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60" r:id="rId1"/>
  </p:sldMasterIdLst>
  <p:notesMasterIdLst>
    <p:notesMasterId r:id="rId52"/>
  </p:notesMasterIdLst>
  <p:handoutMasterIdLst>
    <p:handoutMasterId r:id="rId53"/>
  </p:handoutMasterIdLst>
  <p:sldIdLst>
    <p:sldId id="265" r:id="rId2"/>
    <p:sldId id="393" r:id="rId3"/>
    <p:sldId id="362" r:id="rId4"/>
    <p:sldId id="385" r:id="rId5"/>
    <p:sldId id="386" r:id="rId6"/>
    <p:sldId id="368" r:id="rId7"/>
    <p:sldId id="399" r:id="rId8"/>
    <p:sldId id="398" r:id="rId9"/>
    <p:sldId id="367" r:id="rId10"/>
    <p:sldId id="400" r:id="rId11"/>
    <p:sldId id="395" r:id="rId12"/>
    <p:sldId id="369" r:id="rId13"/>
    <p:sldId id="390" r:id="rId14"/>
    <p:sldId id="391" r:id="rId15"/>
    <p:sldId id="376" r:id="rId16"/>
    <p:sldId id="401" r:id="rId17"/>
    <p:sldId id="417" r:id="rId18"/>
    <p:sldId id="384" r:id="rId19"/>
    <p:sldId id="396" r:id="rId20"/>
    <p:sldId id="397" r:id="rId21"/>
    <p:sldId id="409" r:id="rId22"/>
    <p:sldId id="402" r:id="rId23"/>
    <p:sldId id="387" r:id="rId24"/>
    <p:sldId id="392" r:id="rId25"/>
    <p:sldId id="388" r:id="rId26"/>
    <p:sldId id="418" r:id="rId27"/>
    <p:sldId id="404" r:id="rId28"/>
    <p:sldId id="405" r:id="rId29"/>
    <p:sldId id="406" r:id="rId30"/>
    <p:sldId id="407" r:id="rId31"/>
    <p:sldId id="408" r:id="rId32"/>
    <p:sldId id="403" r:id="rId33"/>
    <p:sldId id="383" r:id="rId34"/>
    <p:sldId id="394" r:id="rId35"/>
    <p:sldId id="370" r:id="rId36"/>
    <p:sldId id="364" r:id="rId37"/>
    <p:sldId id="363" r:id="rId38"/>
    <p:sldId id="377" r:id="rId39"/>
    <p:sldId id="378" r:id="rId40"/>
    <p:sldId id="379" r:id="rId41"/>
    <p:sldId id="380" r:id="rId42"/>
    <p:sldId id="381" r:id="rId43"/>
    <p:sldId id="389" r:id="rId44"/>
    <p:sldId id="410" r:id="rId45"/>
    <p:sldId id="411" r:id="rId46"/>
    <p:sldId id="412" r:id="rId47"/>
    <p:sldId id="413" r:id="rId48"/>
    <p:sldId id="414" r:id="rId49"/>
    <p:sldId id="415" r:id="rId50"/>
    <p:sldId id="416"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966" autoAdjust="0"/>
  </p:normalViewPr>
  <p:slideViewPr>
    <p:cSldViewPr snapToGrid="0" snapToObjects="1">
      <p:cViewPr>
        <p:scale>
          <a:sx n="93" d="100"/>
          <a:sy n="93" d="100"/>
        </p:scale>
        <p:origin x="-792" y="-366"/>
      </p:cViewPr>
      <p:guideLst>
        <p:guide orient="horz" pos="2160"/>
        <p:guide pos="2880"/>
      </p:guideLst>
    </p:cSldViewPr>
  </p:slideViewPr>
  <p:notesTextViewPr>
    <p:cViewPr>
      <p:scale>
        <a:sx n="100" d="100"/>
        <a:sy n="100" d="100"/>
      </p:scale>
      <p:origin x="0" y="0"/>
    </p:cViewPr>
  </p:notesTextViewPr>
  <p:sorterViewPr>
    <p:cViewPr>
      <p:scale>
        <a:sx n="118" d="100"/>
        <a:sy n="118" d="100"/>
      </p:scale>
      <p:origin x="0" y="105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71A74D-2CA5-4FBE-8426-1808C3C62FB9}" type="datetimeFigureOut">
              <a:rPr lang="en-US" smtClean="0"/>
              <a:t>3/10/2016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84177D-533A-42F7-9D88-3C10FEFD0AB3}" type="slidenum">
              <a:rPr lang="en-US" smtClean="0"/>
              <a:t>‹#›</a:t>
            </a:fld>
            <a:endParaRPr lang="en-US"/>
          </a:p>
        </p:txBody>
      </p:sp>
    </p:spTree>
    <p:extLst>
      <p:ext uri="{BB962C8B-B14F-4D97-AF65-F5344CB8AC3E}">
        <p14:creationId xmlns:p14="http://schemas.microsoft.com/office/powerpoint/2010/main" val="19591343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C9BE9F-BC9E-9648-A072-11A954F4D23B}" type="datetimeFigureOut">
              <a:rPr lang="en-US" smtClean="0"/>
              <a:t>3/10/2016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57E8B4-146E-0043-B4BD-35159169CD01}" type="slidenum">
              <a:rPr lang="en-US" smtClean="0"/>
              <a:t>‹#›</a:t>
            </a:fld>
            <a:endParaRPr lang="en-US"/>
          </a:p>
        </p:txBody>
      </p:sp>
    </p:spTree>
    <p:extLst>
      <p:ext uri="{BB962C8B-B14F-4D97-AF65-F5344CB8AC3E}">
        <p14:creationId xmlns:p14="http://schemas.microsoft.com/office/powerpoint/2010/main" val="2957273603"/>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Challenges</a:t>
            </a:r>
            <a:r>
              <a:rPr lang="en-US" baseline="0" dirty="0" smtClean="0"/>
              <a:t> of comparing tax burden  - cost of healthcare,, early childhood education and day care, better unemployment compensation, free or low cost college, state pensions</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8857E8B4-146E-0043-B4BD-35159169CD01}" type="slidenum">
              <a:rPr lang="en-US" smtClean="0"/>
              <a:t>17</a:t>
            </a:fld>
            <a:endParaRPr lang="en-US"/>
          </a:p>
        </p:txBody>
      </p:sp>
    </p:spTree>
    <p:extLst>
      <p:ext uri="{BB962C8B-B14F-4D97-AF65-F5344CB8AC3E}">
        <p14:creationId xmlns:p14="http://schemas.microsoft.com/office/powerpoint/2010/main" val="2322867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includes payroll</a:t>
            </a:r>
            <a:r>
              <a:rPr lang="en-US" baseline="0" dirty="0" smtClean="0"/>
              <a:t> taxes such as social security, </a:t>
            </a:r>
            <a:r>
              <a:rPr lang="en-US" baseline="0" dirty="0" err="1" smtClean="0"/>
              <a:t>medicare</a:t>
            </a:r>
            <a:r>
              <a:rPr lang="en-US" baseline="0" dirty="0" smtClean="0"/>
              <a:t>, federal and  state income taxes, unemployment taxes</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8857E8B4-146E-0043-B4BD-35159169CD01}" type="slidenum">
              <a:rPr lang="en-US" smtClean="0"/>
              <a:t>18</a:t>
            </a:fld>
            <a:endParaRPr lang="en-US"/>
          </a:p>
        </p:txBody>
      </p:sp>
    </p:spTree>
    <p:extLst>
      <p:ext uri="{BB962C8B-B14F-4D97-AF65-F5344CB8AC3E}">
        <p14:creationId xmlns:p14="http://schemas.microsoft.com/office/powerpoint/2010/main" val="1008173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Challenges</a:t>
            </a:r>
            <a:r>
              <a:rPr lang="en-US" baseline="0" dirty="0" smtClean="0"/>
              <a:t> of comparing tax burden  - cost of healthcare,, early childhood education and day care, better unemployment compensation, free or low cost college, state pensions</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8857E8B4-146E-0043-B4BD-35159169CD01}" type="slidenum">
              <a:rPr lang="en-US" smtClean="0"/>
              <a:t>33</a:t>
            </a:fld>
            <a:endParaRPr lang="en-US"/>
          </a:p>
        </p:txBody>
      </p:sp>
    </p:spTree>
    <p:extLst>
      <p:ext uri="{BB962C8B-B14F-4D97-AF65-F5344CB8AC3E}">
        <p14:creationId xmlns:p14="http://schemas.microsoft.com/office/powerpoint/2010/main" val="2322867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C174884-DD3C-4202-94F8-80F8C469E1FD}" type="datetime1">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473A-FDED-2343-94C7-589CD1E1F7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20A47-353A-4C83-9885-134E1259B511}" type="datetime1">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3473A-FDED-2343-94C7-589CD1E1F788}"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D89A81D-D154-4D77-B560-B88C24F5CB20}" type="datetime1">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473A-FDED-2343-94C7-589CD1E1F78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E5EE7F4-4D6D-4585-A783-1F9CBE016562}" type="datetime1">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473A-FDED-2343-94C7-589CD1E1F7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233708D-A8EF-4B36-A0E0-6B729860DBE8}" type="datetime1">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473A-FDED-2343-94C7-589CD1E1F7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D16CDE3-81CA-4A1C-9EE0-4F6D6CD7A531}" type="datetime1">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473A-FDED-2343-94C7-589CD1E1F788}"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F47DC6-90DA-4C5E-8CC9-9E974B2C69EE}" type="datetime1">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473A-FDED-2343-94C7-589CD1E1F7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6D72369-7CE5-4644-9D92-1E16B75765B9}" type="datetime1">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3473A-FDED-2343-94C7-589CD1E1F7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42E5546-5FEB-4FD2-841F-D233AAFA92C6}" type="datetime1">
              <a:rPr lang="en-US" smtClean="0"/>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73473A-FDED-2343-94C7-589CD1E1F7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C87C27A-4515-4B29-A303-1D7DD53B2185}" type="datetime1">
              <a:rPr lang="en-US" smtClean="0"/>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B8F28-F612-49DD-9927-DB18F6CF642F}" type="datetime1">
              <a:rPr lang="en-US" smtClean="0"/>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73473A-FDED-2343-94C7-589CD1E1F7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E92C2-B8A1-4537-BF5E-C1270A9904E9}" type="datetime1">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3473A-FDED-2343-94C7-589CD1E1F7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FB18C5E6-5FC0-43EA-B59F-470CC4237522}" type="datetime1">
              <a:rPr lang="en-US" smtClean="0"/>
              <a:t>3/10/2016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A73473A-FDED-2343-94C7-589CD1E1F7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qMNuxPByEW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MzjxZqbqaR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commonwealthfund.org/interactives-and-data/us-compare-interactive#?ind=3&amp;compare=F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obamacarefacts.com/obamacare-medicare/" TargetMode="External"/><Relationship Id="rId3" Type="http://schemas.openxmlformats.org/officeDocument/2006/relationships/hyperlink" Target="http://obamacarefacts.com/insurance-exchange/health-insurance-exchange-guide/" TargetMode="External"/><Relationship Id="rId7" Type="http://schemas.openxmlformats.org/officeDocument/2006/relationships/hyperlink" Target="http://obamacarefacts.com/obamacares-medicaid-expansion/" TargetMode="External"/><Relationship Id="rId12" Type="http://schemas.openxmlformats.org/officeDocument/2006/relationships/hyperlink" Target="http://obamacarefacts.com/obamacare-taxes/" TargetMode="External"/><Relationship Id="rId2" Type="http://schemas.openxmlformats.org/officeDocument/2006/relationships/hyperlink" Target="http://obamacarefacts.com/benefitsofobamacare/" TargetMode="External"/><Relationship Id="rId1" Type="http://schemas.openxmlformats.org/officeDocument/2006/relationships/slideLayout" Target="../slideLayouts/slideLayout2.xml"/><Relationship Id="rId6" Type="http://schemas.openxmlformats.org/officeDocument/2006/relationships/hyperlink" Target="http://obamacarefacts.com/obamacare-open-enrollment/" TargetMode="External"/><Relationship Id="rId11" Type="http://schemas.openxmlformats.org/officeDocument/2006/relationships/hyperlink" Target="http://obamacarefacts.com/obamacare-exemptions-list/" TargetMode="External"/><Relationship Id="rId5" Type="http://schemas.openxmlformats.org/officeDocument/2006/relationships/hyperlink" Target="http://obamacarefacts.com/obamacare-subsidies/" TargetMode="External"/><Relationship Id="rId10" Type="http://schemas.openxmlformats.org/officeDocument/2006/relationships/hyperlink" Target="http://obamacarefacts.com/obamacare-individual-mandate/" TargetMode="External"/><Relationship Id="rId4" Type="http://schemas.openxmlformats.org/officeDocument/2006/relationships/hyperlink" Target="https://www.healthcare.gov/" TargetMode="External"/><Relationship Id="rId9" Type="http://schemas.openxmlformats.org/officeDocument/2006/relationships/hyperlink" Target="http://obamacarefacts.com/obamacare-small-busines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x1wslZmTMp0" TargetMode="External"/><Relationship Id="rId2" Type="http://schemas.openxmlformats.org/officeDocument/2006/relationships/hyperlink" Target="https://www.youtube.com/watch?v=wI2TBPgSxQU&amp;index=29&amp;list=PLAOMWcKiClHR9XX3r-uYwjEvTdviaknH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commonwealthfund.org/interactives-and-data/us-compare-interactive#?ind=6&amp;compare=FR"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youtube.com/watch?v=yN-MkRcOJjY&amp;list=PLAOMWcKiClHR9XX3r-uYwjEvTdviaknH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_yF69KVbUaQ&amp;index=4&amp;list=PL7TpDQnTTUjPThx2t0L4PfIEbv2Em7bXg" TargetMode="External"/><Relationship Id="rId2" Type="http://schemas.openxmlformats.org/officeDocument/2006/relationships/hyperlink" Target="https://www.youtube.com/watch?v=uNR_6UuVl4s&amp;index=6&amp;list=PLAOMWcKiClHR9XX3r-uYwjEvTdviaknH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1TPr3h-UDA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743" y="1444532"/>
            <a:ext cx="8042276" cy="1336956"/>
          </a:xfrm>
        </p:spPr>
        <p:txBody>
          <a:bodyPr/>
          <a:lstStyle/>
          <a:p>
            <a:r>
              <a:rPr lang="en-US" dirty="0" smtClean="0"/>
              <a:t>Different Healthcare Systems</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73473A-FDED-2343-94C7-589CD1E1F788}" type="slidenum">
              <a:rPr lang="en-US" smtClean="0"/>
              <a:t>1</a:t>
            </a:fld>
            <a:endParaRPr lang="en-US"/>
          </a:p>
        </p:txBody>
      </p:sp>
      <p:sp>
        <p:nvSpPr>
          <p:cNvPr id="5" name="TextBox 4"/>
          <p:cNvSpPr txBox="1"/>
          <p:nvPr/>
        </p:nvSpPr>
        <p:spPr>
          <a:xfrm>
            <a:off x="6409853" y="4952246"/>
            <a:ext cx="914400" cy="914400"/>
          </a:xfrm>
          <a:prstGeom prst="rect">
            <a:avLst/>
          </a:prstGeom>
          <a:noFill/>
          <a:ln>
            <a:noFill/>
          </a:ln>
        </p:spPr>
        <p:txBody>
          <a:bodyPr vert="horz" wrap="none" lIns="91440" tIns="45720" rIns="91440" bIns="45720" rtlCol="0">
            <a:normAutofit fontScale="85000" lnSpcReduction="20000"/>
          </a:bodyPr>
          <a:lstStyle/>
          <a:p>
            <a:pPr marL="0" indent="0">
              <a:spcBef>
                <a:spcPts val="600"/>
              </a:spcBef>
              <a:buClr>
                <a:schemeClr val="tx1">
                  <a:lumMod val="75000"/>
                  <a:lumOff val="25000"/>
                </a:schemeClr>
              </a:buClr>
              <a:buFont typeface="Wingdings 2" pitchFamily="18" charset="2"/>
              <a:buNone/>
            </a:pPr>
            <a:r>
              <a:rPr lang="en-US" sz="2000" b="1" dirty="0" smtClean="0"/>
              <a:t>Michael Teasdale</a:t>
            </a:r>
          </a:p>
          <a:p>
            <a:pPr marL="0" indent="0">
              <a:spcBef>
                <a:spcPts val="600"/>
              </a:spcBef>
              <a:buClr>
                <a:schemeClr val="tx1">
                  <a:lumMod val="75000"/>
                  <a:lumOff val="25000"/>
                </a:schemeClr>
              </a:buClr>
              <a:buFont typeface="Wingdings 2" pitchFamily="18" charset="2"/>
              <a:buNone/>
            </a:pPr>
            <a:r>
              <a:rPr lang="en-US" sz="2000" b="1" dirty="0" smtClean="0"/>
              <a:t>OLLI</a:t>
            </a:r>
          </a:p>
          <a:p>
            <a:pPr marL="0" indent="0">
              <a:spcBef>
                <a:spcPts val="600"/>
              </a:spcBef>
              <a:buClr>
                <a:schemeClr val="tx1">
                  <a:lumMod val="75000"/>
                  <a:lumOff val="25000"/>
                </a:schemeClr>
              </a:buClr>
              <a:buFont typeface="Wingdings 2" pitchFamily="18" charset="2"/>
              <a:buNone/>
            </a:pPr>
            <a:r>
              <a:rPr lang="en-US" sz="2000" b="1" dirty="0" smtClean="0"/>
              <a:t>February-March, 2016</a:t>
            </a:r>
          </a:p>
        </p:txBody>
      </p:sp>
    </p:spTree>
    <p:extLst>
      <p:ext uri="{BB962C8B-B14F-4D97-AF65-F5344CB8AC3E}">
        <p14:creationId xmlns:p14="http://schemas.microsoft.com/office/powerpoint/2010/main" val="1376300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2986"/>
          </a:xfrm>
        </p:spPr>
        <p:txBody>
          <a:bodyPr/>
          <a:lstStyle/>
          <a:p>
            <a:r>
              <a:rPr lang="en-US" dirty="0" smtClean="0"/>
              <a:t>Canadian Summary</a:t>
            </a:r>
            <a:endParaRPr lang="en-US" dirty="0"/>
          </a:p>
        </p:txBody>
      </p:sp>
      <p:sp>
        <p:nvSpPr>
          <p:cNvPr id="3" name="Content Placeholder 2"/>
          <p:cNvSpPr>
            <a:spLocks noGrp="1"/>
          </p:cNvSpPr>
          <p:nvPr>
            <p:ph idx="1"/>
          </p:nvPr>
        </p:nvSpPr>
        <p:spPr>
          <a:xfrm>
            <a:off x="374614" y="1045397"/>
            <a:ext cx="8042276" cy="4343400"/>
          </a:xfrm>
        </p:spPr>
        <p:txBody>
          <a:bodyPr>
            <a:noAutofit/>
          </a:bodyPr>
          <a:lstStyle/>
          <a:p>
            <a:r>
              <a:rPr lang="en-US" sz="1800" dirty="0" smtClean="0"/>
              <a:t>Universal coverage, little out of pocket cost</a:t>
            </a:r>
          </a:p>
          <a:p>
            <a:r>
              <a:rPr lang="en-US" sz="1800" dirty="0" smtClean="0"/>
              <a:t>Gov’t administered single payer system, Federal gov’t negotiates for doctor fees, drugs and major healthcare investments</a:t>
            </a:r>
          </a:p>
          <a:p>
            <a:r>
              <a:rPr lang="en-US" sz="1800" dirty="0" smtClean="0"/>
              <a:t>No co-pays for public services, hospitals function under gov’t budgets</a:t>
            </a:r>
          </a:p>
          <a:p>
            <a:r>
              <a:rPr lang="en-US" sz="1800" dirty="0" smtClean="0"/>
              <a:t>Physicians, self employed, work on a fee for service basis; well payed</a:t>
            </a:r>
          </a:p>
          <a:p>
            <a:r>
              <a:rPr lang="en-US" sz="1800" dirty="0" smtClean="0"/>
              <a:t>Financed primarily by taxes (provincial gov’ts run the system with subsidies from </a:t>
            </a:r>
            <a:r>
              <a:rPr lang="en-US" sz="1800" dirty="0"/>
              <a:t>Federal gov’t) and </a:t>
            </a:r>
            <a:r>
              <a:rPr lang="en-US" sz="1800" dirty="0" smtClean="0"/>
              <a:t>private premiums (through employers)</a:t>
            </a:r>
          </a:p>
          <a:p>
            <a:r>
              <a:rPr lang="en-US" sz="1800" dirty="0" smtClean="0"/>
              <a:t>Complementary, private insurance covers services not covered by public reimbursement (vision, dental, home care, private rooms in hospitals, </a:t>
            </a:r>
            <a:r>
              <a:rPr lang="en-US" sz="1800" dirty="0" err="1" smtClean="0"/>
              <a:t>etc</a:t>
            </a:r>
            <a:r>
              <a:rPr lang="en-US" sz="1800" dirty="0" smtClean="0"/>
              <a:t>)</a:t>
            </a:r>
            <a:endParaRPr lang="en-US" sz="1800" dirty="0"/>
          </a:p>
        </p:txBody>
      </p:sp>
      <p:sp>
        <p:nvSpPr>
          <p:cNvPr id="5" name="Slide Number Placeholder 4"/>
          <p:cNvSpPr>
            <a:spLocks noGrp="1"/>
          </p:cNvSpPr>
          <p:nvPr>
            <p:ph type="sldNum" sz="quarter" idx="12"/>
          </p:nvPr>
        </p:nvSpPr>
        <p:spPr/>
        <p:txBody>
          <a:bodyPr/>
          <a:lstStyle/>
          <a:p>
            <a:fld id="{BA73473A-FDED-2343-94C7-589CD1E1F788}" type="slidenum">
              <a:rPr lang="en-US" smtClean="0"/>
              <a:t>10</a:t>
            </a:fld>
            <a:endParaRPr lang="en-US"/>
          </a:p>
        </p:txBody>
      </p:sp>
      <p:sp>
        <p:nvSpPr>
          <p:cNvPr id="6" name="TextBox 5"/>
          <p:cNvSpPr txBox="1"/>
          <p:nvPr/>
        </p:nvSpPr>
        <p:spPr>
          <a:xfrm>
            <a:off x="1705510" y="5589141"/>
            <a:ext cx="5753528" cy="544531"/>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lgn="ctr">
              <a:spcBef>
                <a:spcPts val="600"/>
              </a:spcBef>
              <a:buClr>
                <a:schemeClr val="tx1">
                  <a:lumMod val="75000"/>
                  <a:lumOff val="25000"/>
                </a:schemeClr>
              </a:buClr>
              <a:buFont typeface="Wingdings 2" pitchFamily="18" charset="2"/>
              <a:buNone/>
            </a:pPr>
            <a:r>
              <a:rPr lang="en-US" sz="2000" b="1" dirty="0" smtClean="0"/>
              <a:t>Public spending, but private delivery system</a:t>
            </a:r>
          </a:p>
        </p:txBody>
      </p:sp>
    </p:spTree>
    <p:extLst>
      <p:ext uri="{BB962C8B-B14F-4D97-AF65-F5344CB8AC3E}">
        <p14:creationId xmlns:p14="http://schemas.microsoft.com/office/powerpoint/2010/main" val="1896611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04082"/>
          </a:xfrm>
        </p:spPr>
        <p:txBody>
          <a:bodyPr/>
          <a:lstStyle/>
          <a:p>
            <a:r>
              <a:rPr lang="en-US" dirty="0" smtClean="0"/>
              <a:t>Canada Pros and Cons</a:t>
            </a:r>
            <a:endParaRPr lang="en-US" dirty="0"/>
          </a:p>
        </p:txBody>
      </p:sp>
      <p:sp>
        <p:nvSpPr>
          <p:cNvPr id="3" name="Content Placeholder 2"/>
          <p:cNvSpPr>
            <a:spLocks noGrp="1"/>
          </p:cNvSpPr>
          <p:nvPr>
            <p:ph idx="1"/>
          </p:nvPr>
        </p:nvSpPr>
        <p:spPr>
          <a:xfrm>
            <a:off x="5013788" y="1240494"/>
            <a:ext cx="3441843" cy="4145623"/>
          </a:xfrm>
        </p:spPr>
        <p:txBody>
          <a:bodyPr>
            <a:normAutofit/>
          </a:bodyPr>
          <a:lstStyle/>
          <a:p>
            <a:pPr marL="0" indent="0">
              <a:buNone/>
            </a:pPr>
            <a:r>
              <a:rPr lang="en-US" b="1" u="sng" dirty="0" smtClean="0"/>
              <a:t>Cons</a:t>
            </a:r>
            <a:endParaRPr lang="en-US" dirty="0" smtClean="0"/>
          </a:p>
          <a:p>
            <a:r>
              <a:rPr lang="en-US" dirty="0" smtClean="0"/>
              <a:t>the </a:t>
            </a:r>
            <a:r>
              <a:rPr lang="en-US" dirty="0"/>
              <a:t>control of hospital expenditures has created a situation </a:t>
            </a:r>
            <a:r>
              <a:rPr lang="en-US" dirty="0" smtClean="0"/>
              <a:t>which has </a:t>
            </a:r>
            <a:r>
              <a:rPr lang="en-US" dirty="0"/>
              <a:t>led to </a:t>
            </a:r>
            <a:r>
              <a:rPr lang="en-US" dirty="0" smtClean="0"/>
              <a:t>increased wait times faced </a:t>
            </a:r>
            <a:r>
              <a:rPr lang="en-US" dirty="0"/>
              <a:t>by </a:t>
            </a:r>
            <a:r>
              <a:rPr lang="en-US" dirty="0" smtClean="0"/>
              <a:t>patients</a:t>
            </a:r>
            <a:endParaRPr lang="en-US" dirty="0"/>
          </a:p>
          <a:p>
            <a:endParaRPr lang="en-US" dirty="0"/>
          </a:p>
        </p:txBody>
      </p:sp>
      <p:sp>
        <p:nvSpPr>
          <p:cNvPr id="5" name="Slide Number Placeholder 4"/>
          <p:cNvSpPr>
            <a:spLocks noGrp="1"/>
          </p:cNvSpPr>
          <p:nvPr>
            <p:ph type="sldNum" sz="quarter" idx="12"/>
          </p:nvPr>
        </p:nvSpPr>
        <p:spPr/>
        <p:txBody>
          <a:bodyPr/>
          <a:lstStyle/>
          <a:p>
            <a:fld id="{BA73473A-FDED-2343-94C7-589CD1E1F788}" type="slidenum">
              <a:rPr lang="en-US" smtClean="0"/>
              <a:t>11</a:t>
            </a:fld>
            <a:endParaRPr lang="en-US"/>
          </a:p>
        </p:txBody>
      </p:sp>
      <p:sp>
        <p:nvSpPr>
          <p:cNvPr id="6" name="Content Placeholder 2"/>
          <p:cNvSpPr txBox="1">
            <a:spLocks/>
          </p:cNvSpPr>
          <p:nvPr/>
        </p:nvSpPr>
        <p:spPr>
          <a:xfrm>
            <a:off x="374614" y="1158302"/>
            <a:ext cx="3570662" cy="4343400"/>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Font typeface="Wingdings 2" pitchFamily="18" charset="2"/>
              <a:buNone/>
            </a:pPr>
            <a:r>
              <a:rPr lang="en-US" sz="2800" b="1" u="sng" dirty="0" smtClean="0"/>
              <a:t>Pros</a:t>
            </a:r>
          </a:p>
          <a:p>
            <a:r>
              <a:rPr lang="en-US" dirty="0" smtClean="0"/>
              <a:t>Universal care</a:t>
            </a:r>
          </a:p>
          <a:p>
            <a:r>
              <a:rPr lang="en-US" dirty="0" smtClean="0"/>
              <a:t>Low co-pays</a:t>
            </a:r>
          </a:p>
          <a:p>
            <a:r>
              <a:rPr lang="en-US" dirty="0" smtClean="0"/>
              <a:t>Free choice of providers</a:t>
            </a:r>
          </a:p>
          <a:p>
            <a:r>
              <a:rPr lang="en-US" dirty="0" smtClean="0"/>
              <a:t>Lower cost as % of GDP</a:t>
            </a:r>
          </a:p>
          <a:p>
            <a:endParaRPr lang="en-US" dirty="0" smtClean="0"/>
          </a:p>
          <a:p>
            <a:endParaRPr lang="en-US" dirty="0"/>
          </a:p>
        </p:txBody>
      </p:sp>
      <p:sp>
        <p:nvSpPr>
          <p:cNvPr id="7" name="TextBox 6"/>
          <p:cNvSpPr txBox="1"/>
          <p:nvPr/>
        </p:nvSpPr>
        <p:spPr>
          <a:xfrm>
            <a:off x="279758" y="5419618"/>
            <a:ext cx="8535469" cy="590764"/>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lgn="ctr">
              <a:spcBef>
                <a:spcPts val="600"/>
              </a:spcBef>
              <a:buClr>
                <a:schemeClr val="tx1">
                  <a:lumMod val="75000"/>
                  <a:lumOff val="25000"/>
                </a:schemeClr>
              </a:buClr>
              <a:buFont typeface="Wingdings 2" pitchFamily="18" charset="2"/>
              <a:buNone/>
            </a:pPr>
            <a:r>
              <a:rPr lang="en-US" sz="2000" b="1" dirty="0" smtClean="0"/>
              <a:t>Data shows that many criticisms of the Canadian system are myths</a:t>
            </a:r>
          </a:p>
        </p:txBody>
      </p:sp>
    </p:spTree>
    <p:extLst>
      <p:ext uri="{BB962C8B-B14F-4D97-AF65-F5344CB8AC3E}">
        <p14:creationId xmlns:p14="http://schemas.microsoft.com/office/powerpoint/2010/main" val="408818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Overview</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https://www.youtube.com/watch?v=qMNuxPByEW0</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12</a:t>
            </a:fld>
            <a:endParaRPr lang="en-US"/>
          </a:p>
        </p:txBody>
      </p:sp>
    </p:spTree>
    <p:extLst>
      <p:ext uri="{BB962C8B-B14F-4D97-AF65-F5344CB8AC3E}">
        <p14:creationId xmlns:p14="http://schemas.microsoft.com/office/powerpoint/2010/main" val="1056725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35935"/>
            <a:ext cx="8042276" cy="801810"/>
          </a:xfrm>
        </p:spPr>
        <p:txBody>
          <a:bodyPr/>
          <a:lstStyle/>
          <a:p>
            <a:r>
              <a:rPr lang="en-US" dirty="0" smtClean="0"/>
              <a:t>UK 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systems closest to a gov’t run or socialist system</a:t>
            </a:r>
          </a:p>
          <a:p>
            <a:r>
              <a:rPr lang="en-US" dirty="0" smtClean="0"/>
              <a:t>Doctors- both GPS and specialists - are mostly salaried for the gov’t but the trend is towards more self employed or mixed employment</a:t>
            </a:r>
          </a:p>
          <a:p>
            <a:r>
              <a:rPr lang="en-US" dirty="0" smtClean="0"/>
              <a:t>Hospitals are largely gov’t owned and run</a:t>
            </a:r>
          </a:p>
          <a:p>
            <a:r>
              <a:rPr lang="en-US" dirty="0" smtClean="0"/>
              <a:t>Gov’t makes decisions on availability of drugs and technology </a:t>
            </a:r>
          </a:p>
          <a:p>
            <a:r>
              <a:rPr lang="en-US" dirty="0" smtClean="0"/>
              <a:t>Private sector hospitals are mostly used for elective procedures and mental health or services not offered by NHS or those with long wait times</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13</a:t>
            </a:fld>
            <a:endParaRPr lang="en-US"/>
          </a:p>
        </p:txBody>
      </p:sp>
    </p:spTree>
    <p:extLst>
      <p:ext uri="{BB962C8B-B14F-4D97-AF65-F5344CB8AC3E}">
        <p14:creationId xmlns:p14="http://schemas.microsoft.com/office/powerpoint/2010/main" val="1739466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48243"/>
          </a:xfrm>
        </p:spPr>
        <p:txBody>
          <a:bodyPr/>
          <a:lstStyle/>
          <a:p>
            <a:r>
              <a:rPr lang="en-US" dirty="0" smtClean="0"/>
              <a:t>UK HC Evaluation</a:t>
            </a:r>
            <a:endParaRPr lang="en-US" dirty="0"/>
          </a:p>
        </p:txBody>
      </p:sp>
      <p:sp>
        <p:nvSpPr>
          <p:cNvPr id="3" name="Content Placeholder 2"/>
          <p:cNvSpPr>
            <a:spLocks noGrp="1"/>
          </p:cNvSpPr>
          <p:nvPr>
            <p:ph idx="1"/>
          </p:nvPr>
        </p:nvSpPr>
        <p:spPr>
          <a:xfrm>
            <a:off x="549275" y="1523092"/>
            <a:ext cx="3001130" cy="4343400"/>
          </a:xfrm>
        </p:spPr>
        <p:txBody>
          <a:bodyPr>
            <a:normAutofit fontScale="92500" lnSpcReduction="20000"/>
          </a:bodyPr>
          <a:lstStyle/>
          <a:p>
            <a:pPr marL="0" indent="0">
              <a:buNone/>
            </a:pPr>
            <a:r>
              <a:rPr lang="en-US" sz="2800" b="1" dirty="0" smtClean="0"/>
              <a:t>Pros</a:t>
            </a:r>
          </a:p>
          <a:p>
            <a:r>
              <a:rPr lang="en-US" dirty="0" smtClean="0"/>
              <a:t>Efficient</a:t>
            </a:r>
          </a:p>
          <a:p>
            <a:r>
              <a:rPr lang="en-US" dirty="0" smtClean="0"/>
              <a:t>Universal Access</a:t>
            </a:r>
          </a:p>
          <a:p>
            <a:r>
              <a:rPr lang="en-US" dirty="0" smtClean="0"/>
              <a:t>Low or no out of pocket </a:t>
            </a:r>
          </a:p>
          <a:p>
            <a:r>
              <a:rPr lang="en-US" dirty="0" smtClean="0"/>
              <a:t>High satisfaction rates</a:t>
            </a:r>
          </a:p>
          <a:p>
            <a:r>
              <a:rPr lang="en-US" dirty="0" smtClean="0"/>
              <a:t>Above average general health outcomes</a:t>
            </a:r>
            <a:endParaRPr lang="en-US" dirty="0"/>
          </a:p>
        </p:txBody>
      </p:sp>
      <p:sp>
        <p:nvSpPr>
          <p:cNvPr id="5" name="Slide Number Placeholder 4"/>
          <p:cNvSpPr>
            <a:spLocks noGrp="1"/>
          </p:cNvSpPr>
          <p:nvPr>
            <p:ph type="sldNum" sz="quarter" idx="12"/>
          </p:nvPr>
        </p:nvSpPr>
        <p:spPr/>
        <p:txBody>
          <a:bodyPr/>
          <a:lstStyle/>
          <a:p>
            <a:fld id="{BA73473A-FDED-2343-94C7-589CD1E1F788}" type="slidenum">
              <a:rPr lang="en-US" sz="2000" smtClean="0"/>
              <a:t>14</a:t>
            </a:fld>
            <a:endParaRPr lang="en-US" sz="2000" dirty="0"/>
          </a:p>
        </p:txBody>
      </p:sp>
      <p:sp>
        <p:nvSpPr>
          <p:cNvPr id="6" name="Content Placeholder 2"/>
          <p:cNvSpPr txBox="1">
            <a:spLocks/>
          </p:cNvSpPr>
          <p:nvPr/>
        </p:nvSpPr>
        <p:spPr>
          <a:xfrm>
            <a:off x="5105398" y="1445978"/>
            <a:ext cx="3606749" cy="4343400"/>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None/>
            </a:pPr>
            <a:r>
              <a:rPr lang="en-US" sz="2800" b="1" dirty="0" smtClean="0"/>
              <a:t>Cons</a:t>
            </a:r>
          </a:p>
          <a:p>
            <a:r>
              <a:rPr lang="en-US" dirty="0" smtClean="0"/>
              <a:t>Certain drugs not available</a:t>
            </a:r>
          </a:p>
          <a:p>
            <a:r>
              <a:rPr lang="en-US" dirty="0" smtClean="0"/>
              <a:t>Certain technology not available</a:t>
            </a:r>
          </a:p>
          <a:p>
            <a:r>
              <a:rPr lang="en-US" dirty="0" smtClean="0"/>
              <a:t>At times long wait times</a:t>
            </a:r>
          </a:p>
          <a:p>
            <a:r>
              <a:rPr lang="en-US" dirty="0" smtClean="0"/>
              <a:t>Some quality issues</a:t>
            </a:r>
            <a:endParaRPr lang="en-US" dirty="0"/>
          </a:p>
        </p:txBody>
      </p:sp>
      <p:sp>
        <p:nvSpPr>
          <p:cNvPr id="4" name="TextBox 3"/>
          <p:cNvSpPr txBox="1"/>
          <p:nvPr/>
        </p:nvSpPr>
        <p:spPr>
          <a:xfrm>
            <a:off x="549275" y="5818468"/>
            <a:ext cx="7700873" cy="457200"/>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lgn="ctr">
              <a:spcBef>
                <a:spcPts val="600"/>
              </a:spcBef>
              <a:buClr>
                <a:schemeClr val="tx1">
                  <a:lumMod val="75000"/>
                  <a:lumOff val="25000"/>
                </a:schemeClr>
              </a:buClr>
              <a:buFont typeface="Wingdings 2" pitchFamily="18" charset="2"/>
              <a:buNone/>
            </a:pPr>
            <a:r>
              <a:rPr lang="en-US" sz="2000" b="1" dirty="0" smtClean="0"/>
              <a:t>Focus on efficiency to lower costs for healthcare has a price</a:t>
            </a:r>
          </a:p>
        </p:txBody>
      </p:sp>
    </p:spTree>
    <p:extLst>
      <p:ext uri="{BB962C8B-B14F-4D97-AF65-F5344CB8AC3E}">
        <p14:creationId xmlns:p14="http://schemas.microsoft.com/office/powerpoint/2010/main" val="2324104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727" y="487720"/>
            <a:ext cx="8042276" cy="960936"/>
          </a:xfrm>
        </p:spPr>
        <p:txBody>
          <a:bodyPr/>
          <a:lstStyle/>
          <a:p>
            <a:r>
              <a:rPr lang="en-US" dirty="0" smtClean="0"/>
              <a:t>Healthcare in Sweden </a:t>
            </a:r>
            <a:endParaRPr lang="en-US" dirty="0"/>
          </a:p>
        </p:txBody>
      </p:sp>
      <p:sp>
        <p:nvSpPr>
          <p:cNvPr id="3" name="Content Placeholder 2"/>
          <p:cNvSpPr>
            <a:spLocks noGrp="1"/>
          </p:cNvSpPr>
          <p:nvPr>
            <p:ph idx="1"/>
          </p:nvPr>
        </p:nvSpPr>
        <p:spPr>
          <a:xfrm>
            <a:off x="528727" y="2300126"/>
            <a:ext cx="8042276" cy="906693"/>
          </a:xfrm>
        </p:spPr>
        <p:txBody>
          <a:bodyPr>
            <a:noAutofit/>
          </a:bodyPr>
          <a:lstStyle/>
          <a:p>
            <a:r>
              <a:rPr lang="en-US" sz="1050" dirty="0" smtClean="0">
                <a:hlinkClick r:id="rId2"/>
              </a:rPr>
              <a:t>Lou Dobbs on Sweden</a:t>
            </a:r>
          </a:p>
          <a:p>
            <a:r>
              <a:rPr lang="en-US" sz="1050" dirty="0" smtClean="0">
                <a:hlinkClick r:id="rId2"/>
              </a:rPr>
              <a:t>https://www.youtube.com/watch?v=MzjxZqbqaR0</a:t>
            </a:r>
            <a:endParaRPr lang="en-US" sz="1050" dirty="0" smtClean="0"/>
          </a:p>
          <a:p>
            <a:endParaRPr lang="en-US" sz="1050" dirty="0"/>
          </a:p>
        </p:txBody>
      </p:sp>
      <p:sp>
        <p:nvSpPr>
          <p:cNvPr id="5" name="Slide Number Placeholder 4"/>
          <p:cNvSpPr>
            <a:spLocks noGrp="1"/>
          </p:cNvSpPr>
          <p:nvPr>
            <p:ph type="sldNum" sz="quarter" idx="12"/>
          </p:nvPr>
        </p:nvSpPr>
        <p:spPr/>
        <p:txBody>
          <a:bodyPr/>
          <a:lstStyle/>
          <a:p>
            <a:fld id="{BA73473A-FDED-2343-94C7-589CD1E1F788}" type="slidenum">
              <a:rPr lang="en-US" smtClean="0"/>
              <a:t>15</a:t>
            </a:fld>
            <a:endParaRPr lang="en-US"/>
          </a:p>
        </p:txBody>
      </p:sp>
    </p:spTree>
    <p:extLst>
      <p:ext uri="{BB962C8B-B14F-4D97-AF65-F5344CB8AC3E}">
        <p14:creationId xmlns:p14="http://schemas.microsoft.com/office/powerpoint/2010/main" val="84558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321" y="107576"/>
            <a:ext cx="8242230" cy="837646"/>
          </a:xfrm>
        </p:spPr>
        <p:txBody>
          <a:bodyPr/>
          <a:lstStyle/>
          <a:p>
            <a:r>
              <a:rPr lang="en-US" dirty="0" smtClean="0"/>
              <a:t>Takeaways from other systems</a:t>
            </a:r>
            <a:endParaRPr lang="en-US" dirty="0"/>
          </a:p>
        </p:txBody>
      </p:sp>
      <p:sp>
        <p:nvSpPr>
          <p:cNvPr id="3" name="Content Placeholder 2"/>
          <p:cNvSpPr>
            <a:spLocks noGrp="1"/>
          </p:cNvSpPr>
          <p:nvPr>
            <p:ph idx="1"/>
          </p:nvPr>
        </p:nvSpPr>
        <p:spPr>
          <a:xfrm>
            <a:off x="549275" y="1047962"/>
            <a:ext cx="8042276" cy="4343400"/>
          </a:xfrm>
        </p:spPr>
        <p:txBody>
          <a:bodyPr>
            <a:normAutofit/>
          </a:bodyPr>
          <a:lstStyle/>
          <a:p>
            <a:r>
              <a:rPr lang="en-US" sz="2000" dirty="0" smtClean="0"/>
              <a:t>Single payer systems, usually </a:t>
            </a:r>
            <a:r>
              <a:rPr lang="en-US" sz="2000" u="sng" dirty="0" smtClean="0"/>
              <a:t>overseen</a:t>
            </a:r>
            <a:r>
              <a:rPr lang="en-US" sz="2000" dirty="0" smtClean="0"/>
              <a:t> by the gov’t, lowers overall cost and ensure healthcare for all</a:t>
            </a:r>
          </a:p>
          <a:p>
            <a:r>
              <a:rPr lang="en-US" sz="2000" dirty="0" smtClean="0"/>
              <a:t>These publically managed</a:t>
            </a:r>
            <a:r>
              <a:rPr lang="en-US" sz="2000" dirty="0"/>
              <a:t>, </a:t>
            </a:r>
            <a:r>
              <a:rPr lang="en-US" sz="2000" dirty="0" smtClean="0"/>
              <a:t>nonprofit,  single payer </a:t>
            </a:r>
            <a:r>
              <a:rPr lang="en-US" sz="2000" dirty="0"/>
              <a:t>systems </a:t>
            </a:r>
            <a:r>
              <a:rPr lang="en-US" sz="2000" dirty="0" smtClean="0"/>
              <a:t>control cost more effectively</a:t>
            </a:r>
          </a:p>
          <a:p>
            <a:r>
              <a:rPr lang="en-US" sz="2000" dirty="0" smtClean="0"/>
              <a:t>Access and quality do not suffer from single payer systems (and mostly improve)</a:t>
            </a:r>
          </a:p>
          <a:p>
            <a:r>
              <a:rPr lang="en-US" sz="2000" dirty="0" smtClean="0"/>
              <a:t>Outcomes do not worsen with single payer systems</a:t>
            </a:r>
          </a:p>
          <a:p>
            <a:r>
              <a:rPr lang="en-US" sz="2000" dirty="0" smtClean="0"/>
              <a:t>Gov’t managed systems limiting cost, might have some trade-offs – such as wait times for elective procedures and, in the UK, some issues in hospital hygiene.   (USA VA example?)</a:t>
            </a:r>
          </a:p>
          <a:p>
            <a:pPr marL="0" indent="0">
              <a:buNone/>
            </a:pPr>
            <a:endParaRPr lang="en-US" sz="2000" dirty="0" smtClean="0"/>
          </a:p>
          <a:p>
            <a:endParaRPr lang="en-US" sz="2000" dirty="0" smtClean="0"/>
          </a:p>
          <a:p>
            <a:endParaRPr lang="en-US" sz="2000" dirty="0"/>
          </a:p>
        </p:txBody>
      </p:sp>
      <p:sp>
        <p:nvSpPr>
          <p:cNvPr id="5" name="Slide Number Placeholder 4"/>
          <p:cNvSpPr>
            <a:spLocks noGrp="1"/>
          </p:cNvSpPr>
          <p:nvPr>
            <p:ph type="sldNum" sz="quarter" idx="12"/>
          </p:nvPr>
        </p:nvSpPr>
        <p:spPr>
          <a:xfrm>
            <a:off x="8021976" y="6407390"/>
            <a:ext cx="990600" cy="365125"/>
          </a:xfrm>
        </p:spPr>
        <p:txBody>
          <a:bodyPr/>
          <a:lstStyle/>
          <a:p>
            <a:fld id="{BA73473A-FDED-2343-94C7-589CD1E1F788}" type="slidenum">
              <a:rPr lang="en-US" sz="2400" smtClean="0"/>
              <a:t>16</a:t>
            </a:fld>
            <a:endParaRPr lang="en-US" sz="2400" dirty="0"/>
          </a:p>
        </p:txBody>
      </p:sp>
      <p:sp>
        <p:nvSpPr>
          <p:cNvPr id="6" name="TextBox 5"/>
          <p:cNvSpPr txBox="1"/>
          <p:nvPr/>
        </p:nvSpPr>
        <p:spPr>
          <a:xfrm>
            <a:off x="688368" y="5370815"/>
            <a:ext cx="7602876" cy="1277273"/>
          </a:xfrm>
          <a:prstGeom prst="rect">
            <a:avLst/>
          </a:prstGeom>
          <a:noFill/>
          <a:ln>
            <a:solidFill>
              <a:schemeClr val="accent1">
                <a:shade val="95000"/>
                <a:satMod val="105000"/>
              </a:schemeClr>
            </a:solidFill>
          </a:ln>
        </p:spPr>
        <p:txBody>
          <a:bodyPr vert="horz" wrap="square" lIns="91440" tIns="45720" rIns="91440" bIns="45720" rtlCol="0">
            <a:spAutoFit/>
          </a:bodyPr>
          <a:lstStyle/>
          <a:p>
            <a:pPr marL="342900" indent="-342900">
              <a:spcBef>
                <a:spcPts val="600"/>
              </a:spcBef>
              <a:buClr>
                <a:schemeClr val="tx1">
                  <a:lumMod val="75000"/>
                  <a:lumOff val="25000"/>
                </a:schemeClr>
              </a:buClr>
              <a:buFont typeface="+mj-lt"/>
              <a:buAutoNum type="arabicPeriod"/>
            </a:pPr>
            <a:r>
              <a:rPr lang="en-US" b="1" dirty="0" smtClean="0"/>
              <a:t>Free market mechanisms do not seem the most effective way to structure Healthcare</a:t>
            </a:r>
          </a:p>
          <a:p>
            <a:pPr marL="342900" indent="-342900">
              <a:spcBef>
                <a:spcPts val="600"/>
              </a:spcBef>
              <a:buClr>
                <a:schemeClr val="tx1">
                  <a:lumMod val="75000"/>
                  <a:lumOff val="25000"/>
                </a:schemeClr>
              </a:buClr>
              <a:buFont typeface="+mj-lt"/>
              <a:buAutoNum type="arabicPeriod"/>
            </a:pPr>
            <a:r>
              <a:rPr lang="en-US" b="1" dirty="0" smtClean="0"/>
              <a:t>Does the lower cost of Healthcare with single payer overcome by higher taxes?</a:t>
            </a:r>
          </a:p>
        </p:txBody>
      </p:sp>
    </p:spTree>
    <p:extLst>
      <p:ext uri="{BB962C8B-B14F-4D97-AF65-F5344CB8AC3E}">
        <p14:creationId xmlns:p14="http://schemas.microsoft.com/office/powerpoint/2010/main" val="3235440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79494"/>
            <a:ext cx="8042276" cy="529422"/>
          </a:xfrm>
        </p:spPr>
        <p:txBody>
          <a:bodyPr/>
          <a:lstStyle/>
          <a:p>
            <a:r>
              <a:rPr lang="en-US" dirty="0" smtClean="0"/>
              <a:t>Tax burden as % of GDP</a:t>
            </a:r>
            <a:endParaRPr lang="en-US" dirty="0"/>
          </a:p>
        </p:txBody>
      </p:sp>
      <p:sp>
        <p:nvSpPr>
          <p:cNvPr id="3" name="Content Placeholder 2"/>
          <p:cNvSpPr>
            <a:spLocks noGrp="1"/>
          </p:cNvSpPr>
          <p:nvPr>
            <p:ph idx="1"/>
          </p:nvPr>
        </p:nvSpPr>
        <p:spPr>
          <a:xfrm>
            <a:off x="501092" y="5900661"/>
            <a:ext cx="8042276" cy="750013"/>
          </a:xfrm>
          <a:ln>
            <a:solidFill>
              <a:schemeClr val="accent1">
                <a:shade val="95000"/>
                <a:satMod val="105000"/>
              </a:schemeClr>
            </a:solidFill>
          </a:ln>
        </p:spPr>
        <p:txBody>
          <a:bodyPr>
            <a:noAutofit/>
          </a:bodyPr>
          <a:lstStyle/>
          <a:p>
            <a:pPr marL="0" indent="0" algn="ctr">
              <a:spcBef>
                <a:spcPts val="600"/>
              </a:spcBef>
              <a:buNone/>
            </a:pPr>
            <a:r>
              <a:rPr lang="en-US" sz="1800" b="1" dirty="0" smtClean="0">
                <a:solidFill>
                  <a:schemeClr val="tx1"/>
                </a:solidFill>
              </a:rPr>
              <a:t>USA has a low tax burden compared to OECD average but:</a:t>
            </a:r>
          </a:p>
          <a:p>
            <a:pPr marL="0" indent="0" algn="ctr">
              <a:spcBef>
                <a:spcPts val="600"/>
              </a:spcBef>
              <a:buNone/>
            </a:pPr>
            <a:r>
              <a:rPr lang="en-US" sz="1800" b="1" dirty="0" smtClean="0">
                <a:solidFill>
                  <a:schemeClr val="tx1"/>
                </a:solidFill>
              </a:rPr>
              <a:t>What is the value of the taxes we pay?</a:t>
            </a:r>
          </a:p>
        </p:txBody>
      </p:sp>
      <p:sp>
        <p:nvSpPr>
          <p:cNvPr id="5" name="Slide Number Placeholder 4"/>
          <p:cNvSpPr>
            <a:spLocks noGrp="1"/>
          </p:cNvSpPr>
          <p:nvPr>
            <p:ph type="sldNum" sz="quarter" idx="12"/>
          </p:nvPr>
        </p:nvSpPr>
        <p:spPr>
          <a:xfrm>
            <a:off x="8543368" y="6275668"/>
            <a:ext cx="345138" cy="365125"/>
          </a:xfrm>
        </p:spPr>
        <p:txBody>
          <a:bodyPr/>
          <a:lstStyle/>
          <a:p>
            <a:fld id="{BA73473A-FDED-2343-94C7-589CD1E1F788}" type="slidenum">
              <a:rPr lang="en-US" sz="1100" smtClean="0"/>
              <a:t>17</a:t>
            </a:fld>
            <a:endParaRPr lang="en-US" sz="1100" dirty="0"/>
          </a:p>
        </p:txBody>
      </p:sp>
      <p:pic>
        <p:nvPicPr>
          <p:cNvPr id="1026" name="Picture 2" descr="The-Numbers-Jan-2012-Internatio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643" y="595901"/>
            <a:ext cx="7746714" cy="510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824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73260"/>
          </a:xfrm>
        </p:spPr>
        <p:txBody>
          <a:bodyPr/>
          <a:lstStyle/>
          <a:p>
            <a:r>
              <a:rPr lang="en-US" dirty="0" smtClean="0"/>
              <a:t>Tax burden on labor</a:t>
            </a:r>
            <a:endParaRPr lang="en-US" dirty="0"/>
          </a:p>
        </p:txBody>
      </p:sp>
      <p:sp>
        <p:nvSpPr>
          <p:cNvPr id="3" name="Content Placeholder 2"/>
          <p:cNvSpPr>
            <a:spLocks noGrp="1"/>
          </p:cNvSpPr>
          <p:nvPr>
            <p:ph idx="1"/>
          </p:nvPr>
        </p:nvSpPr>
        <p:spPr>
          <a:xfrm>
            <a:off x="277402" y="5494109"/>
            <a:ext cx="8568647" cy="670383"/>
          </a:xfrm>
          <a:ln>
            <a:solidFill>
              <a:schemeClr val="accent1">
                <a:shade val="95000"/>
                <a:satMod val="105000"/>
              </a:schemeClr>
            </a:solidFill>
          </a:ln>
        </p:spPr>
        <p:txBody>
          <a:bodyPr>
            <a:noAutofit/>
          </a:bodyPr>
          <a:lstStyle/>
          <a:p>
            <a:pPr marL="0" indent="0" algn="ctr">
              <a:buNone/>
            </a:pPr>
            <a:r>
              <a:rPr lang="en-US" b="1" dirty="0" smtClean="0">
                <a:solidFill>
                  <a:schemeClr val="tx1"/>
                </a:solidFill>
              </a:rPr>
              <a:t>USA has relatively low taxes on labor compared to OECD</a:t>
            </a:r>
          </a:p>
        </p:txBody>
      </p:sp>
      <p:sp>
        <p:nvSpPr>
          <p:cNvPr id="5" name="Slide Number Placeholder 4"/>
          <p:cNvSpPr>
            <a:spLocks noGrp="1"/>
          </p:cNvSpPr>
          <p:nvPr>
            <p:ph type="sldNum" sz="quarter" idx="12"/>
          </p:nvPr>
        </p:nvSpPr>
        <p:spPr>
          <a:xfrm>
            <a:off x="7974173" y="6458230"/>
            <a:ext cx="990600" cy="365125"/>
          </a:xfrm>
        </p:spPr>
        <p:txBody>
          <a:bodyPr/>
          <a:lstStyle/>
          <a:p>
            <a:fld id="{BA73473A-FDED-2343-94C7-589CD1E1F788}" type="slidenum">
              <a:rPr lang="en-US" sz="1600" smtClean="0"/>
              <a:t>18</a:t>
            </a:fld>
            <a:endParaRPr lang="en-US" sz="1600" dirty="0"/>
          </a:p>
        </p:txBody>
      </p:sp>
      <p:pic>
        <p:nvPicPr>
          <p:cNvPr id="2050" name="Picture 2" descr="http://taxfoundation.org/sites/taxfoundation.org/files/docs/Figur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273" y="575353"/>
            <a:ext cx="8572500" cy="4733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1115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808" y="5712426"/>
            <a:ext cx="8042276" cy="830997"/>
          </a:xfrm>
          <a:ln>
            <a:solidFill>
              <a:schemeClr val="accent1">
                <a:shade val="95000"/>
                <a:satMod val="105000"/>
              </a:schemeClr>
            </a:solidFill>
          </a:ln>
        </p:spPr>
        <p:txBody>
          <a:bodyPr>
            <a:spAutoFit/>
          </a:bodyPr>
          <a:lstStyle/>
          <a:p>
            <a:pPr marL="0" indent="0" algn="ctr">
              <a:buNone/>
            </a:pPr>
            <a:r>
              <a:rPr lang="en-US" b="1" dirty="0" smtClean="0">
                <a:solidFill>
                  <a:schemeClr val="tx1"/>
                </a:solidFill>
              </a:rPr>
              <a:t>What happens if we add the out-of</a:t>
            </a:r>
            <a:r>
              <a:rPr lang="en-US" b="1" dirty="0">
                <a:solidFill>
                  <a:schemeClr val="tx1"/>
                </a:solidFill>
              </a:rPr>
              <a:t>-</a:t>
            </a:r>
            <a:r>
              <a:rPr lang="en-US" b="1" dirty="0" smtClean="0">
                <a:solidFill>
                  <a:schemeClr val="tx1"/>
                </a:solidFill>
              </a:rPr>
              <a:t>pocket spending (insurance, co-pays, </a:t>
            </a:r>
            <a:r>
              <a:rPr lang="en-US" b="1" dirty="0" err="1" smtClean="0">
                <a:solidFill>
                  <a:schemeClr val="tx1"/>
                </a:solidFill>
              </a:rPr>
              <a:t>etc</a:t>
            </a:r>
            <a:r>
              <a:rPr lang="en-US" b="1" dirty="0" smtClean="0">
                <a:solidFill>
                  <a:schemeClr val="tx1"/>
                </a:solidFill>
              </a:rPr>
              <a:t>) to tax burden? </a:t>
            </a:r>
            <a:endParaRPr lang="en-US" b="1" dirty="0">
              <a:solidFill>
                <a:schemeClr val="tx1"/>
              </a:solidFill>
            </a:endParaRPr>
          </a:p>
        </p:txBody>
      </p:sp>
      <p:sp>
        <p:nvSpPr>
          <p:cNvPr id="5" name="Slide Number Placeholder 4"/>
          <p:cNvSpPr>
            <a:spLocks noGrp="1"/>
          </p:cNvSpPr>
          <p:nvPr>
            <p:ph type="sldNum" sz="quarter" idx="12"/>
          </p:nvPr>
        </p:nvSpPr>
        <p:spPr>
          <a:xfrm>
            <a:off x="8096251" y="6458230"/>
            <a:ext cx="990600" cy="365125"/>
          </a:xfrm>
        </p:spPr>
        <p:txBody>
          <a:bodyPr/>
          <a:lstStyle/>
          <a:p>
            <a:fld id="{BA73473A-FDED-2343-94C7-589CD1E1F788}" type="slidenum">
              <a:rPr lang="en-US" sz="2000" smtClean="0"/>
              <a:t>19</a:t>
            </a:fld>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225570" y="-964516"/>
            <a:ext cx="4900174" cy="8822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549275" y="107576"/>
            <a:ext cx="8042276" cy="652712"/>
          </a:xfrm>
        </p:spPr>
        <p:txBody>
          <a:bodyPr/>
          <a:lstStyle/>
          <a:p>
            <a:r>
              <a:rPr lang="en-US" dirty="0" smtClean="0"/>
              <a:t>Tax burden on labor</a:t>
            </a:r>
            <a:endParaRPr lang="en-US" dirty="0"/>
          </a:p>
        </p:txBody>
      </p:sp>
      <p:sp>
        <p:nvSpPr>
          <p:cNvPr id="6" name="TextBox 5"/>
          <p:cNvSpPr txBox="1"/>
          <p:nvPr/>
        </p:nvSpPr>
        <p:spPr>
          <a:xfrm>
            <a:off x="1479478" y="642133"/>
            <a:ext cx="914400" cy="914400"/>
          </a:xfrm>
          <a:prstGeom prst="rect">
            <a:avLst/>
          </a:prstGeom>
          <a:noFill/>
          <a:ln>
            <a:no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sz="2000" b="1" dirty="0" smtClean="0"/>
              <a:t>Broken down by employer and employee paid taxes</a:t>
            </a:r>
          </a:p>
        </p:txBody>
      </p:sp>
      <p:sp>
        <p:nvSpPr>
          <p:cNvPr id="2" name="Down Arrow 1"/>
          <p:cNvSpPr/>
          <p:nvPr/>
        </p:nvSpPr>
        <p:spPr>
          <a:xfrm>
            <a:off x="6308335" y="2388741"/>
            <a:ext cx="410966" cy="482886"/>
          </a:xfrm>
          <a:prstGeom prst="downArrow">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2615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06824"/>
          </a:xfrm>
        </p:spPr>
        <p:txBody>
          <a:bodyPr/>
          <a:lstStyle/>
          <a:p>
            <a:r>
              <a:rPr lang="en-US" dirty="0" smtClean="0"/>
              <a:t>Course Agenda</a:t>
            </a:r>
            <a:endParaRPr lang="en-US" dirty="0"/>
          </a:p>
        </p:txBody>
      </p:sp>
      <p:sp>
        <p:nvSpPr>
          <p:cNvPr id="3" name="Content Placeholder 2"/>
          <p:cNvSpPr>
            <a:spLocks noGrp="1"/>
          </p:cNvSpPr>
          <p:nvPr>
            <p:ph idx="1"/>
          </p:nvPr>
        </p:nvSpPr>
        <p:spPr>
          <a:xfrm>
            <a:off x="733214" y="5040732"/>
            <a:ext cx="8042276" cy="1327403"/>
          </a:xfrm>
          <a:ln>
            <a:solidFill>
              <a:schemeClr val="accent1"/>
            </a:solidFill>
          </a:ln>
        </p:spPr>
        <p:txBody>
          <a:bodyPr>
            <a:normAutofit/>
          </a:bodyPr>
          <a:lstStyle/>
          <a:p>
            <a:pPr marL="0" indent="0" algn="ctr">
              <a:buNone/>
            </a:pPr>
            <a:r>
              <a:rPr lang="en-US" b="1" dirty="0" smtClean="0">
                <a:solidFill>
                  <a:schemeClr val="tx1"/>
                </a:solidFill>
              </a:rPr>
              <a:t>An overview of 3 healthcare systems</a:t>
            </a:r>
          </a:p>
          <a:p>
            <a:pPr marL="0" indent="0" algn="ctr">
              <a:buNone/>
            </a:pPr>
            <a:r>
              <a:rPr lang="en-US" b="1" dirty="0" smtClean="0">
                <a:solidFill>
                  <a:schemeClr val="tx1"/>
                </a:solidFill>
              </a:rPr>
              <a:t>A simple framework to evaluate healthcare systems</a:t>
            </a:r>
            <a:endParaRPr lang="en-US" b="1" dirty="0">
              <a:solidFill>
                <a:schemeClr val="tx1"/>
              </a:solidFill>
            </a:endParaRPr>
          </a:p>
        </p:txBody>
      </p:sp>
      <p:sp>
        <p:nvSpPr>
          <p:cNvPr id="5" name="Slide Number Placeholder 4"/>
          <p:cNvSpPr>
            <a:spLocks noGrp="1"/>
          </p:cNvSpPr>
          <p:nvPr>
            <p:ph type="sldNum" sz="quarter" idx="12"/>
          </p:nvPr>
        </p:nvSpPr>
        <p:spPr>
          <a:xfrm>
            <a:off x="8021196" y="6368135"/>
            <a:ext cx="990600" cy="365125"/>
          </a:xfrm>
        </p:spPr>
        <p:txBody>
          <a:bodyPr/>
          <a:lstStyle/>
          <a:p>
            <a:fld id="{BA73473A-FDED-2343-94C7-589CD1E1F788}" type="slidenum">
              <a:rPr lang="en-US" sz="1800" smtClean="0"/>
              <a:t>2</a:t>
            </a:fld>
            <a:endParaRPr lang="en-US" sz="1800" dirty="0"/>
          </a:p>
        </p:txBody>
      </p:sp>
      <p:graphicFrame>
        <p:nvGraphicFramePr>
          <p:cNvPr id="6" name="Content Placeholder 5"/>
          <p:cNvGraphicFramePr>
            <a:graphicFrameLocks/>
          </p:cNvGraphicFramePr>
          <p:nvPr>
            <p:extLst>
              <p:ext uri="{D42A27DB-BD31-4B8C-83A1-F6EECF244321}">
                <p14:modId xmlns:p14="http://schemas.microsoft.com/office/powerpoint/2010/main" val="3875979355"/>
              </p:ext>
            </p:extLst>
          </p:nvPr>
        </p:nvGraphicFramePr>
        <p:xfrm>
          <a:off x="733214" y="1261811"/>
          <a:ext cx="8042276" cy="3611880"/>
        </p:xfrm>
        <a:graphic>
          <a:graphicData uri="http://schemas.openxmlformats.org/drawingml/2006/table">
            <a:tbl>
              <a:tblPr firstRow="1" bandRow="1">
                <a:tableStyleId>{5C22544A-7EE6-4342-B048-85BDC9FD1C3A}</a:tableStyleId>
              </a:tblPr>
              <a:tblGrid>
                <a:gridCol w="1542075"/>
                <a:gridCol w="6500201"/>
              </a:tblGrid>
              <a:tr h="370840">
                <a:tc>
                  <a:txBody>
                    <a:bodyPr/>
                    <a:lstStyle/>
                    <a:p>
                      <a:pPr>
                        <a:spcAft>
                          <a:spcPts val="1200"/>
                        </a:spcAft>
                      </a:pPr>
                      <a:r>
                        <a:rPr lang="en-US" sz="2400" dirty="0" smtClean="0"/>
                        <a:t>Date</a:t>
                      </a:r>
                      <a:endParaRPr lang="en-US" sz="2400" dirty="0"/>
                    </a:p>
                  </a:txBody>
                  <a:tcPr/>
                </a:tc>
                <a:tc>
                  <a:txBody>
                    <a:bodyPr/>
                    <a:lstStyle/>
                    <a:p>
                      <a:pPr>
                        <a:spcAft>
                          <a:spcPts val="1800"/>
                        </a:spcAft>
                      </a:pPr>
                      <a:r>
                        <a:rPr lang="en-US" sz="2400" dirty="0" smtClean="0"/>
                        <a:t>Topic</a:t>
                      </a:r>
                      <a:endParaRPr lang="en-US" sz="2400" dirty="0"/>
                    </a:p>
                  </a:txBody>
                  <a:tcPr/>
                </a:tc>
              </a:tr>
              <a:tr h="370840">
                <a:tc>
                  <a:txBody>
                    <a:bodyPr/>
                    <a:lstStyle/>
                    <a:p>
                      <a:pPr>
                        <a:spcAft>
                          <a:spcPts val="1200"/>
                        </a:spcAft>
                      </a:pPr>
                      <a:r>
                        <a:rPr lang="en-US" sz="2400" dirty="0" smtClean="0"/>
                        <a:t>Feb 15</a:t>
                      </a:r>
                      <a:endParaRPr lang="en-US" sz="2400" dirty="0"/>
                    </a:p>
                  </a:txBody>
                  <a:tcPr/>
                </a:tc>
                <a:tc>
                  <a:txBody>
                    <a:bodyPr/>
                    <a:lstStyle/>
                    <a:p>
                      <a:pPr>
                        <a:spcAft>
                          <a:spcPts val="1800"/>
                        </a:spcAft>
                      </a:pPr>
                      <a:r>
                        <a:rPr lang="en-US" sz="2400" dirty="0" smtClean="0"/>
                        <a:t>Comparing performance</a:t>
                      </a:r>
                      <a:r>
                        <a:rPr lang="en-US" sz="2400" baseline="0" dirty="0" smtClean="0"/>
                        <a:t> of healthcare systems</a:t>
                      </a:r>
                      <a:endParaRPr lang="en-US" sz="2400" dirty="0"/>
                    </a:p>
                  </a:txBody>
                  <a:tcPr/>
                </a:tc>
              </a:tr>
              <a:tr h="370840">
                <a:tc>
                  <a:txBody>
                    <a:bodyPr/>
                    <a:lstStyle/>
                    <a:p>
                      <a:pPr>
                        <a:spcAft>
                          <a:spcPts val="1200"/>
                        </a:spcAft>
                      </a:pPr>
                      <a:r>
                        <a:rPr lang="en-US" sz="2400" b="0" dirty="0" smtClean="0"/>
                        <a:t>Feb 22</a:t>
                      </a:r>
                      <a:endParaRPr lang="en-US" sz="2400" b="0" dirty="0"/>
                    </a:p>
                  </a:txBody>
                  <a:tcPr/>
                </a:tc>
                <a:tc>
                  <a:txBody>
                    <a:bodyPr/>
                    <a:lstStyle/>
                    <a:p>
                      <a:pPr>
                        <a:spcAft>
                          <a:spcPts val="1800"/>
                        </a:spcAft>
                      </a:pPr>
                      <a:r>
                        <a:rPr lang="en-US" sz="2400" b="0" dirty="0" smtClean="0"/>
                        <a:t>Why does the US system cost so much?</a:t>
                      </a:r>
                      <a:endParaRPr lang="en-US" sz="2400" b="0" dirty="0"/>
                    </a:p>
                  </a:txBody>
                  <a:tcPr/>
                </a:tc>
              </a:tr>
              <a:tr h="370840">
                <a:tc>
                  <a:txBody>
                    <a:bodyPr/>
                    <a:lstStyle/>
                    <a:p>
                      <a:pPr>
                        <a:spcAft>
                          <a:spcPts val="1200"/>
                        </a:spcAft>
                      </a:pPr>
                      <a:r>
                        <a:rPr lang="en-US" sz="2400" b="1" dirty="0" smtClean="0"/>
                        <a:t>Feb 29</a:t>
                      </a:r>
                      <a:endParaRPr lang="en-US" sz="2400" b="1" dirty="0"/>
                    </a:p>
                  </a:txBody>
                  <a:tcPr/>
                </a:tc>
                <a:tc>
                  <a:txBody>
                    <a:bodyPr/>
                    <a:lstStyle/>
                    <a:p>
                      <a:pPr>
                        <a:spcAft>
                          <a:spcPts val="1800"/>
                        </a:spcAft>
                      </a:pPr>
                      <a:r>
                        <a:rPr lang="en-US" sz="2400" b="0" dirty="0" smtClean="0"/>
                        <a:t>Why</a:t>
                      </a:r>
                      <a:r>
                        <a:rPr lang="en-US" sz="2400" b="0" baseline="0" dirty="0" smtClean="0"/>
                        <a:t> does the US Systems c</a:t>
                      </a:r>
                      <a:r>
                        <a:rPr lang="en-US" sz="2400" b="0" dirty="0" smtClean="0"/>
                        <a:t>ost so much ?</a:t>
                      </a:r>
                    </a:p>
                    <a:p>
                      <a:pPr>
                        <a:spcAft>
                          <a:spcPts val="1800"/>
                        </a:spcAft>
                      </a:pPr>
                      <a:r>
                        <a:rPr lang="en-US" sz="2400" b="0" dirty="0" smtClean="0"/>
                        <a:t>An overview of other healthcare systems</a:t>
                      </a:r>
                      <a:r>
                        <a:rPr lang="en-US" sz="2400" b="0" baseline="0" dirty="0" smtClean="0"/>
                        <a:t> </a:t>
                      </a:r>
                      <a:endParaRPr lang="en-US" sz="2400" b="0" dirty="0"/>
                    </a:p>
                  </a:txBody>
                  <a:tcPr/>
                </a:tc>
              </a:tr>
              <a:tr h="370840">
                <a:tc>
                  <a:txBody>
                    <a:bodyPr/>
                    <a:lstStyle/>
                    <a:p>
                      <a:pPr>
                        <a:spcAft>
                          <a:spcPts val="1200"/>
                        </a:spcAft>
                      </a:pPr>
                      <a:r>
                        <a:rPr lang="en-US" sz="2400" dirty="0" smtClean="0"/>
                        <a:t>March 7</a:t>
                      </a:r>
                      <a:endParaRPr lang="en-US" sz="2400" dirty="0"/>
                    </a:p>
                  </a:txBody>
                  <a:tcPr/>
                </a:tc>
                <a:tc>
                  <a:txBody>
                    <a:bodyPr/>
                    <a:lstStyle/>
                    <a:p>
                      <a:pPr>
                        <a:spcAft>
                          <a:spcPts val="1800"/>
                        </a:spcAft>
                      </a:pPr>
                      <a:r>
                        <a:rPr lang="en-US" sz="2400" b="1" dirty="0" smtClean="0"/>
                        <a:t>Other</a:t>
                      </a:r>
                      <a:r>
                        <a:rPr lang="en-US" sz="2400" b="1" baseline="0" dirty="0" smtClean="0"/>
                        <a:t> Healthcare systems; policy alternatives and a framework</a:t>
                      </a:r>
                      <a:endParaRPr lang="en-US" sz="2400" b="1" dirty="0"/>
                    </a:p>
                  </a:txBody>
                  <a:tcPr/>
                </a:tc>
              </a:tr>
            </a:tbl>
          </a:graphicData>
        </a:graphic>
      </p:graphicFrame>
    </p:spTree>
    <p:extLst>
      <p:ext uri="{BB962C8B-B14F-4D97-AF65-F5344CB8AC3E}">
        <p14:creationId xmlns:p14="http://schemas.microsoft.com/office/powerpoint/2010/main" val="4122444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64" y="97302"/>
            <a:ext cx="8650840" cy="1115049"/>
          </a:xfrm>
        </p:spPr>
        <p:txBody>
          <a:bodyPr/>
          <a:lstStyle/>
          <a:p>
            <a:r>
              <a:rPr lang="en-US" sz="4000" dirty="0" smtClean="0"/>
              <a:t>The Value Question on Taxes:</a:t>
            </a:r>
            <a:br>
              <a:rPr lang="en-US" sz="4000" dirty="0" smtClean="0"/>
            </a:br>
            <a:r>
              <a:rPr lang="en-US" sz="3200" i="1" dirty="0" smtClean="0"/>
              <a:t>Some top of the envelop numbers</a:t>
            </a:r>
            <a:endParaRPr lang="en-US" sz="3200" i="1" dirty="0"/>
          </a:p>
        </p:txBody>
      </p:sp>
      <p:sp>
        <p:nvSpPr>
          <p:cNvPr id="3" name="Content Placeholder 2"/>
          <p:cNvSpPr>
            <a:spLocks noGrp="1"/>
          </p:cNvSpPr>
          <p:nvPr>
            <p:ph idx="1"/>
          </p:nvPr>
        </p:nvSpPr>
        <p:spPr>
          <a:xfrm>
            <a:off x="364340" y="1140433"/>
            <a:ext cx="8524166" cy="3708969"/>
          </a:xfrm>
        </p:spPr>
        <p:txBody>
          <a:bodyPr>
            <a:normAutofit/>
          </a:bodyPr>
          <a:lstStyle/>
          <a:p>
            <a:pPr marL="0" indent="0">
              <a:spcBef>
                <a:spcPts val="1200"/>
              </a:spcBef>
              <a:buNone/>
            </a:pPr>
            <a:r>
              <a:rPr lang="en-US" sz="2000" b="1" u="sng" dirty="0" smtClean="0"/>
              <a:t>USA</a:t>
            </a:r>
            <a:r>
              <a:rPr lang="en-US" sz="2000" dirty="0" smtClean="0"/>
              <a:t> </a:t>
            </a:r>
          </a:p>
          <a:p>
            <a:pPr>
              <a:spcBef>
                <a:spcPts val="1200"/>
              </a:spcBef>
            </a:pPr>
            <a:r>
              <a:rPr lang="en-US" sz="2000" dirty="0" smtClean="0"/>
              <a:t>27% of GDP is tax burden</a:t>
            </a:r>
          </a:p>
          <a:p>
            <a:pPr>
              <a:spcBef>
                <a:spcPts val="1200"/>
              </a:spcBef>
            </a:pPr>
            <a:r>
              <a:rPr lang="en-US" sz="2000" dirty="0" smtClean="0"/>
              <a:t>31% tax burden on USA wages (includes </a:t>
            </a:r>
            <a:r>
              <a:rPr lang="en-US" sz="2000" dirty="0" err="1" smtClean="0"/>
              <a:t>Soc</a:t>
            </a:r>
            <a:r>
              <a:rPr lang="en-US" sz="2000" dirty="0" smtClean="0"/>
              <a:t> Sec taxes, unemployment both individual and employer and 2.3% in </a:t>
            </a:r>
            <a:r>
              <a:rPr lang="en-US" sz="2000" dirty="0" err="1" smtClean="0"/>
              <a:t>medicare</a:t>
            </a:r>
            <a:r>
              <a:rPr lang="en-US" sz="2000" dirty="0" smtClean="0"/>
              <a:t> tax) </a:t>
            </a:r>
            <a:endParaRPr lang="en-US" sz="2000" dirty="0"/>
          </a:p>
          <a:p>
            <a:pPr>
              <a:spcBef>
                <a:spcPts val="1200"/>
              </a:spcBef>
            </a:pPr>
            <a:r>
              <a:rPr lang="en-US" sz="2000" dirty="0"/>
              <a:t>9</a:t>
            </a:r>
            <a:r>
              <a:rPr lang="en-US" sz="2000" dirty="0" smtClean="0"/>
              <a:t>% of GDP is out of pocket payments on Healthcare in USA</a:t>
            </a:r>
          </a:p>
          <a:p>
            <a:pPr marL="0" indent="0">
              <a:spcBef>
                <a:spcPts val="1200"/>
              </a:spcBef>
              <a:buNone/>
            </a:pPr>
            <a:r>
              <a:rPr lang="en-US" sz="2000" b="1" u="sng" dirty="0" smtClean="0"/>
              <a:t>EU5 average tax burden</a:t>
            </a:r>
            <a:endParaRPr lang="en-US" sz="2000" b="1" u="sng" dirty="0"/>
          </a:p>
          <a:p>
            <a:pPr>
              <a:spcBef>
                <a:spcPts val="1200"/>
              </a:spcBef>
            </a:pPr>
            <a:r>
              <a:rPr lang="en-US" sz="2000" dirty="0" smtClean="0"/>
              <a:t>45% total tax burden on labor</a:t>
            </a:r>
          </a:p>
          <a:p>
            <a:pPr marL="0" indent="0">
              <a:spcBef>
                <a:spcPts val="1200"/>
              </a:spcBef>
              <a:buNone/>
            </a:pPr>
            <a:endParaRPr lang="en-US" sz="2000" dirty="0" smtClean="0"/>
          </a:p>
        </p:txBody>
      </p:sp>
      <p:sp>
        <p:nvSpPr>
          <p:cNvPr id="5" name="Slide Number Placeholder 4"/>
          <p:cNvSpPr>
            <a:spLocks noGrp="1"/>
          </p:cNvSpPr>
          <p:nvPr>
            <p:ph type="sldNum" sz="quarter" idx="12"/>
          </p:nvPr>
        </p:nvSpPr>
        <p:spPr/>
        <p:txBody>
          <a:bodyPr/>
          <a:lstStyle/>
          <a:p>
            <a:fld id="{BA73473A-FDED-2343-94C7-589CD1E1F788}" type="slidenum">
              <a:rPr lang="en-US" sz="2000" smtClean="0"/>
              <a:t>20</a:t>
            </a:fld>
            <a:endParaRPr lang="en-US" sz="2000" dirty="0"/>
          </a:p>
        </p:txBody>
      </p:sp>
      <p:sp>
        <p:nvSpPr>
          <p:cNvPr id="6" name="TextBox 5"/>
          <p:cNvSpPr txBox="1"/>
          <p:nvPr/>
        </p:nvSpPr>
        <p:spPr>
          <a:xfrm>
            <a:off x="364340" y="4874474"/>
            <a:ext cx="8635822" cy="1400383"/>
          </a:xfrm>
          <a:prstGeom prst="rect">
            <a:avLst/>
          </a:prstGeom>
          <a:noFill/>
          <a:ln>
            <a:solidFill>
              <a:schemeClr val="accent1">
                <a:shade val="95000"/>
                <a:satMod val="105000"/>
              </a:schemeClr>
            </a:solidFill>
          </a:ln>
        </p:spPr>
        <p:txBody>
          <a:bodyPr vert="horz" wrap="square" lIns="91440" tIns="45720" rIns="91440" bIns="45720" rtlCol="0">
            <a:spAutoFit/>
          </a:bodyPr>
          <a:lstStyle/>
          <a:p>
            <a:pPr marL="0" indent="0">
              <a:spcBef>
                <a:spcPts val="600"/>
              </a:spcBef>
              <a:buClr>
                <a:schemeClr val="tx1">
                  <a:lumMod val="75000"/>
                  <a:lumOff val="25000"/>
                </a:schemeClr>
              </a:buClr>
              <a:buFont typeface="Wingdings 2" pitchFamily="18" charset="2"/>
              <a:buNone/>
            </a:pPr>
            <a:r>
              <a:rPr lang="en-US" sz="2000" b="1" dirty="0" smtClean="0"/>
              <a:t>If we add free, or nearly free, early childhood education and daycare, university education as well as more generous unemployment and pensions  in EU % ??  </a:t>
            </a:r>
          </a:p>
          <a:p>
            <a:pPr marL="0" indent="0">
              <a:spcBef>
                <a:spcPts val="600"/>
              </a:spcBef>
              <a:buClr>
                <a:schemeClr val="tx1">
                  <a:lumMod val="75000"/>
                  <a:lumOff val="25000"/>
                </a:schemeClr>
              </a:buClr>
              <a:buFont typeface="Wingdings 2" pitchFamily="18" charset="2"/>
              <a:buNone/>
            </a:pPr>
            <a:r>
              <a:rPr lang="en-US" sz="2000" b="1" dirty="0" smtClean="0"/>
              <a:t>More number crunching is needed…</a:t>
            </a:r>
          </a:p>
        </p:txBody>
      </p:sp>
    </p:spTree>
    <p:extLst>
      <p:ext uri="{BB962C8B-B14F-4D97-AF65-F5344CB8AC3E}">
        <p14:creationId xmlns:p14="http://schemas.microsoft.com/office/powerpoint/2010/main" val="4291689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727" y="487720"/>
            <a:ext cx="8042276" cy="960936"/>
          </a:xfrm>
        </p:spPr>
        <p:txBody>
          <a:bodyPr/>
          <a:lstStyle/>
          <a:p>
            <a:r>
              <a:rPr lang="en-US" dirty="0"/>
              <a:t>T</a:t>
            </a:r>
            <a:r>
              <a:rPr lang="en-US" dirty="0" smtClean="0"/>
              <a:t>he impact of change in the US Healthcare system</a:t>
            </a:r>
            <a:endParaRPr lang="en-US" dirty="0"/>
          </a:p>
        </p:txBody>
      </p:sp>
      <p:sp>
        <p:nvSpPr>
          <p:cNvPr id="3" name="Content Placeholder 2"/>
          <p:cNvSpPr>
            <a:spLocks noGrp="1"/>
          </p:cNvSpPr>
          <p:nvPr>
            <p:ph idx="1"/>
          </p:nvPr>
        </p:nvSpPr>
        <p:spPr>
          <a:xfrm>
            <a:off x="264458" y="1846780"/>
            <a:ext cx="8042276" cy="906693"/>
          </a:xfrm>
        </p:spPr>
        <p:txBody>
          <a:bodyPr>
            <a:noAutofit/>
          </a:bodyPr>
          <a:lstStyle/>
          <a:p>
            <a:endParaRPr lang="en-US" sz="900" dirty="0"/>
          </a:p>
          <a:p>
            <a:r>
              <a:rPr lang="en-US" sz="1200" dirty="0" smtClean="0"/>
              <a:t>Commonwealth fund the impact of changes in the US Healthcare system</a:t>
            </a:r>
          </a:p>
          <a:p>
            <a:r>
              <a:rPr lang="en-US" sz="900" dirty="0" smtClean="0">
                <a:hlinkClick r:id="rId2"/>
              </a:rPr>
              <a:t>http://www.commonwealthfund.org/interactives-and-data/us-compare-interactive#?ind=3&amp;compare=FR</a:t>
            </a:r>
            <a:endParaRPr lang="en-US" sz="900" dirty="0"/>
          </a:p>
        </p:txBody>
      </p:sp>
      <p:sp>
        <p:nvSpPr>
          <p:cNvPr id="5" name="Slide Number Placeholder 4"/>
          <p:cNvSpPr>
            <a:spLocks noGrp="1"/>
          </p:cNvSpPr>
          <p:nvPr>
            <p:ph type="sldNum" sz="quarter" idx="12"/>
          </p:nvPr>
        </p:nvSpPr>
        <p:spPr/>
        <p:txBody>
          <a:bodyPr/>
          <a:lstStyle/>
          <a:p>
            <a:fld id="{BA73473A-FDED-2343-94C7-589CD1E1F788}" type="slidenum">
              <a:rPr lang="en-US" smtClean="0"/>
              <a:t>21</a:t>
            </a:fld>
            <a:endParaRPr lang="en-US"/>
          </a:p>
        </p:txBody>
      </p:sp>
    </p:spTree>
    <p:extLst>
      <p:ext uri="{BB962C8B-B14F-4D97-AF65-F5344CB8AC3E}">
        <p14:creationId xmlns:p14="http://schemas.microsoft.com/office/powerpoint/2010/main" val="17920961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008295"/>
            <a:ext cx="8042276" cy="1336956"/>
          </a:xfrm>
        </p:spPr>
        <p:txBody>
          <a:bodyPr/>
          <a:lstStyle/>
          <a:p>
            <a:r>
              <a:rPr lang="en-US" dirty="0" smtClean="0"/>
              <a:t>US Healthcare:</a:t>
            </a:r>
            <a:br>
              <a:rPr lang="en-US" dirty="0" smtClean="0"/>
            </a:br>
            <a:r>
              <a:rPr lang="en-US" dirty="0" smtClean="0"/>
              <a:t>Recent Proposals</a:t>
            </a:r>
            <a:endParaRPr lang="en-US" dirty="0"/>
          </a:p>
        </p:txBody>
      </p:sp>
      <p:sp>
        <p:nvSpPr>
          <p:cNvPr id="3" name="Content Placeholder 2"/>
          <p:cNvSpPr>
            <a:spLocks noGrp="1"/>
          </p:cNvSpPr>
          <p:nvPr>
            <p:ph idx="1"/>
          </p:nvPr>
        </p:nvSpPr>
        <p:spPr>
          <a:xfrm>
            <a:off x="549275" y="4777483"/>
            <a:ext cx="8042276" cy="1166118"/>
          </a:xfrm>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22</a:t>
            </a:fld>
            <a:endParaRPr lang="en-US"/>
          </a:p>
        </p:txBody>
      </p:sp>
    </p:spTree>
    <p:extLst>
      <p:ext uri="{BB962C8B-B14F-4D97-AF65-F5344CB8AC3E}">
        <p14:creationId xmlns:p14="http://schemas.microsoft.com/office/powerpoint/2010/main" val="3103337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42437"/>
          </a:xfrm>
        </p:spPr>
        <p:txBody>
          <a:bodyPr/>
          <a:lstStyle/>
          <a:p>
            <a:r>
              <a:rPr lang="en-US" dirty="0" smtClean="0"/>
              <a:t>Obamacare Summary</a:t>
            </a:r>
            <a:endParaRPr lang="en-US" dirty="0"/>
          </a:p>
        </p:txBody>
      </p:sp>
      <p:sp>
        <p:nvSpPr>
          <p:cNvPr id="3" name="Content Placeholder 2"/>
          <p:cNvSpPr>
            <a:spLocks noGrp="1"/>
          </p:cNvSpPr>
          <p:nvPr>
            <p:ph idx="1"/>
          </p:nvPr>
        </p:nvSpPr>
        <p:spPr>
          <a:xfrm>
            <a:off x="456808" y="1086492"/>
            <a:ext cx="8042276" cy="4343400"/>
          </a:xfrm>
        </p:spPr>
        <p:txBody>
          <a:bodyPr>
            <a:noAutofit/>
          </a:bodyPr>
          <a:lstStyle/>
          <a:p>
            <a:r>
              <a:rPr lang="en-US" sz="1600" dirty="0" smtClean="0"/>
              <a:t>Offering </a:t>
            </a:r>
            <a:r>
              <a:rPr lang="en-US" sz="1600" dirty="0"/>
              <a:t>Americans a number of </a:t>
            </a:r>
            <a:r>
              <a:rPr lang="en-US" sz="1600" dirty="0">
                <a:hlinkClick r:id="rId2" tooltip="obamacare benefits, rights and protections"/>
              </a:rPr>
              <a:t>new benefits, rights, and protections</a:t>
            </a:r>
            <a:r>
              <a:rPr lang="en-US" sz="1600" dirty="0"/>
              <a:t> in regards to their healthcare</a:t>
            </a:r>
          </a:p>
          <a:p>
            <a:r>
              <a:rPr lang="en-US" sz="1600" dirty="0"/>
              <a:t>Setting up a </a:t>
            </a:r>
            <a:r>
              <a:rPr lang="en-US" sz="1600" dirty="0">
                <a:hlinkClick r:id="rId3" tooltip="Health Insurance Marketplace"/>
              </a:rPr>
              <a:t>Health Insurance Marketplace</a:t>
            </a:r>
            <a:r>
              <a:rPr lang="en-US" sz="1600" dirty="0"/>
              <a:t> (</a:t>
            </a:r>
            <a:r>
              <a:rPr lang="en-US" sz="1600" dirty="0" err="1">
                <a:hlinkClick r:id="rId4" tooltip="healthcare.gov"/>
              </a:rPr>
              <a:t>HealthCare.Gov</a:t>
            </a:r>
            <a:r>
              <a:rPr lang="en-US" sz="1600" dirty="0"/>
              <a:t>) where Americans can purchase federally regulated and </a:t>
            </a:r>
            <a:r>
              <a:rPr lang="en-US" sz="1600" dirty="0">
                <a:hlinkClick r:id="rId5" tooltip="ObamaCare Subsidies"/>
              </a:rPr>
              <a:t>subsidized</a:t>
            </a:r>
            <a:r>
              <a:rPr lang="en-US" sz="1600" dirty="0"/>
              <a:t> Health Insurance during </a:t>
            </a:r>
            <a:r>
              <a:rPr lang="en-US" sz="1600" dirty="0">
                <a:hlinkClick r:id="rId6" tooltip="obamacare open enrollment"/>
              </a:rPr>
              <a:t>open enrollment</a:t>
            </a:r>
            <a:r>
              <a:rPr lang="en-US" sz="1600" dirty="0"/>
              <a:t>.</a:t>
            </a:r>
          </a:p>
          <a:p>
            <a:r>
              <a:rPr lang="en-US" sz="1600" dirty="0">
                <a:hlinkClick r:id="rId7" tooltip="obamacare medicaid"/>
              </a:rPr>
              <a:t>Expanding Medicaid</a:t>
            </a:r>
            <a:r>
              <a:rPr lang="en-US" sz="1600" dirty="0"/>
              <a:t> to all adults in many states.</a:t>
            </a:r>
          </a:p>
          <a:p>
            <a:r>
              <a:rPr lang="en-US" sz="1600" dirty="0"/>
              <a:t>Improving </a:t>
            </a:r>
            <a:r>
              <a:rPr lang="en-US" sz="1600" dirty="0">
                <a:hlinkClick r:id="rId8" tooltip="obamacare medicare"/>
              </a:rPr>
              <a:t>Medicare</a:t>
            </a:r>
            <a:r>
              <a:rPr lang="en-US" sz="1600" dirty="0"/>
              <a:t> for seniors and those with long-term disabilities.</a:t>
            </a:r>
          </a:p>
          <a:p>
            <a:r>
              <a:rPr lang="en-US" sz="1600" dirty="0">
                <a:hlinkClick r:id="rId9"/>
              </a:rPr>
              <a:t>Expanding employer coverage</a:t>
            </a:r>
            <a:r>
              <a:rPr lang="en-US" sz="1600" dirty="0"/>
              <a:t> to millions of employees.</a:t>
            </a:r>
          </a:p>
          <a:p>
            <a:r>
              <a:rPr lang="en-US" sz="1600" dirty="0">
                <a:hlinkClick r:id="rId10" tooltip="obamacare mandate"/>
              </a:rPr>
              <a:t>Requiring most people to have coverage each month from 2014</a:t>
            </a:r>
            <a:r>
              <a:rPr lang="en-US" sz="1600" dirty="0"/>
              <a:t> in order to get an </a:t>
            </a:r>
            <a:r>
              <a:rPr lang="en-US" sz="1600" dirty="0">
                <a:hlinkClick r:id="rId11"/>
              </a:rPr>
              <a:t>exemption</a:t>
            </a:r>
            <a:r>
              <a:rPr lang="en-US" sz="1600" dirty="0"/>
              <a:t>, or pay a fee.</a:t>
            </a:r>
          </a:p>
          <a:p>
            <a:r>
              <a:rPr lang="en-US" sz="1600" dirty="0"/>
              <a:t>and </a:t>
            </a:r>
            <a:r>
              <a:rPr lang="en-US" sz="1600" dirty="0">
                <a:hlinkClick r:id="rId12" tooltip="obamacare taxes"/>
              </a:rPr>
              <a:t>introducing new taxes and tax breaks</a:t>
            </a:r>
            <a:r>
              <a:rPr lang="en-US" sz="1600" dirty="0"/>
              <a:t>, among other provisions.</a:t>
            </a:r>
          </a:p>
          <a:p>
            <a:endParaRPr lang="en-US" sz="1600" dirty="0"/>
          </a:p>
        </p:txBody>
      </p:sp>
      <p:sp>
        <p:nvSpPr>
          <p:cNvPr id="5" name="Slide Number Placeholder 4"/>
          <p:cNvSpPr>
            <a:spLocks noGrp="1"/>
          </p:cNvSpPr>
          <p:nvPr>
            <p:ph type="sldNum" sz="quarter" idx="12"/>
          </p:nvPr>
        </p:nvSpPr>
        <p:spPr/>
        <p:txBody>
          <a:bodyPr/>
          <a:lstStyle/>
          <a:p>
            <a:fld id="{BA73473A-FDED-2343-94C7-589CD1E1F788}" type="slidenum">
              <a:rPr lang="en-US" smtClean="0"/>
              <a:t>23</a:t>
            </a:fld>
            <a:endParaRPr lang="en-US"/>
          </a:p>
        </p:txBody>
      </p:sp>
      <p:sp>
        <p:nvSpPr>
          <p:cNvPr id="6" name="TextBox 5"/>
          <p:cNvSpPr txBox="1"/>
          <p:nvPr/>
        </p:nvSpPr>
        <p:spPr>
          <a:xfrm>
            <a:off x="549275" y="5567782"/>
            <a:ext cx="7998432" cy="707886"/>
          </a:xfrm>
          <a:prstGeom prst="rect">
            <a:avLst/>
          </a:prstGeom>
          <a:noFill/>
          <a:ln>
            <a:solidFill>
              <a:schemeClr val="accent1">
                <a:shade val="95000"/>
                <a:satMod val="105000"/>
              </a:schemeClr>
            </a:solidFill>
          </a:ln>
        </p:spPr>
        <p:txBody>
          <a:bodyPr vert="horz" wrap="square" lIns="91440" tIns="45720" rIns="91440" bIns="45720" rtlCol="0">
            <a:spAutoFit/>
          </a:bodyPr>
          <a:lstStyle/>
          <a:p>
            <a:pPr marL="0" indent="0" algn="ctr">
              <a:spcBef>
                <a:spcPts val="600"/>
              </a:spcBef>
              <a:buClr>
                <a:schemeClr val="tx1">
                  <a:lumMod val="75000"/>
                  <a:lumOff val="25000"/>
                </a:schemeClr>
              </a:buClr>
              <a:buFont typeface="Wingdings 2" pitchFamily="18" charset="2"/>
              <a:buNone/>
            </a:pPr>
            <a:r>
              <a:rPr lang="en-US" sz="2000" b="1" dirty="0" smtClean="0"/>
              <a:t>Subsidized insurance, standards of insurance and personal mandates to broaden access; limited measures to control cost </a:t>
            </a:r>
          </a:p>
        </p:txBody>
      </p:sp>
    </p:spTree>
    <p:extLst>
      <p:ext uri="{BB962C8B-B14F-4D97-AF65-F5344CB8AC3E}">
        <p14:creationId xmlns:p14="http://schemas.microsoft.com/office/powerpoint/2010/main" val="314320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22"/>
            <a:ext cx="8042276" cy="848243"/>
          </a:xfrm>
        </p:spPr>
        <p:txBody>
          <a:bodyPr/>
          <a:lstStyle/>
          <a:p>
            <a:r>
              <a:rPr lang="en-US" dirty="0" err="1" smtClean="0"/>
              <a:t>Republicare</a:t>
            </a:r>
            <a:r>
              <a:rPr lang="en-US" dirty="0" smtClean="0"/>
              <a:t> or </a:t>
            </a:r>
            <a:r>
              <a:rPr lang="en-US" dirty="0" err="1" smtClean="0"/>
              <a:t>Trumpacare</a:t>
            </a:r>
            <a:endParaRPr lang="en-US" dirty="0"/>
          </a:p>
        </p:txBody>
      </p:sp>
      <p:sp>
        <p:nvSpPr>
          <p:cNvPr id="3" name="Content Placeholder 2"/>
          <p:cNvSpPr>
            <a:spLocks noGrp="1"/>
          </p:cNvSpPr>
          <p:nvPr>
            <p:ph idx="1"/>
          </p:nvPr>
        </p:nvSpPr>
        <p:spPr>
          <a:xfrm>
            <a:off x="376626" y="957805"/>
            <a:ext cx="8559732" cy="4213380"/>
          </a:xfrm>
        </p:spPr>
        <p:txBody>
          <a:bodyPr>
            <a:noAutofit/>
          </a:bodyPr>
          <a:lstStyle/>
          <a:p>
            <a:r>
              <a:rPr lang="en-US" sz="1600" dirty="0" smtClean="0"/>
              <a:t>Repeal </a:t>
            </a:r>
            <a:r>
              <a:rPr lang="en-US" sz="1600" dirty="0" err="1" smtClean="0"/>
              <a:t>Obamacare</a:t>
            </a:r>
            <a:r>
              <a:rPr lang="en-US" sz="1600" dirty="0" smtClean="0"/>
              <a:t> to eliminate mandates</a:t>
            </a:r>
          </a:p>
          <a:p>
            <a:r>
              <a:rPr lang="en-US" sz="1600" dirty="0" smtClean="0"/>
              <a:t>Allow healthcare insurance sales across state lines as long as policies respect state guidelines to increase competition and lower costs</a:t>
            </a:r>
          </a:p>
          <a:p>
            <a:r>
              <a:rPr lang="en-US" sz="1600" dirty="0" smtClean="0"/>
              <a:t>Allow </a:t>
            </a:r>
            <a:r>
              <a:rPr lang="en-US" sz="1600" dirty="0"/>
              <a:t>individuals to fully deduct health insurance premium payments from their tax </a:t>
            </a:r>
            <a:r>
              <a:rPr lang="en-US" sz="1600" dirty="0" smtClean="0"/>
              <a:t>returns.  </a:t>
            </a:r>
            <a:r>
              <a:rPr lang="en-US" sz="1600" dirty="0"/>
              <a:t>R</a:t>
            </a:r>
            <a:r>
              <a:rPr lang="en-US" sz="1600" dirty="0" smtClean="0"/>
              <a:t>eview </a:t>
            </a:r>
            <a:r>
              <a:rPr lang="en-US" sz="1600" dirty="0"/>
              <a:t>basic options for Medicaid and work with states to ensure that those who want healthcare coverage can have it</a:t>
            </a:r>
            <a:r>
              <a:rPr lang="en-US" sz="1600" dirty="0" smtClean="0"/>
              <a:t>. (Trump only)</a:t>
            </a:r>
            <a:endParaRPr lang="en-US" sz="1600" dirty="0"/>
          </a:p>
          <a:p>
            <a:r>
              <a:rPr lang="en-US" sz="1600" dirty="0"/>
              <a:t>Allow individuals to use Health Savings Accounts (HSAs). Contributions into HSAs should be tax-free and should be allowed to </a:t>
            </a:r>
            <a:r>
              <a:rPr lang="en-US" sz="1600" dirty="0" smtClean="0"/>
              <a:t>accumulate over a lifetime and passed on to inheritors.</a:t>
            </a:r>
            <a:endParaRPr lang="en-US" sz="1600" dirty="0"/>
          </a:p>
          <a:p>
            <a:r>
              <a:rPr lang="en-US" sz="1600" dirty="0"/>
              <a:t>Require price transparency from all healthcare </a:t>
            </a:r>
            <a:r>
              <a:rPr lang="en-US" sz="1600" dirty="0" smtClean="0"/>
              <a:t>providers</a:t>
            </a:r>
            <a:endParaRPr lang="en-US" sz="1600" dirty="0"/>
          </a:p>
          <a:p>
            <a:r>
              <a:rPr lang="en-US" sz="1600" dirty="0"/>
              <a:t>Block-grant Medicaid to the </a:t>
            </a:r>
            <a:r>
              <a:rPr lang="en-US" sz="1600" dirty="0" smtClean="0"/>
              <a:t>states. </a:t>
            </a:r>
            <a:r>
              <a:rPr lang="en-US" sz="1600" dirty="0"/>
              <a:t>States will have the incentives to seek out and eliminate fraud, waste and abuse to preserve our precious resources.</a:t>
            </a:r>
          </a:p>
          <a:p>
            <a:r>
              <a:rPr lang="en-US" sz="1600" dirty="0"/>
              <a:t>Remove barriers to </a:t>
            </a:r>
            <a:r>
              <a:rPr lang="en-US" sz="1600" dirty="0" smtClean="0"/>
              <a:t>entry for </a:t>
            </a:r>
            <a:r>
              <a:rPr lang="en-US" sz="1600" dirty="0"/>
              <a:t>drug providers that offer </a:t>
            </a:r>
            <a:r>
              <a:rPr lang="en-US" sz="1600" dirty="0" smtClean="0"/>
              <a:t>safe/cheaper </a:t>
            </a:r>
            <a:r>
              <a:rPr lang="en-US" sz="1600" dirty="0"/>
              <a:t>products. </a:t>
            </a:r>
            <a:endParaRPr lang="en-US" sz="1600" dirty="0" smtClean="0"/>
          </a:p>
          <a:p>
            <a:pPr marL="0" indent="0">
              <a:buNone/>
            </a:pPr>
            <a:endParaRPr lang="en-US" sz="1600" dirty="0"/>
          </a:p>
        </p:txBody>
      </p:sp>
      <p:sp>
        <p:nvSpPr>
          <p:cNvPr id="5" name="Slide Number Placeholder 4"/>
          <p:cNvSpPr>
            <a:spLocks noGrp="1"/>
          </p:cNvSpPr>
          <p:nvPr>
            <p:ph type="sldNum" sz="quarter" idx="12"/>
          </p:nvPr>
        </p:nvSpPr>
        <p:spPr/>
        <p:txBody>
          <a:bodyPr/>
          <a:lstStyle/>
          <a:p>
            <a:fld id="{BA73473A-FDED-2343-94C7-589CD1E1F788}" type="slidenum">
              <a:rPr lang="en-US" smtClean="0"/>
              <a:t>24</a:t>
            </a:fld>
            <a:endParaRPr lang="en-US"/>
          </a:p>
        </p:txBody>
      </p:sp>
      <p:sp>
        <p:nvSpPr>
          <p:cNvPr id="6" name="TextBox 5"/>
          <p:cNvSpPr txBox="1"/>
          <p:nvPr/>
        </p:nvSpPr>
        <p:spPr>
          <a:xfrm>
            <a:off x="736479" y="5967256"/>
            <a:ext cx="7264675" cy="707886"/>
          </a:xfrm>
          <a:prstGeom prst="rect">
            <a:avLst/>
          </a:prstGeom>
          <a:noFill/>
          <a:ln>
            <a:solidFill>
              <a:schemeClr val="accent1">
                <a:shade val="95000"/>
                <a:satMod val="105000"/>
              </a:schemeClr>
            </a:solidFill>
          </a:ln>
        </p:spPr>
        <p:txBody>
          <a:bodyPr vert="horz" wrap="square" lIns="91440" tIns="45720" rIns="91440" bIns="45720" rtlCol="0">
            <a:spAutoFit/>
          </a:bodyPr>
          <a:lstStyle/>
          <a:p>
            <a:pPr marL="0" indent="0" algn="ctr">
              <a:spcBef>
                <a:spcPts val="600"/>
              </a:spcBef>
              <a:buClr>
                <a:schemeClr val="tx1">
                  <a:lumMod val="75000"/>
                  <a:lumOff val="25000"/>
                </a:schemeClr>
              </a:buClr>
              <a:buFont typeface="Wingdings 2" pitchFamily="18" charset="2"/>
              <a:buNone/>
            </a:pPr>
            <a:r>
              <a:rPr lang="en-US" sz="2000" b="1" dirty="0" smtClean="0"/>
              <a:t>Free market drives down prices, improves quality; access for low income individual dealt with by states</a:t>
            </a:r>
          </a:p>
        </p:txBody>
      </p:sp>
    </p:spTree>
    <p:extLst>
      <p:ext uri="{BB962C8B-B14F-4D97-AF65-F5344CB8AC3E}">
        <p14:creationId xmlns:p14="http://schemas.microsoft.com/office/powerpoint/2010/main" val="2157108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3" y="-97908"/>
            <a:ext cx="8042276" cy="837646"/>
          </a:xfrm>
        </p:spPr>
        <p:txBody>
          <a:bodyPr/>
          <a:lstStyle/>
          <a:p>
            <a:r>
              <a:rPr lang="en-US" dirty="0" err="1" smtClean="0"/>
              <a:t>BernieCare</a:t>
            </a:r>
            <a:endParaRPr lang="en-US" dirty="0"/>
          </a:p>
        </p:txBody>
      </p:sp>
      <p:sp>
        <p:nvSpPr>
          <p:cNvPr id="3" name="Content Placeholder 2"/>
          <p:cNvSpPr>
            <a:spLocks noGrp="1"/>
          </p:cNvSpPr>
          <p:nvPr>
            <p:ph idx="1"/>
          </p:nvPr>
        </p:nvSpPr>
        <p:spPr>
          <a:xfrm>
            <a:off x="549275" y="942659"/>
            <a:ext cx="6817296" cy="4343400"/>
          </a:xfrm>
        </p:spPr>
        <p:txBody>
          <a:bodyPr>
            <a:normAutofit/>
          </a:bodyPr>
          <a:lstStyle/>
          <a:p>
            <a:r>
              <a:rPr lang="en-US" sz="2000" dirty="0" smtClean="0"/>
              <a:t>Universal, guaranteed coverage “Medicare for All”</a:t>
            </a:r>
          </a:p>
          <a:p>
            <a:r>
              <a:rPr lang="en-US" sz="2000" dirty="0" smtClean="0"/>
              <a:t>Less complex billing, more transparency</a:t>
            </a:r>
          </a:p>
          <a:p>
            <a:r>
              <a:rPr lang="en-US" sz="2000" dirty="0" smtClean="0"/>
              <a:t>Reduced cost (non profit environment)</a:t>
            </a:r>
          </a:p>
          <a:p>
            <a:r>
              <a:rPr lang="en-US" sz="2000" dirty="0" smtClean="0"/>
              <a:t>No limitations on care</a:t>
            </a:r>
          </a:p>
          <a:p>
            <a:r>
              <a:rPr lang="en-US" sz="2000" dirty="0" smtClean="0"/>
              <a:t>Physicians </a:t>
            </a:r>
            <a:r>
              <a:rPr lang="en-US" sz="2000" dirty="0"/>
              <a:t>become gov’t employees</a:t>
            </a:r>
          </a:p>
          <a:p>
            <a:r>
              <a:rPr lang="en-US" sz="2000" dirty="0"/>
              <a:t>Gov’t control of </a:t>
            </a:r>
            <a:r>
              <a:rPr lang="en-US" sz="2000" dirty="0" smtClean="0"/>
              <a:t>healthcare investment, procedures, and fees</a:t>
            </a:r>
            <a:endParaRPr lang="en-US" sz="2000" dirty="0"/>
          </a:p>
          <a:p>
            <a:r>
              <a:rPr lang="en-US" sz="2000" dirty="0"/>
              <a:t>P</a:t>
            </a:r>
            <a:r>
              <a:rPr lang="en-US" sz="2000" dirty="0" smtClean="0"/>
              <a:t>remiums and paperwork eliminated</a:t>
            </a:r>
            <a:endParaRPr lang="en-US" sz="20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z="2400" smtClean="0"/>
              <a:t>25</a:t>
            </a:fld>
            <a:endParaRPr lang="en-US" sz="2400" dirty="0"/>
          </a:p>
        </p:txBody>
      </p:sp>
      <p:sp>
        <p:nvSpPr>
          <p:cNvPr id="7" name="TextBox 6"/>
          <p:cNvSpPr txBox="1"/>
          <p:nvPr/>
        </p:nvSpPr>
        <p:spPr>
          <a:xfrm>
            <a:off x="549275" y="5818468"/>
            <a:ext cx="8042275" cy="457200"/>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sz="2000" b="1" dirty="0" smtClean="0"/>
              <a:t>Healthcare as a basic right, ensured by gov’t single payer system </a:t>
            </a:r>
          </a:p>
        </p:txBody>
      </p:sp>
    </p:spTree>
    <p:extLst>
      <p:ext uri="{BB962C8B-B14F-4D97-AF65-F5344CB8AC3E}">
        <p14:creationId xmlns:p14="http://schemas.microsoft.com/office/powerpoint/2010/main" val="37561455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356" y="1915828"/>
            <a:ext cx="8042276" cy="1336956"/>
          </a:xfrm>
        </p:spPr>
        <p:txBody>
          <a:bodyPr/>
          <a:lstStyle/>
          <a:p>
            <a:r>
              <a:rPr lang="en-US" dirty="0" smtClean="0"/>
              <a:t>Towards a Framework to Evaluate Healthcare Reform</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26</a:t>
            </a:fld>
            <a:endParaRPr lang="en-US"/>
          </a:p>
        </p:txBody>
      </p:sp>
    </p:spTree>
    <p:extLst>
      <p:ext uri="{BB962C8B-B14F-4D97-AF65-F5344CB8AC3E}">
        <p14:creationId xmlns:p14="http://schemas.microsoft.com/office/powerpoint/2010/main" val="3045851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93158"/>
            <a:ext cx="8339230" cy="905441"/>
          </a:xfrm>
        </p:spPr>
        <p:txBody>
          <a:bodyPr/>
          <a:lstStyle/>
          <a:p>
            <a:r>
              <a:rPr lang="en-US" sz="4400" dirty="0" smtClean="0"/>
              <a:t> Moral Imperatives and Practical Concerns</a:t>
            </a:r>
            <a:endParaRPr lang="en-US" sz="4400" dirty="0"/>
          </a:p>
        </p:txBody>
      </p:sp>
      <p:sp>
        <p:nvSpPr>
          <p:cNvPr id="3" name="Content Placeholder 2"/>
          <p:cNvSpPr>
            <a:spLocks noGrp="1"/>
          </p:cNvSpPr>
          <p:nvPr>
            <p:ph idx="1"/>
          </p:nvPr>
        </p:nvSpPr>
        <p:spPr>
          <a:xfrm>
            <a:off x="549275" y="1523144"/>
            <a:ext cx="8042276" cy="4343400"/>
          </a:xfrm>
        </p:spPr>
        <p:txBody>
          <a:bodyPr>
            <a:normAutofit lnSpcReduction="10000"/>
          </a:bodyPr>
          <a:lstStyle/>
          <a:p>
            <a:r>
              <a:rPr lang="en-US" dirty="0" smtClean="0"/>
              <a:t>Patients’ decision to use healthcare when elective and to have healthcare when needed</a:t>
            </a:r>
          </a:p>
          <a:p>
            <a:pPr lvl="1">
              <a:buFont typeface="Wingdings" panose="05000000000000000000" pitchFamily="2" charset="2"/>
              <a:buChar char="Ø"/>
            </a:pPr>
            <a:r>
              <a:rPr lang="en-US" i="1" dirty="0" smtClean="0"/>
              <a:t>No cost for unnecessary care; yet no access for needed care</a:t>
            </a:r>
            <a:endParaRPr lang="en-US" i="1" dirty="0"/>
          </a:p>
          <a:p>
            <a:r>
              <a:rPr lang="en-US" dirty="0" smtClean="0"/>
              <a:t>Doctors’ and providers’ decision to provide/proscribe healthcare at point of care</a:t>
            </a:r>
          </a:p>
          <a:p>
            <a:pPr lvl="1">
              <a:buFont typeface="Wingdings" panose="05000000000000000000" pitchFamily="2" charset="2"/>
              <a:buChar char="Ø"/>
            </a:pPr>
            <a:r>
              <a:rPr lang="en-US" i="1" dirty="0" smtClean="0"/>
              <a:t>Financial incentives for more care; yet efficient, effective quality care</a:t>
            </a:r>
            <a:endParaRPr lang="en-US" i="1" dirty="0"/>
          </a:p>
          <a:p>
            <a:r>
              <a:rPr lang="en-US" dirty="0" smtClean="0"/>
              <a:t>Payers’ decision to approve procedures when submitted</a:t>
            </a:r>
          </a:p>
          <a:p>
            <a:pPr lvl="1">
              <a:buFont typeface="Wingdings" panose="05000000000000000000" pitchFamily="2" charset="2"/>
              <a:buChar char="Ø"/>
            </a:pPr>
            <a:r>
              <a:rPr lang="en-US" i="1" dirty="0" smtClean="0"/>
              <a:t>Financial incentives to limit care, yet healthcare for all</a:t>
            </a:r>
            <a:endParaRPr lang="en-US" i="1" dirty="0"/>
          </a:p>
        </p:txBody>
      </p:sp>
      <p:sp>
        <p:nvSpPr>
          <p:cNvPr id="5" name="Slide Number Placeholder 4"/>
          <p:cNvSpPr>
            <a:spLocks noGrp="1"/>
          </p:cNvSpPr>
          <p:nvPr>
            <p:ph type="sldNum" sz="quarter" idx="12"/>
          </p:nvPr>
        </p:nvSpPr>
        <p:spPr>
          <a:xfrm>
            <a:off x="8096251" y="6489052"/>
            <a:ext cx="990600" cy="365125"/>
          </a:xfrm>
        </p:spPr>
        <p:txBody>
          <a:bodyPr/>
          <a:lstStyle/>
          <a:p>
            <a:fld id="{BA73473A-FDED-2343-94C7-589CD1E1F788}" type="slidenum">
              <a:rPr lang="en-US" sz="2000" smtClean="0"/>
              <a:t>27</a:t>
            </a:fld>
            <a:endParaRPr lang="en-US" sz="2000" dirty="0"/>
          </a:p>
        </p:txBody>
      </p:sp>
      <p:sp>
        <p:nvSpPr>
          <p:cNvPr id="6" name="TextBox 5"/>
          <p:cNvSpPr txBox="1"/>
          <p:nvPr/>
        </p:nvSpPr>
        <p:spPr>
          <a:xfrm>
            <a:off x="374617" y="5978740"/>
            <a:ext cx="8204308" cy="707886"/>
          </a:xfrm>
          <a:prstGeom prst="rect">
            <a:avLst/>
          </a:prstGeom>
          <a:noFill/>
          <a:ln>
            <a:solidFill>
              <a:schemeClr val="accent1">
                <a:shade val="95000"/>
                <a:satMod val="105000"/>
              </a:schemeClr>
            </a:solidFill>
          </a:ln>
        </p:spPr>
        <p:txBody>
          <a:bodyPr vert="horz" wrap="square" lIns="91440" tIns="45720" rIns="91440" bIns="45720" rtlCol="0">
            <a:spAutoFit/>
          </a:bodyPr>
          <a:lstStyle/>
          <a:p>
            <a:pPr marL="0" indent="0" algn="ctr">
              <a:spcBef>
                <a:spcPts val="600"/>
              </a:spcBef>
              <a:buClr>
                <a:schemeClr val="tx1">
                  <a:lumMod val="75000"/>
                  <a:lumOff val="25000"/>
                </a:schemeClr>
              </a:buClr>
              <a:buFont typeface="Wingdings 2" pitchFamily="18" charset="2"/>
              <a:buNone/>
            </a:pPr>
            <a:r>
              <a:rPr lang="en-US" sz="2000" b="1" dirty="0" smtClean="0"/>
              <a:t>The US Healthcare system is misaligned on all these moral imperatives  and practical concerns</a:t>
            </a:r>
          </a:p>
        </p:txBody>
      </p:sp>
    </p:spTree>
    <p:extLst>
      <p:ext uri="{BB962C8B-B14F-4D97-AF65-F5344CB8AC3E}">
        <p14:creationId xmlns:p14="http://schemas.microsoft.com/office/powerpoint/2010/main" val="26701437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64" y="510988"/>
            <a:ext cx="8917969" cy="806824"/>
          </a:xfrm>
        </p:spPr>
        <p:txBody>
          <a:bodyPr/>
          <a:lstStyle/>
          <a:p>
            <a:r>
              <a:rPr lang="en-US" sz="4400" b="1" dirty="0" smtClean="0"/>
              <a:t>Moral imperatives, practical concerns</a:t>
            </a:r>
            <a:endParaRPr lang="en-US" sz="4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37949090"/>
              </p:ext>
            </p:extLst>
          </p:nvPr>
        </p:nvGraphicFramePr>
        <p:xfrm>
          <a:off x="328773" y="1555079"/>
          <a:ext cx="8650840" cy="3048000"/>
        </p:xfrm>
        <a:graphic>
          <a:graphicData uri="http://schemas.openxmlformats.org/drawingml/2006/table">
            <a:tbl>
              <a:tblPr firstRow="1" bandRow="1">
                <a:tableStyleId>{5C22544A-7EE6-4342-B048-85BDC9FD1C3A}</a:tableStyleId>
              </a:tblPr>
              <a:tblGrid>
                <a:gridCol w="2465798"/>
                <a:gridCol w="6185042"/>
              </a:tblGrid>
              <a:tr h="370840">
                <a:tc>
                  <a:txBody>
                    <a:bodyPr/>
                    <a:lstStyle/>
                    <a:p>
                      <a:r>
                        <a:rPr lang="en-US" sz="2800" dirty="0" smtClean="0"/>
                        <a:t>Stakeholders</a:t>
                      </a:r>
                      <a:endParaRPr lang="en-US" sz="2800" dirty="0"/>
                    </a:p>
                  </a:txBody>
                  <a:tcPr/>
                </a:tc>
                <a:tc>
                  <a:txBody>
                    <a:bodyPr/>
                    <a:lstStyle/>
                    <a:p>
                      <a:pPr algn="ctr"/>
                      <a:r>
                        <a:rPr lang="en-US" sz="2800" baseline="0" dirty="0" smtClean="0"/>
                        <a:t>Incentives any system should reinforce</a:t>
                      </a:r>
                      <a:endParaRPr lang="en-US" sz="2800" dirty="0"/>
                    </a:p>
                  </a:txBody>
                  <a:tcPr/>
                </a:tc>
              </a:tr>
              <a:tr h="370840">
                <a:tc>
                  <a:txBody>
                    <a:bodyPr/>
                    <a:lstStyle/>
                    <a:p>
                      <a:r>
                        <a:rPr lang="en-US" sz="2800" dirty="0" smtClean="0"/>
                        <a:t>Patient</a:t>
                      </a:r>
                      <a:endParaRPr lang="en-US" sz="2800" dirty="0"/>
                    </a:p>
                  </a:txBody>
                  <a:tcPr/>
                </a:tc>
                <a:tc>
                  <a:txBody>
                    <a:bodyPr/>
                    <a:lstStyle/>
                    <a:p>
                      <a:r>
                        <a:rPr lang="en-US" sz="2000" i="1" dirty="0" smtClean="0"/>
                        <a:t>Obtain care needed to have a good quality of life; avoid unnecessary</a:t>
                      </a:r>
                      <a:r>
                        <a:rPr lang="en-US" sz="2000" i="1" baseline="0" dirty="0" smtClean="0"/>
                        <a:t> care</a:t>
                      </a:r>
                      <a:endParaRPr lang="en-US" sz="2000" i="1" dirty="0"/>
                    </a:p>
                  </a:txBody>
                  <a:tcPr/>
                </a:tc>
              </a:tr>
              <a:tr h="370840">
                <a:tc>
                  <a:txBody>
                    <a:bodyPr/>
                    <a:lstStyle/>
                    <a:p>
                      <a:r>
                        <a:rPr lang="en-US" sz="2800" dirty="0" smtClean="0"/>
                        <a:t>Provider</a:t>
                      </a:r>
                      <a:endParaRPr lang="en-US" sz="2800" dirty="0"/>
                    </a:p>
                  </a:txBody>
                  <a:tcPr/>
                </a:tc>
                <a:tc>
                  <a:txBody>
                    <a:bodyPr/>
                    <a:lstStyle/>
                    <a:p>
                      <a:r>
                        <a:rPr lang="en-US" sz="2000" i="1" dirty="0" smtClean="0"/>
                        <a:t>Prescribe/offer</a:t>
                      </a:r>
                      <a:r>
                        <a:rPr lang="en-US" sz="2000" i="1" baseline="0" dirty="0" smtClean="0"/>
                        <a:t> care for optimal outcomes, quality and service ; do it efficiently</a:t>
                      </a:r>
                      <a:endParaRPr lang="en-US" sz="2000" i="1" dirty="0"/>
                    </a:p>
                  </a:txBody>
                  <a:tcPr/>
                </a:tc>
              </a:tr>
              <a:tr h="370840">
                <a:tc>
                  <a:txBody>
                    <a:bodyPr/>
                    <a:lstStyle/>
                    <a:p>
                      <a:r>
                        <a:rPr lang="en-US" sz="2800" dirty="0" smtClean="0"/>
                        <a:t>Payer</a:t>
                      </a:r>
                      <a:endParaRPr lang="en-US" sz="2800" dirty="0"/>
                    </a:p>
                  </a:txBody>
                  <a:tcPr/>
                </a:tc>
                <a:tc>
                  <a:txBody>
                    <a:bodyPr/>
                    <a:lstStyle/>
                    <a:p>
                      <a:r>
                        <a:rPr lang="en-US" sz="2000" i="1" dirty="0" smtClean="0"/>
                        <a:t>Approve care</a:t>
                      </a:r>
                      <a:r>
                        <a:rPr lang="en-US" sz="2000" i="1" baseline="0" dirty="0" smtClean="0"/>
                        <a:t> to</a:t>
                      </a:r>
                      <a:r>
                        <a:rPr lang="en-US" sz="2000" i="1" dirty="0" smtClean="0"/>
                        <a:t> optimize</a:t>
                      </a:r>
                      <a:r>
                        <a:rPr lang="en-US" sz="2000" i="1" baseline="0" dirty="0" smtClean="0"/>
                        <a:t> health outcomes ; maximize access while controlling cost</a:t>
                      </a:r>
                      <a:endParaRPr lang="en-US" sz="2000" i="1" dirty="0"/>
                    </a:p>
                  </a:txBody>
                  <a:tcPr/>
                </a:tc>
              </a:tr>
            </a:tbl>
          </a:graphicData>
        </a:graphic>
      </p:graphicFrame>
      <p:sp>
        <p:nvSpPr>
          <p:cNvPr id="5" name="Slide Number Placeholder 4"/>
          <p:cNvSpPr>
            <a:spLocks noGrp="1"/>
          </p:cNvSpPr>
          <p:nvPr>
            <p:ph type="sldNum" sz="quarter" idx="12"/>
          </p:nvPr>
        </p:nvSpPr>
        <p:spPr/>
        <p:txBody>
          <a:bodyPr/>
          <a:lstStyle/>
          <a:p>
            <a:fld id="{BA73473A-FDED-2343-94C7-589CD1E1F788}" type="slidenum">
              <a:rPr lang="en-US" smtClean="0"/>
              <a:t>28</a:t>
            </a:fld>
            <a:endParaRPr lang="en-US"/>
          </a:p>
        </p:txBody>
      </p:sp>
      <p:sp>
        <p:nvSpPr>
          <p:cNvPr id="7" name="TextBox 6"/>
          <p:cNvSpPr txBox="1"/>
          <p:nvPr/>
        </p:nvSpPr>
        <p:spPr>
          <a:xfrm>
            <a:off x="1022418" y="5162764"/>
            <a:ext cx="7569133" cy="830997"/>
          </a:xfrm>
          <a:prstGeom prst="rect">
            <a:avLst/>
          </a:prstGeom>
          <a:noFill/>
          <a:ln>
            <a:solidFill>
              <a:schemeClr val="accent1">
                <a:shade val="95000"/>
                <a:satMod val="105000"/>
              </a:schemeClr>
            </a:solidFill>
          </a:ln>
        </p:spPr>
        <p:txBody>
          <a:bodyPr vert="horz" wrap="square" lIns="91440" tIns="45720" rIns="91440" bIns="45720" rtlCol="0">
            <a:spAutoFit/>
          </a:bodyPr>
          <a:lstStyle/>
          <a:p>
            <a:pPr marL="0" indent="0" algn="ctr">
              <a:spcBef>
                <a:spcPts val="600"/>
              </a:spcBef>
              <a:buClr>
                <a:schemeClr val="tx1">
                  <a:lumMod val="75000"/>
                  <a:lumOff val="25000"/>
                </a:schemeClr>
              </a:buClr>
              <a:buFont typeface="Wingdings 2" pitchFamily="18" charset="2"/>
              <a:buNone/>
            </a:pPr>
            <a:r>
              <a:rPr lang="en-US" sz="2400" b="1" dirty="0" smtClean="0"/>
              <a:t>Excellent Healthcare systems need to reinforce these stakeholders incentives in the right direction </a:t>
            </a:r>
          </a:p>
        </p:txBody>
      </p:sp>
    </p:spTree>
    <p:extLst>
      <p:ext uri="{BB962C8B-B14F-4D97-AF65-F5344CB8AC3E}">
        <p14:creationId xmlns:p14="http://schemas.microsoft.com/office/powerpoint/2010/main" val="26835663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11615"/>
          </a:xfrm>
        </p:spPr>
        <p:txBody>
          <a:bodyPr/>
          <a:lstStyle/>
          <a:p>
            <a:r>
              <a:rPr lang="en-US" dirty="0" smtClean="0"/>
              <a:t>Stakeholders and Proposals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022101"/>
              </p:ext>
            </p:extLst>
          </p:nvPr>
        </p:nvGraphicFramePr>
        <p:xfrm>
          <a:off x="302695" y="759660"/>
          <a:ext cx="8401872" cy="4881880"/>
        </p:xfrm>
        <a:graphic>
          <a:graphicData uri="http://schemas.openxmlformats.org/drawingml/2006/table">
            <a:tbl>
              <a:tblPr firstRow="1" bandRow="1">
                <a:tableStyleId>{5C22544A-7EE6-4342-B048-85BDC9FD1C3A}</a:tableStyleId>
              </a:tblPr>
              <a:tblGrid>
                <a:gridCol w="1957620"/>
                <a:gridCol w="2243316"/>
                <a:gridCol w="2100468"/>
                <a:gridCol w="2100468"/>
              </a:tblGrid>
              <a:tr h="370840">
                <a:tc>
                  <a:txBody>
                    <a:bodyPr/>
                    <a:lstStyle/>
                    <a:p>
                      <a:r>
                        <a:rPr lang="en-US" dirty="0" smtClean="0"/>
                        <a:t>Moral Hazard</a:t>
                      </a:r>
                      <a:endParaRPr lang="en-US" dirty="0"/>
                    </a:p>
                  </a:txBody>
                  <a:tcPr/>
                </a:tc>
                <a:tc>
                  <a:txBody>
                    <a:bodyPr/>
                    <a:lstStyle/>
                    <a:p>
                      <a:r>
                        <a:rPr lang="en-US" dirty="0" smtClean="0"/>
                        <a:t>Obamacare</a:t>
                      </a:r>
                      <a:endParaRPr lang="en-US" dirty="0"/>
                    </a:p>
                  </a:txBody>
                  <a:tcPr/>
                </a:tc>
                <a:tc>
                  <a:txBody>
                    <a:bodyPr/>
                    <a:lstStyle/>
                    <a:p>
                      <a:r>
                        <a:rPr lang="en-US" dirty="0" err="1" smtClean="0"/>
                        <a:t>Republic</a:t>
                      </a:r>
                      <a:r>
                        <a:rPr lang="en-US" baseline="0" dirty="0" err="1" smtClean="0"/>
                        <a:t>are</a:t>
                      </a:r>
                      <a:endParaRPr lang="en-US" dirty="0"/>
                    </a:p>
                  </a:txBody>
                  <a:tcPr/>
                </a:tc>
                <a:tc>
                  <a:txBody>
                    <a:bodyPr/>
                    <a:lstStyle/>
                    <a:p>
                      <a:r>
                        <a:rPr lang="en-US" dirty="0" smtClean="0"/>
                        <a:t>Bernie</a:t>
                      </a:r>
                      <a:r>
                        <a:rPr lang="en-US" baseline="0" dirty="0" smtClean="0"/>
                        <a:t> care</a:t>
                      </a:r>
                      <a:endParaRPr lang="en-US" dirty="0"/>
                    </a:p>
                  </a:txBody>
                  <a:tcPr/>
                </a:tc>
              </a:tr>
              <a:tr h="370840">
                <a:tc>
                  <a:txBody>
                    <a:bodyPr/>
                    <a:lstStyle/>
                    <a:p>
                      <a:r>
                        <a:rPr lang="en-US" dirty="0" smtClean="0"/>
                        <a:t>Patient</a:t>
                      </a:r>
                      <a:endParaRPr lang="en-US" dirty="0"/>
                    </a:p>
                  </a:txBody>
                  <a:tcPr/>
                </a:tc>
                <a:tc>
                  <a:txBody>
                    <a:bodyPr/>
                    <a:lstStyle/>
                    <a:p>
                      <a:r>
                        <a:rPr lang="en-US" sz="1600" dirty="0" smtClean="0"/>
                        <a:t>Increased access but costs and deductibles</a:t>
                      </a:r>
                      <a:r>
                        <a:rPr lang="en-US" sz="1600" baseline="0" dirty="0" smtClean="0"/>
                        <a:t> still limit access</a:t>
                      </a:r>
                      <a:endParaRPr lang="en-US" sz="1600" dirty="0"/>
                    </a:p>
                  </a:txBody>
                  <a:tcPr/>
                </a:tc>
                <a:tc>
                  <a:txBody>
                    <a:bodyPr/>
                    <a:lstStyle/>
                    <a:p>
                      <a:r>
                        <a:rPr lang="en-US" sz="1600" dirty="0" smtClean="0"/>
                        <a:t>No plan</a:t>
                      </a:r>
                      <a:r>
                        <a:rPr lang="en-US" sz="1600" baseline="0" dirty="0" smtClean="0"/>
                        <a:t> on access; patient out of pocket costs most likely will rise</a:t>
                      </a:r>
                      <a:endParaRPr lang="en-US" sz="1600" dirty="0"/>
                    </a:p>
                  </a:txBody>
                  <a:tcPr/>
                </a:tc>
                <a:tc>
                  <a:txBody>
                    <a:bodyPr/>
                    <a:lstStyle/>
                    <a:p>
                      <a:r>
                        <a:rPr lang="en-US" sz="1600" dirty="0" smtClean="0"/>
                        <a:t>Universal access, no cost sharing</a:t>
                      </a:r>
                      <a:r>
                        <a:rPr lang="en-US" sz="1600" baseline="0" dirty="0" smtClean="0"/>
                        <a:t> </a:t>
                      </a:r>
                      <a:endParaRPr lang="en-US" sz="1600" dirty="0"/>
                    </a:p>
                  </a:txBody>
                  <a:tcPr/>
                </a:tc>
              </a:tr>
              <a:tr h="370840">
                <a:tc>
                  <a:txBody>
                    <a:bodyPr/>
                    <a:lstStyle/>
                    <a:p>
                      <a:r>
                        <a:rPr lang="en-US" dirty="0" smtClean="0"/>
                        <a:t>Provider</a:t>
                      </a:r>
                      <a:endParaRPr lang="en-US" dirty="0"/>
                    </a:p>
                  </a:txBody>
                  <a:tcPr/>
                </a:tc>
                <a:tc>
                  <a:txBody>
                    <a:bodyPr/>
                    <a:lstStyle/>
                    <a:p>
                      <a:r>
                        <a:rPr lang="en-US" sz="1600" dirty="0" smtClean="0"/>
                        <a:t>Little</a:t>
                      </a:r>
                      <a:r>
                        <a:rPr lang="en-US" sz="1600" baseline="0" dirty="0" smtClean="0"/>
                        <a:t> </a:t>
                      </a:r>
                      <a:r>
                        <a:rPr lang="en-US" sz="1600" dirty="0" smtClean="0"/>
                        <a:t>change in incentives</a:t>
                      </a:r>
                      <a:r>
                        <a:rPr lang="en-US" sz="1600" baseline="0" dirty="0" smtClean="0"/>
                        <a:t> at POC</a:t>
                      </a:r>
                      <a:endParaRPr lang="en-US" sz="1600" dirty="0"/>
                    </a:p>
                  </a:txBody>
                  <a:tcPr/>
                </a:tc>
                <a:tc>
                  <a:txBody>
                    <a:bodyPr/>
                    <a:lstStyle/>
                    <a:p>
                      <a:r>
                        <a:rPr lang="en-US" sz="1600" dirty="0" smtClean="0"/>
                        <a:t>No change in incentives at POC</a:t>
                      </a:r>
                      <a:endParaRPr lang="en-US" sz="1600" dirty="0"/>
                    </a:p>
                  </a:txBody>
                  <a:tcPr/>
                </a:tc>
                <a:tc>
                  <a:txBody>
                    <a:bodyPr/>
                    <a:lstStyle/>
                    <a:p>
                      <a:r>
                        <a:rPr lang="en-US" sz="1600" dirty="0" smtClean="0"/>
                        <a:t>Control of reimbursement will control costs  other systems</a:t>
                      </a:r>
                      <a:r>
                        <a:rPr lang="en-US" sz="1600" baseline="0" dirty="0" smtClean="0"/>
                        <a:t> elements not addressed</a:t>
                      </a:r>
                      <a:endParaRPr lang="en-US" sz="1600" dirty="0"/>
                    </a:p>
                  </a:txBody>
                  <a:tcPr/>
                </a:tc>
              </a:tr>
              <a:tr h="370840">
                <a:tc>
                  <a:txBody>
                    <a:bodyPr/>
                    <a:lstStyle/>
                    <a:p>
                      <a:r>
                        <a:rPr lang="en-US" dirty="0" err="1" smtClean="0"/>
                        <a:t>Payor</a:t>
                      </a:r>
                      <a:endParaRPr lang="en-US" dirty="0"/>
                    </a:p>
                  </a:txBody>
                  <a:tcPr/>
                </a:tc>
                <a:tc>
                  <a:txBody>
                    <a:bodyPr/>
                    <a:lstStyle/>
                    <a:p>
                      <a:r>
                        <a:rPr lang="en-US" sz="1600" dirty="0" smtClean="0"/>
                        <a:t>Does not address cost or limiting</a:t>
                      </a:r>
                      <a:r>
                        <a:rPr lang="en-US" sz="1600" baseline="0" dirty="0" smtClean="0"/>
                        <a:t> of care</a:t>
                      </a:r>
                      <a:endParaRPr lang="en-US" sz="1600" dirty="0"/>
                    </a:p>
                  </a:txBody>
                  <a:tcPr/>
                </a:tc>
                <a:tc>
                  <a:txBody>
                    <a:bodyPr/>
                    <a:lstStyle/>
                    <a:p>
                      <a:r>
                        <a:rPr lang="en-US" sz="1600" dirty="0" smtClean="0"/>
                        <a:t>Promise of Increased</a:t>
                      </a:r>
                      <a:r>
                        <a:rPr lang="en-US" sz="1600" baseline="0" dirty="0" smtClean="0"/>
                        <a:t> competition might prove elusive</a:t>
                      </a:r>
                      <a:endParaRPr lang="en-US" sz="1600" dirty="0"/>
                    </a:p>
                  </a:txBody>
                  <a:tcPr/>
                </a:tc>
                <a:tc>
                  <a:txBody>
                    <a:bodyPr/>
                    <a:lstStyle/>
                    <a:p>
                      <a:r>
                        <a:rPr lang="en-US" sz="1600" dirty="0" smtClean="0"/>
                        <a:t>Move to gov’t control will</a:t>
                      </a:r>
                      <a:r>
                        <a:rPr lang="en-US" sz="1600" baseline="0" dirty="0" smtClean="0"/>
                        <a:t> decrease payer moral hazard</a:t>
                      </a:r>
                      <a:endParaRPr lang="en-US" sz="1600" dirty="0"/>
                    </a:p>
                  </a:txBody>
                  <a:tcPr/>
                </a:tc>
              </a:tr>
              <a:tr h="370840">
                <a:tc>
                  <a:txBody>
                    <a:bodyPr/>
                    <a:lstStyle/>
                    <a:p>
                      <a:r>
                        <a:rPr lang="en-US" dirty="0" smtClean="0"/>
                        <a:t>Questions/</a:t>
                      </a:r>
                    </a:p>
                    <a:p>
                      <a:r>
                        <a:rPr lang="en-US" dirty="0" smtClean="0"/>
                        <a:t>Comments</a:t>
                      </a:r>
                      <a:endParaRPr lang="en-US" dirty="0"/>
                    </a:p>
                  </a:txBody>
                  <a:tcPr/>
                </a:tc>
                <a:tc>
                  <a:txBody>
                    <a:bodyPr/>
                    <a:lstStyle/>
                    <a:p>
                      <a:r>
                        <a:rPr lang="en-US" sz="1600" dirty="0" smtClean="0"/>
                        <a:t>Sacred cow of costs, and large stakeholder interest,</a:t>
                      </a:r>
                      <a:r>
                        <a:rPr lang="en-US" sz="1600" baseline="0" dirty="0" smtClean="0"/>
                        <a:t> not addressed</a:t>
                      </a:r>
                      <a:endParaRPr lang="en-US" sz="1600" dirty="0"/>
                    </a:p>
                  </a:txBody>
                  <a:tcPr/>
                </a:tc>
                <a:tc>
                  <a:txBody>
                    <a:bodyPr/>
                    <a:lstStyle/>
                    <a:p>
                      <a:r>
                        <a:rPr lang="en-US" sz="1600" dirty="0" smtClean="0"/>
                        <a:t>No other HC system in</a:t>
                      </a:r>
                      <a:r>
                        <a:rPr lang="en-US" sz="1600" baseline="0" dirty="0" smtClean="0"/>
                        <a:t> the world uses the market like this</a:t>
                      </a:r>
                      <a:endParaRPr lang="en-US" sz="1600" dirty="0"/>
                    </a:p>
                  </a:txBody>
                  <a:tcPr/>
                </a:tc>
                <a:tc>
                  <a:txBody>
                    <a:bodyPr/>
                    <a:lstStyle/>
                    <a:p>
                      <a:r>
                        <a:rPr lang="en-US" sz="1600" dirty="0" smtClean="0"/>
                        <a:t>Is</a:t>
                      </a:r>
                      <a:r>
                        <a:rPr lang="en-US" sz="1600" baseline="0" dirty="0" smtClean="0"/>
                        <a:t> it doable in USA? Massive change with resistance!!</a:t>
                      </a:r>
                      <a:endParaRPr lang="en-US" sz="1600" dirty="0"/>
                    </a:p>
                  </a:txBody>
                  <a:tcPr/>
                </a:tc>
              </a:tr>
            </a:tbl>
          </a:graphicData>
        </a:graphic>
      </p:graphicFrame>
      <p:sp>
        <p:nvSpPr>
          <p:cNvPr id="5" name="Slide Number Placeholder 4"/>
          <p:cNvSpPr>
            <a:spLocks noGrp="1"/>
          </p:cNvSpPr>
          <p:nvPr>
            <p:ph type="sldNum" sz="quarter" idx="12"/>
          </p:nvPr>
        </p:nvSpPr>
        <p:spPr>
          <a:xfrm>
            <a:off x="8096251" y="6492875"/>
            <a:ext cx="990600" cy="365125"/>
          </a:xfrm>
        </p:spPr>
        <p:txBody>
          <a:bodyPr/>
          <a:lstStyle/>
          <a:p>
            <a:fld id="{BA73473A-FDED-2343-94C7-589CD1E1F788}" type="slidenum">
              <a:rPr lang="en-US" sz="1800" smtClean="0"/>
              <a:t>29</a:t>
            </a:fld>
            <a:endParaRPr lang="en-US" sz="1800" dirty="0"/>
          </a:p>
        </p:txBody>
      </p:sp>
      <p:sp>
        <p:nvSpPr>
          <p:cNvPr id="3" name="TextBox 2"/>
          <p:cNvSpPr txBox="1"/>
          <p:nvPr/>
        </p:nvSpPr>
        <p:spPr>
          <a:xfrm>
            <a:off x="385414" y="5830496"/>
            <a:ext cx="8558875" cy="600801"/>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lgn="ctr">
              <a:spcBef>
                <a:spcPts val="600"/>
              </a:spcBef>
              <a:buClr>
                <a:schemeClr val="tx1">
                  <a:lumMod val="75000"/>
                  <a:lumOff val="25000"/>
                </a:schemeClr>
              </a:buClr>
              <a:buFont typeface="Wingdings 2" pitchFamily="18" charset="2"/>
              <a:buNone/>
            </a:pPr>
            <a:r>
              <a:rPr lang="en-US" sz="2000" b="1" dirty="0" err="1" smtClean="0"/>
              <a:t>Berniecare</a:t>
            </a:r>
            <a:r>
              <a:rPr lang="en-US" sz="2000" b="1" dirty="0" smtClean="0"/>
              <a:t> patterned after EU systems, but can it be implemented?</a:t>
            </a:r>
          </a:p>
        </p:txBody>
      </p:sp>
    </p:spTree>
    <p:extLst>
      <p:ext uri="{BB962C8B-B14F-4D97-AF65-F5344CB8AC3E}">
        <p14:creationId xmlns:p14="http://schemas.microsoft.com/office/powerpoint/2010/main" val="3815274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889" y="174660"/>
            <a:ext cx="8042276" cy="745889"/>
          </a:xfrm>
        </p:spPr>
        <p:txBody>
          <a:bodyPr/>
          <a:lstStyle/>
          <a:p>
            <a:r>
              <a:rPr lang="en-US" dirty="0" smtClean="0"/>
              <a:t> Agenda</a:t>
            </a:r>
            <a:endParaRPr lang="en-US" dirty="0"/>
          </a:p>
        </p:txBody>
      </p:sp>
      <p:sp>
        <p:nvSpPr>
          <p:cNvPr id="3" name="Content Placeholder 2"/>
          <p:cNvSpPr>
            <a:spLocks noGrp="1"/>
          </p:cNvSpPr>
          <p:nvPr>
            <p:ph idx="1"/>
          </p:nvPr>
        </p:nvSpPr>
        <p:spPr>
          <a:xfrm>
            <a:off x="467082" y="1300693"/>
            <a:ext cx="8042276" cy="3156734"/>
          </a:xfrm>
        </p:spPr>
        <p:txBody>
          <a:bodyPr>
            <a:noAutofit/>
          </a:bodyPr>
          <a:lstStyle/>
          <a:p>
            <a:r>
              <a:rPr lang="en-US" sz="2800" dirty="0" smtClean="0"/>
              <a:t>Understand other healthcare systems</a:t>
            </a:r>
            <a:endParaRPr lang="en-US" sz="2600" dirty="0" smtClean="0"/>
          </a:p>
          <a:p>
            <a:pPr lvl="1">
              <a:buFont typeface="Wingdings" panose="05000000000000000000" pitchFamily="2" charset="2"/>
              <a:buChar char="Ø"/>
            </a:pPr>
            <a:r>
              <a:rPr lang="en-US" sz="2400" dirty="0" smtClean="0"/>
              <a:t>France</a:t>
            </a:r>
          </a:p>
          <a:p>
            <a:pPr lvl="1">
              <a:buFont typeface="Wingdings" panose="05000000000000000000" pitchFamily="2" charset="2"/>
              <a:buChar char="Ø"/>
            </a:pPr>
            <a:r>
              <a:rPr lang="en-US" sz="2400" dirty="0" smtClean="0"/>
              <a:t>Canada</a:t>
            </a:r>
          </a:p>
          <a:p>
            <a:pPr lvl="1">
              <a:buFont typeface="Wingdings" panose="05000000000000000000" pitchFamily="2" charset="2"/>
              <a:buChar char="Ø"/>
            </a:pPr>
            <a:r>
              <a:rPr lang="en-US" sz="2400" dirty="0" smtClean="0"/>
              <a:t>UK</a:t>
            </a:r>
          </a:p>
          <a:p>
            <a:pPr lvl="1">
              <a:buFont typeface="Wingdings" panose="05000000000000000000" pitchFamily="2" charset="2"/>
              <a:buChar char="Ø"/>
            </a:pPr>
            <a:r>
              <a:rPr lang="en-US" sz="2400" dirty="0" smtClean="0"/>
              <a:t>Sweden (short)</a:t>
            </a:r>
          </a:p>
          <a:p>
            <a:pPr>
              <a:buFont typeface="Arial" panose="020B0604020202020204" pitchFamily="34" charset="0"/>
              <a:buChar char="•"/>
            </a:pPr>
            <a:r>
              <a:rPr lang="en-US" sz="2800" dirty="0" smtClean="0"/>
              <a:t>Identify some takeaways</a:t>
            </a:r>
          </a:p>
          <a:p>
            <a:pPr>
              <a:buFont typeface="Arial" panose="020B0604020202020204" pitchFamily="34" charset="0"/>
              <a:buChar char="•"/>
            </a:pPr>
            <a:r>
              <a:rPr lang="en-US" sz="2800" dirty="0" smtClean="0"/>
              <a:t>Build a framework to use to compare proposals to change the US Healthcare system</a:t>
            </a:r>
          </a:p>
          <a:p>
            <a:pPr marL="0" indent="0">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BA73473A-FDED-2343-94C7-589CD1E1F788}" type="slidenum">
              <a:rPr lang="en-US" smtClean="0"/>
              <a:t>3</a:t>
            </a:fld>
            <a:endParaRPr lang="en-US"/>
          </a:p>
        </p:txBody>
      </p:sp>
    </p:spTree>
    <p:extLst>
      <p:ext uri="{BB962C8B-B14F-4D97-AF65-F5344CB8AC3E}">
        <p14:creationId xmlns:p14="http://schemas.microsoft.com/office/powerpoint/2010/main" val="40393757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15757"/>
            <a:ext cx="8042276" cy="766438"/>
          </a:xfrm>
        </p:spPr>
        <p:txBody>
          <a:bodyPr/>
          <a:lstStyle/>
          <a:p>
            <a:r>
              <a:rPr lang="en-US" dirty="0" smtClean="0"/>
              <a:t>Other proposals</a:t>
            </a:r>
            <a:endParaRPr lang="en-US" dirty="0"/>
          </a:p>
        </p:txBody>
      </p:sp>
      <p:sp>
        <p:nvSpPr>
          <p:cNvPr id="3" name="Content Placeholder 2"/>
          <p:cNvSpPr>
            <a:spLocks noGrp="1"/>
          </p:cNvSpPr>
          <p:nvPr>
            <p:ph idx="1"/>
          </p:nvPr>
        </p:nvSpPr>
        <p:spPr/>
        <p:txBody>
          <a:bodyPr>
            <a:normAutofit/>
          </a:bodyPr>
          <a:lstStyle/>
          <a:p>
            <a:r>
              <a:rPr lang="en-US" dirty="0" smtClean="0"/>
              <a:t>Steven Brill: mix free market and gov’t regulation</a:t>
            </a:r>
          </a:p>
          <a:p>
            <a:pPr lvl="1">
              <a:buFont typeface="Wingdings" panose="05000000000000000000" pitchFamily="2" charset="2"/>
              <a:buChar char="Ø"/>
            </a:pPr>
            <a:r>
              <a:rPr lang="en-US" dirty="0" smtClean="0"/>
              <a:t>Build on growing concentration in healthcare providers and consolidation of providers and payers to regulate HC as a “natural monopoly” like ATT in the 1960’s</a:t>
            </a:r>
          </a:p>
          <a:p>
            <a:pPr lvl="1"/>
            <a:endParaRPr lang="en-US" dirty="0"/>
          </a:p>
          <a:p>
            <a:r>
              <a:rPr lang="en-US" dirty="0" smtClean="0"/>
              <a:t>Other Free market ideas</a:t>
            </a:r>
          </a:p>
          <a:p>
            <a:pPr lvl="1">
              <a:buFont typeface="Wingdings" panose="05000000000000000000" pitchFamily="2" charset="2"/>
              <a:buChar char="Ø"/>
            </a:pPr>
            <a:r>
              <a:rPr lang="en-US" dirty="0" smtClean="0"/>
              <a:t>Let technology lead to lower cost by establishing local clinics delivering healthcare “by the rules.”  Use less doctors and more technology to delivers care by healthcare works who follow rules for most healthcare issues – eliminate high cost doctors</a:t>
            </a:r>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30</a:t>
            </a:fld>
            <a:endParaRPr lang="en-US"/>
          </a:p>
        </p:txBody>
      </p:sp>
    </p:spTree>
    <p:extLst>
      <p:ext uri="{BB962C8B-B14F-4D97-AF65-F5344CB8AC3E}">
        <p14:creationId xmlns:p14="http://schemas.microsoft.com/office/powerpoint/2010/main" val="20841413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817098"/>
          </a:xfrm>
        </p:spPr>
        <p:txBody>
          <a:bodyPr/>
          <a:lstStyle/>
          <a:p>
            <a:r>
              <a:rPr lang="en-US" dirty="0" smtClean="0"/>
              <a:t>Summary</a:t>
            </a:r>
            <a:endParaRPr lang="en-US" dirty="0"/>
          </a:p>
        </p:txBody>
      </p:sp>
      <p:sp>
        <p:nvSpPr>
          <p:cNvPr id="3" name="Content Placeholder 2"/>
          <p:cNvSpPr>
            <a:spLocks noGrp="1"/>
          </p:cNvSpPr>
          <p:nvPr>
            <p:ph idx="1"/>
          </p:nvPr>
        </p:nvSpPr>
        <p:spPr>
          <a:xfrm>
            <a:off x="549275" y="911833"/>
            <a:ext cx="8042276" cy="4343400"/>
          </a:xfrm>
        </p:spPr>
        <p:txBody>
          <a:bodyPr>
            <a:normAutofit/>
          </a:bodyPr>
          <a:lstStyle/>
          <a:p>
            <a:r>
              <a:rPr lang="en-US" dirty="0"/>
              <a:t>B</a:t>
            </a:r>
            <a:r>
              <a:rPr lang="en-US" dirty="0" smtClean="0"/>
              <a:t>uild on the system and culture in the United States</a:t>
            </a:r>
          </a:p>
          <a:p>
            <a:r>
              <a:rPr lang="en-US" dirty="0"/>
              <a:t>T</a:t>
            </a:r>
            <a:r>
              <a:rPr lang="en-US" dirty="0" smtClean="0"/>
              <a:t>ake single payer systems as model and move US system as close as possible to a single payer system</a:t>
            </a:r>
          </a:p>
          <a:p>
            <a:r>
              <a:rPr lang="en-US" dirty="0"/>
              <a:t>U</a:t>
            </a:r>
            <a:r>
              <a:rPr lang="en-US" dirty="0" smtClean="0"/>
              <a:t>se technology as effectively as possible: IT, learning machines improve care and reduce cost</a:t>
            </a:r>
          </a:p>
          <a:p>
            <a:r>
              <a:rPr lang="en-US" dirty="0" smtClean="0"/>
              <a:t>Employ gov’t and public/ private organizations to negotiate fees, procedures and reimbursements so society find the right trade offs…</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082426" y="6458230"/>
            <a:ext cx="990600" cy="365125"/>
          </a:xfrm>
        </p:spPr>
        <p:txBody>
          <a:bodyPr/>
          <a:lstStyle/>
          <a:p>
            <a:fld id="{BA73473A-FDED-2343-94C7-589CD1E1F788}" type="slidenum">
              <a:rPr lang="en-US" sz="2400" smtClean="0"/>
              <a:t>31</a:t>
            </a:fld>
            <a:endParaRPr lang="en-US" sz="2400" dirty="0"/>
          </a:p>
        </p:txBody>
      </p:sp>
      <p:sp>
        <p:nvSpPr>
          <p:cNvPr id="6" name="TextBox 5"/>
          <p:cNvSpPr txBox="1"/>
          <p:nvPr/>
        </p:nvSpPr>
        <p:spPr>
          <a:xfrm>
            <a:off x="828655" y="4965377"/>
            <a:ext cx="7749071" cy="1400383"/>
          </a:xfrm>
          <a:prstGeom prst="rect">
            <a:avLst/>
          </a:prstGeom>
          <a:noFill/>
          <a:ln>
            <a:solidFill>
              <a:schemeClr val="accent1">
                <a:shade val="95000"/>
                <a:satMod val="105000"/>
              </a:schemeClr>
            </a:solidFill>
          </a:ln>
        </p:spPr>
        <p:txBody>
          <a:bodyPr vert="horz" wrap="square" lIns="91440" tIns="45720" rIns="91440" bIns="45720" rtlCol="0">
            <a:spAutoFit/>
          </a:bodyPr>
          <a:lstStyle/>
          <a:p>
            <a:pPr marL="342900" indent="-342900">
              <a:spcBef>
                <a:spcPts val="600"/>
              </a:spcBef>
              <a:buClr>
                <a:schemeClr val="tx1">
                  <a:lumMod val="75000"/>
                  <a:lumOff val="25000"/>
                </a:schemeClr>
              </a:buClr>
              <a:buFont typeface="Arial" panose="020B0604020202020204" pitchFamily="34" charset="0"/>
              <a:buChar char="•"/>
            </a:pPr>
            <a:r>
              <a:rPr lang="en-US" sz="2000" b="1" dirty="0" smtClean="0"/>
              <a:t>Healthcare in developed countries is a right; </a:t>
            </a:r>
          </a:p>
          <a:p>
            <a:pPr marL="342900" indent="-342900">
              <a:spcBef>
                <a:spcPts val="600"/>
              </a:spcBef>
              <a:buClr>
                <a:schemeClr val="tx1">
                  <a:lumMod val="75000"/>
                  <a:lumOff val="25000"/>
                </a:schemeClr>
              </a:buClr>
              <a:buFont typeface="Arial" panose="020B0604020202020204" pitchFamily="34" charset="0"/>
              <a:buChar char="•"/>
            </a:pPr>
            <a:r>
              <a:rPr lang="en-US" sz="2000" b="1" dirty="0"/>
              <a:t>H</a:t>
            </a:r>
            <a:r>
              <a:rPr lang="en-US" sz="2000" b="1" dirty="0" smtClean="0"/>
              <a:t>ow can we implement change in the US without stakeholders, with large financial interests in the status quo, dominating the change?</a:t>
            </a:r>
          </a:p>
        </p:txBody>
      </p:sp>
    </p:spTree>
    <p:extLst>
      <p:ext uri="{BB962C8B-B14F-4D97-AF65-F5344CB8AC3E}">
        <p14:creationId xmlns:p14="http://schemas.microsoft.com/office/powerpoint/2010/main" val="4144571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32</a:t>
            </a:fld>
            <a:endParaRPr lang="en-US"/>
          </a:p>
        </p:txBody>
      </p:sp>
    </p:spTree>
    <p:extLst>
      <p:ext uri="{BB962C8B-B14F-4D97-AF65-F5344CB8AC3E}">
        <p14:creationId xmlns:p14="http://schemas.microsoft.com/office/powerpoint/2010/main" val="3936144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79494"/>
            <a:ext cx="8042276" cy="529422"/>
          </a:xfrm>
        </p:spPr>
        <p:txBody>
          <a:bodyPr/>
          <a:lstStyle/>
          <a:p>
            <a:r>
              <a:rPr lang="en-US" dirty="0" smtClean="0"/>
              <a:t>Tax burden as % of GDP</a:t>
            </a:r>
            <a:endParaRPr lang="en-US" dirty="0"/>
          </a:p>
        </p:txBody>
      </p:sp>
      <p:sp>
        <p:nvSpPr>
          <p:cNvPr id="3" name="Content Placeholder 2"/>
          <p:cNvSpPr>
            <a:spLocks noGrp="1"/>
          </p:cNvSpPr>
          <p:nvPr>
            <p:ph idx="1"/>
          </p:nvPr>
        </p:nvSpPr>
        <p:spPr>
          <a:xfrm>
            <a:off x="501092" y="5702158"/>
            <a:ext cx="8042276" cy="1068512"/>
          </a:xfrm>
          <a:ln>
            <a:solidFill>
              <a:schemeClr val="accent1">
                <a:shade val="95000"/>
                <a:satMod val="105000"/>
              </a:schemeClr>
            </a:solidFill>
          </a:ln>
        </p:spPr>
        <p:txBody>
          <a:bodyPr>
            <a:noAutofit/>
          </a:bodyPr>
          <a:lstStyle/>
          <a:p>
            <a:pPr marL="0" indent="0" algn="ctr">
              <a:spcBef>
                <a:spcPts val="600"/>
              </a:spcBef>
              <a:buNone/>
            </a:pPr>
            <a:r>
              <a:rPr lang="en-US" sz="1600" b="1" dirty="0" smtClean="0">
                <a:solidFill>
                  <a:schemeClr val="tx1"/>
                </a:solidFill>
              </a:rPr>
              <a:t>USA has a low tax burden compared to OECD average but 2 comments:</a:t>
            </a:r>
          </a:p>
          <a:p>
            <a:pPr marL="0" indent="0" algn="ctr">
              <a:spcBef>
                <a:spcPts val="600"/>
              </a:spcBef>
              <a:buNone/>
            </a:pPr>
            <a:r>
              <a:rPr lang="en-US" sz="1600" b="1" dirty="0" smtClean="0">
                <a:solidFill>
                  <a:schemeClr val="tx1"/>
                </a:solidFill>
              </a:rPr>
              <a:t>What is the value of the taxes we pay?</a:t>
            </a:r>
          </a:p>
          <a:p>
            <a:pPr algn="ctr">
              <a:spcBef>
                <a:spcPts val="600"/>
              </a:spcBef>
            </a:pPr>
            <a:r>
              <a:rPr lang="en-US" sz="1600" b="1" dirty="0" smtClean="0">
                <a:solidFill>
                  <a:schemeClr val="tx1"/>
                </a:solidFill>
              </a:rPr>
              <a:t> US tax burden is increasingly support more by individual income taxes</a:t>
            </a:r>
            <a:endParaRPr lang="en-US" sz="1600" b="1" dirty="0">
              <a:solidFill>
                <a:schemeClr val="tx1"/>
              </a:solidFill>
            </a:endParaRPr>
          </a:p>
        </p:txBody>
      </p:sp>
      <p:sp>
        <p:nvSpPr>
          <p:cNvPr id="5" name="Slide Number Placeholder 4"/>
          <p:cNvSpPr>
            <a:spLocks noGrp="1"/>
          </p:cNvSpPr>
          <p:nvPr>
            <p:ph type="sldNum" sz="quarter" idx="12"/>
          </p:nvPr>
        </p:nvSpPr>
        <p:spPr>
          <a:xfrm>
            <a:off x="8543368" y="6275668"/>
            <a:ext cx="345138" cy="365125"/>
          </a:xfrm>
        </p:spPr>
        <p:txBody>
          <a:bodyPr/>
          <a:lstStyle/>
          <a:p>
            <a:fld id="{BA73473A-FDED-2343-94C7-589CD1E1F788}" type="slidenum">
              <a:rPr lang="en-US" sz="1100" smtClean="0"/>
              <a:t>33</a:t>
            </a:fld>
            <a:endParaRPr lang="en-US" sz="1100" dirty="0"/>
          </a:p>
        </p:txBody>
      </p:sp>
      <p:pic>
        <p:nvPicPr>
          <p:cNvPr id="1026" name="Picture 2" descr="The-Numbers-Jan-2012-Internatio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643" y="595901"/>
            <a:ext cx="7746714" cy="510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856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745179"/>
          </a:xfrm>
        </p:spPr>
        <p:txBody>
          <a:bodyPr/>
          <a:lstStyle/>
          <a:p>
            <a:r>
              <a:rPr lang="en-US" dirty="0" smtClean="0"/>
              <a:t>German Healthcare System</a:t>
            </a:r>
            <a:endParaRPr lang="en-US" dirty="0"/>
          </a:p>
        </p:txBody>
      </p:sp>
      <p:sp>
        <p:nvSpPr>
          <p:cNvPr id="3" name="Content Placeholder 2"/>
          <p:cNvSpPr>
            <a:spLocks noGrp="1"/>
          </p:cNvSpPr>
          <p:nvPr>
            <p:ph idx="1"/>
          </p:nvPr>
        </p:nvSpPr>
        <p:spPr/>
        <p:txBody>
          <a:bodyPr>
            <a:normAutofit fontScale="47500" lnSpcReduction="20000"/>
          </a:bodyPr>
          <a:lstStyle/>
          <a:p>
            <a:r>
              <a:rPr lang="en-US" dirty="0"/>
              <a:t>The average insurance contributions to German sickness funds are based on an employee’s gross income, around 15.5 percent with an income cap at $62,781, and employers and employees each pay about half of the premium. Generally, an individual employee’s contribution is 8.2 percent and the employer pays the remaining 7.3 percent.[57]</a:t>
            </a:r>
          </a:p>
          <a:p>
            <a:r>
              <a:rPr lang="en-US" dirty="0"/>
              <a:t>Premiums are not based on risk and are not affected by a person’s marital status, family size, or health. Germans have no deductibles and low co-pays.[58]</a:t>
            </a:r>
          </a:p>
          <a:p>
            <a:r>
              <a:rPr lang="en-US" dirty="0"/>
              <a:t>Doctors are private entrepreneurs and get a fee from insurers for every visit and procedure they perform. However, they are tightly regulated. Groups of office-based physicians in every region negotiate with insurers to arrive at collective annual budgets. Doctors must remain in these budgets, as they do not receive additional funding if they go over. This helps keep health care costs in check and discourages unnecessarily expensive procedures. The average German doctor also makes about one-third less per year than in the U.S., around $123,000.[59]</a:t>
            </a:r>
          </a:p>
          <a:p>
            <a:r>
              <a:rPr lang="en-US" dirty="0"/>
              <a:t>Government general revenues cover premiums for children, on the premise that the next generation should be the entire nation’s fiscal responsibility, instead of just the responsibility of the parents.[60]</a:t>
            </a:r>
          </a:p>
          <a:p>
            <a:r>
              <a:rPr lang="en-US" dirty="0"/>
              <a:t>Germany reformed its coverage for prescription drugs in 2010 after costs for prescription drugs continued to rise. Prior to reforms, drug companies set the price for new drugs and were not required to show that the new drug was an improvement over previously available prescription drugs. Pursuant to the reforms effective in 2011, manufacturers could set the price for the first 12 months a new drug is on the market. “As soon as the drug enters the market, a new process of benefit assessment begins.” Manufacturers must establish, through comparative effective research that the new drug has an “added benefit to the patient, compared to the previously existing standard treatment.” Drugs without added benefit will be reimbursed according to a government pricing list. New drugs without added benefits are available to patients, but the patient has to pay the price difference. For drugs with added benefit, a price will be negotiated between health insurers and the manufacturer.[61]</a:t>
            </a:r>
          </a:p>
          <a:p>
            <a:endParaRPr lang="en-US" dirty="0"/>
          </a:p>
        </p:txBody>
      </p:sp>
      <p:sp>
        <p:nvSpPr>
          <p:cNvPr id="5" name="Slide Number Placeholder 4"/>
          <p:cNvSpPr>
            <a:spLocks noGrp="1"/>
          </p:cNvSpPr>
          <p:nvPr>
            <p:ph type="sldNum" sz="quarter" idx="12"/>
          </p:nvPr>
        </p:nvSpPr>
        <p:spPr/>
        <p:txBody>
          <a:bodyPr/>
          <a:lstStyle/>
          <a:p>
            <a:fld id="{BA73473A-FDED-2343-94C7-589CD1E1F788}" type="slidenum">
              <a:rPr lang="en-US" smtClean="0"/>
              <a:t>34</a:t>
            </a:fld>
            <a:endParaRPr lang="en-US"/>
          </a:p>
        </p:txBody>
      </p:sp>
      <p:sp>
        <p:nvSpPr>
          <p:cNvPr id="6" name="TextBox 5"/>
          <p:cNvSpPr txBox="1"/>
          <p:nvPr/>
        </p:nvSpPr>
        <p:spPr>
          <a:xfrm>
            <a:off x="760287" y="852754"/>
            <a:ext cx="914400" cy="914400"/>
          </a:xfrm>
          <a:prstGeom prst="rect">
            <a:avLst/>
          </a:prstGeom>
          <a:noFill/>
          <a:ln>
            <a:no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b="1" dirty="0" smtClean="0"/>
              <a:t>Highly regulated system of mainly non profit insurance companies</a:t>
            </a:r>
          </a:p>
        </p:txBody>
      </p:sp>
      <p:sp>
        <p:nvSpPr>
          <p:cNvPr id="7" name="TextBox 6"/>
          <p:cNvSpPr txBox="1"/>
          <p:nvPr/>
        </p:nvSpPr>
        <p:spPr>
          <a:xfrm>
            <a:off x="256854" y="5655924"/>
            <a:ext cx="8631652" cy="457200"/>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sz="2000" b="1" dirty="0" smtClean="0"/>
              <a:t>Doctors are self employed, do fee for service but have annual budgets</a:t>
            </a:r>
          </a:p>
        </p:txBody>
      </p:sp>
    </p:spTree>
    <p:extLst>
      <p:ext uri="{BB962C8B-B14F-4D97-AF65-F5344CB8AC3E}">
        <p14:creationId xmlns:p14="http://schemas.microsoft.com/office/powerpoint/2010/main" val="18141411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28772"/>
            <a:ext cx="8042276" cy="838357"/>
          </a:xfrm>
        </p:spPr>
        <p:txBody>
          <a:bodyPr/>
          <a:lstStyle/>
          <a:p>
            <a:r>
              <a:rPr lang="en-US" dirty="0" smtClean="0"/>
              <a:t>Singapore Lessons</a:t>
            </a:r>
            <a:endParaRPr lang="en-US" dirty="0"/>
          </a:p>
        </p:txBody>
      </p:sp>
      <p:sp>
        <p:nvSpPr>
          <p:cNvPr id="3" name="Content Placeholder 2"/>
          <p:cNvSpPr>
            <a:spLocks noGrp="1"/>
          </p:cNvSpPr>
          <p:nvPr>
            <p:ph idx="1"/>
          </p:nvPr>
        </p:nvSpPr>
        <p:spPr>
          <a:xfrm>
            <a:off x="549275" y="4405047"/>
            <a:ext cx="8042276" cy="1153273"/>
          </a:xfrm>
        </p:spPr>
        <p:txBody>
          <a:bodyPr>
            <a:normAutofit/>
          </a:bodyPr>
          <a:lstStyle/>
          <a:p>
            <a:r>
              <a:rPr lang="en-US" dirty="0" smtClean="0">
                <a:hlinkClick r:id="rId2"/>
              </a:rPr>
              <a:t>https://www.youtube.com/watch?v=wI2TBPgSxQU&amp;index=29&amp;list=PLAOMWcKiClHR9XX3r-uYwjEvTdviaknHf</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35</a:t>
            </a:fld>
            <a:endParaRPr lang="en-US"/>
          </a:p>
        </p:txBody>
      </p:sp>
      <p:sp>
        <p:nvSpPr>
          <p:cNvPr id="6" name="TextBox 5"/>
          <p:cNvSpPr txBox="1"/>
          <p:nvPr/>
        </p:nvSpPr>
        <p:spPr>
          <a:xfrm>
            <a:off x="369870" y="3493213"/>
            <a:ext cx="3554858" cy="457200"/>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sz="2000" b="1" dirty="0" smtClean="0"/>
              <a:t>Key concepts at 6:07 to 10:00 : transparency, economic man</a:t>
            </a:r>
          </a:p>
          <a:p>
            <a:pPr marL="0" indent="0">
              <a:spcBef>
                <a:spcPts val="600"/>
              </a:spcBef>
              <a:buClr>
                <a:schemeClr val="tx1">
                  <a:lumMod val="75000"/>
                  <a:lumOff val="25000"/>
                </a:schemeClr>
              </a:buClr>
              <a:buFont typeface="Wingdings 2" pitchFamily="18" charset="2"/>
              <a:buNone/>
            </a:pPr>
            <a:endParaRPr lang="en-US" sz="2000" b="1" dirty="0"/>
          </a:p>
          <a:p>
            <a:pPr marL="0" indent="0">
              <a:spcBef>
                <a:spcPts val="600"/>
              </a:spcBef>
              <a:buClr>
                <a:schemeClr val="tx1">
                  <a:lumMod val="75000"/>
                  <a:lumOff val="25000"/>
                </a:schemeClr>
              </a:buClr>
              <a:buFont typeface="Wingdings 2" pitchFamily="18" charset="2"/>
              <a:buNone/>
            </a:pPr>
            <a:endParaRPr lang="en-US" sz="2000" b="1" dirty="0" smtClean="0"/>
          </a:p>
        </p:txBody>
      </p:sp>
      <p:sp>
        <p:nvSpPr>
          <p:cNvPr id="7" name="TextBox 6"/>
          <p:cNvSpPr txBox="1"/>
          <p:nvPr/>
        </p:nvSpPr>
        <p:spPr>
          <a:xfrm>
            <a:off x="549275" y="1910993"/>
            <a:ext cx="914400" cy="914400"/>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sz="2000" b="1" dirty="0" smtClean="0"/>
              <a:t> </a:t>
            </a:r>
            <a:r>
              <a:rPr lang="en-US" sz="2000" b="1" dirty="0" smtClean="0">
                <a:hlinkClick r:id="rId3"/>
              </a:rPr>
              <a:t>https://www.youtube.com/watch?v=x1wslZmTMp0</a:t>
            </a:r>
            <a:endParaRPr lang="en-US" sz="2000" b="1" dirty="0" smtClean="0"/>
          </a:p>
        </p:txBody>
      </p:sp>
      <p:sp>
        <p:nvSpPr>
          <p:cNvPr id="8" name="TextBox 7"/>
          <p:cNvSpPr txBox="1"/>
          <p:nvPr/>
        </p:nvSpPr>
        <p:spPr>
          <a:xfrm>
            <a:off x="492375" y="1453793"/>
            <a:ext cx="914400" cy="914400"/>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sz="2000" b="1" dirty="0" smtClean="0"/>
              <a:t>Lessons from </a:t>
            </a:r>
            <a:r>
              <a:rPr lang="en-US" sz="2000" b="1" dirty="0" err="1" smtClean="0"/>
              <a:t>singapore</a:t>
            </a:r>
            <a:r>
              <a:rPr lang="en-US" sz="2000" b="1" dirty="0" smtClean="0"/>
              <a:t> for </a:t>
            </a:r>
            <a:r>
              <a:rPr lang="en-US" sz="2000" b="1" dirty="0" err="1" smtClean="0"/>
              <a:t>Anustrailia</a:t>
            </a:r>
            <a:r>
              <a:rPr lang="en-US" sz="2000" b="1" dirty="0" smtClean="0"/>
              <a:t>  </a:t>
            </a:r>
          </a:p>
        </p:txBody>
      </p:sp>
    </p:spTree>
    <p:extLst>
      <p:ext uri="{BB962C8B-B14F-4D97-AF65-F5344CB8AC3E}">
        <p14:creationId xmlns:p14="http://schemas.microsoft.com/office/powerpoint/2010/main" val="13039088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48300"/>
          </a:xfrm>
        </p:spPr>
        <p:txBody>
          <a:bodyPr/>
          <a:lstStyle/>
          <a:p>
            <a:r>
              <a:rPr lang="en-US" dirty="0" smtClean="0"/>
              <a:t>Wait times for Specialists</a:t>
            </a:r>
            <a:endParaRPr lang="en-US" dirty="0"/>
          </a:p>
        </p:txBody>
      </p:sp>
      <p:sp>
        <p:nvSpPr>
          <p:cNvPr id="3" name="Content Placeholder 2"/>
          <p:cNvSpPr>
            <a:spLocks noGrp="1"/>
          </p:cNvSpPr>
          <p:nvPr>
            <p:ph idx="1"/>
          </p:nvPr>
        </p:nvSpPr>
        <p:spPr>
          <a:xfrm>
            <a:off x="549275" y="5548044"/>
            <a:ext cx="8042276" cy="896906"/>
          </a:xfrm>
          <a:ln>
            <a:solidFill>
              <a:schemeClr val="accent1">
                <a:shade val="95000"/>
                <a:satMod val="105000"/>
              </a:schemeClr>
            </a:solidFill>
          </a:ln>
        </p:spPr>
        <p:txBody>
          <a:bodyPr>
            <a:noAutofit/>
          </a:bodyPr>
          <a:lstStyle/>
          <a:p>
            <a:pPr marL="0" indent="0" algn="ctr">
              <a:buNone/>
            </a:pPr>
            <a:r>
              <a:rPr lang="en-US" b="1" dirty="0" smtClean="0"/>
              <a:t>Most Single payer systems have longer wait times for Specialists</a:t>
            </a:r>
            <a:endParaRPr lang="en-US" b="1" dirty="0"/>
          </a:p>
        </p:txBody>
      </p:sp>
      <p:sp>
        <p:nvSpPr>
          <p:cNvPr id="5" name="Slide Number Placeholder 4"/>
          <p:cNvSpPr>
            <a:spLocks noGrp="1"/>
          </p:cNvSpPr>
          <p:nvPr>
            <p:ph type="sldNum" sz="quarter" idx="12"/>
          </p:nvPr>
        </p:nvSpPr>
        <p:spPr>
          <a:xfrm>
            <a:off x="8143696" y="6412218"/>
            <a:ext cx="990600" cy="365125"/>
          </a:xfrm>
        </p:spPr>
        <p:txBody>
          <a:bodyPr/>
          <a:lstStyle/>
          <a:p>
            <a:fld id="{BA73473A-FDED-2343-94C7-589CD1E1F788}" type="slidenum">
              <a:rPr lang="en-US" sz="2400" smtClean="0"/>
              <a:t>36</a:t>
            </a:fld>
            <a:endParaRPr lang="en-US" sz="2400" dirty="0"/>
          </a:p>
        </p:txBody>
      </p:sp>
      <p:pic>
        <p:nvPicPr>
          <p:cNvPr id="1026" name="Picture 2" descr="https://img.washingtonpost.com/blogs/ezra-klein/files/2012/07/canadawa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458" y="755876"/>
            <a:ext cx="8725430" cy="4441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2940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USA to other systems</a:t>
            </a:r>
            <a:endParaRPr lang="en-US" dirty="0"/>
          </a:p>
        </p:txBody>
      </p:sp>
      <p:sp>
        <p:nvSpPr>
          <p:cNvPr id="3" name="Content Placeholder 2"/>
          <p:cNvSpPr>
            <a:spLocks noGrp="1"/>
          </p:cNvSpPr>
          <p:nvPr>
            <p:ph idx="1"/>
          </p:nvPr>
        </p:nvSpPr>
        <p:spPr>
          <a:xfrm>
            <a:off x="589514" y="3215810"/>
            <a:ext cx="8042276" cy="960635"/>
          </a:xfrm>
        </p:spPr>
        <p:txBody>
          <a:bodyPr>
            <a:normAutofit fontScale="62500" lnSpcReduction="20000"/>
          </a:bodyPr>
          <a:lstStyle/>
          <a:p>
            <a:pPr marL="0" indent="0">
              <a:buNone/>
            </a:pPr>
            <a:r>
              <a:rPr lang="en-US" dirty="0" smtClean="0"/>
              <a:t>This link compares USA systems in terms of outcome to other systems</a:t>
            </a:r>
          </a:p>
          <a:p>
            <a:pPr marL="0" indent="0">
              <a:buNone/>
            </a:pPr>
            <a:r>
              <a:rPr lang="en-US" dirty="0" smtClean="0">
                <a:hlinkClick r:id="rId2"/>
              </a:rPr>
              <a:t>http://www.commonwealthfund.org/interactives-and-data/us-compare-interactive#?ind=6&amp;compare=FR</a:t>
            </a: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37</a:t>
            </a:fld>
            <a:endParaRPr lang="en-US"/>
          </a:p>
        </p:txBody>
      </p:sp>
    </p:spTree>
    <p:extLst>
      <p:ext uri="{BB962C8B-B14F-4D97-AF65-F5344CB8AC3E}">
        <p14:creationId xmlns:p14="http://schemas.microsoft.com/office/powerpoint/2010/main" val="34661502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2986"/>
          </a:xfrm>
        </p:spPr>
        <p:txBody>
          <a:bodyPr/>
          <a:lstStyle/>
          <a:p>
            <a:r>
              <a:rPr lang="en-US" sz="4400" dirty="0" smtClean="0"/>
              <a:t>French Healthcare: role of gov’t</a:t>
            </a:r>
            <a:endParaRPr lang="en-US" sz="4400" dirty="0"/>
          </a:p>
        </p:txBody>
      </p:sp>
      <p:sp>
        <p:nvSpPr>
          <p:cNvPr id="3" name="Content Placeholder 2"/>
          <p:cNvSpPr>
            <a:spLocks noGrp="1"/>
          </p:cNvSpPr>
          <p:nvPr>
            <p:ph idx="1"/>
          </p:nvPr>
        </p:nvSpPr>
        <p:spPr>
          <a:xfrm>
            <a:off x="549275" y="942655"/>
            <a:ext cx="8042276" cy="4343400"/>
          </a:xfrm>
        </p:spPr>
        <p:txBody>
          <a:bodyPr>
            <a:normAutofit fontScale="92500" lnSpcReduction="10000"/>
          </a:bodyPr>
          <a:lstStyle/>
          <a:p>
            <a:pPr>
              <a:spcAft>
                <a:spcPts val="600"/>
              </a:spcAft>
            </a:pPr>
            <a:r>
              <a:rPr lang="en-US" dirty="0" smtClean="0"/>
              <a:t>Provision of healthcare is a national responsibility</a:t>
            </a:r>
          </a:p>
          <a:p>
            <a:pPr lvl="1">
              <a:spcAft>
                <a:spcPts val="600"/>
              </a:spcAft>
            </a:pPr>
            <a:r>
              <a:rPr lang="en-US" dirty="0" smtClean="0"/>
              <a:t>Ministry of Social Affairs defines national health strategy</a:t>
            </a:r>
          </a:p>
          <a:p>
            <a:pPr lvl="1">
              <a:spcAft>
                <a:spcPts val="600"/>
              </a:spcAft>
            </a:pPr>
            <a:r>
              <a:rPr lang="en-US" dirty="0" smtClean="0"/>
              <a:t>Planning and regulation involve negotiations with provider representatives, the state, and statutory health insurers- </a:t>
            </a:r>
          </a:p>
          <a:p>
            <a:pPr lvl="1">
              <a:spcAft>
                <a:spcPts val="600"/>
              </a:spcAft>
            </a:pPr>
            <a:r>
              <a:rPr lang="en-US" dirty="0" smtClean="0"/>
              <a:t>Results of negotiations such as reimbursement rates and fees are passed into law</a:t>
            </a:r>
          </a:p>
          <a:p>
            <a:pPr lvl="1">
              <a:spcAft>
                <a:spcPts val="600"/>
              </a:spcAft>
            </a:pPr>
            <a:r>
              <a:rPr lang="en-US" dirty="0" smtClean="0"/>
              <a:t>Central government allocates expenditures: hospitals, ambulatory care, technology ( purchase of CTs, MRIs, building of clinics, </a:t>
            </a:r>
            <a:r>
              <a:rPr lang="en-US" dirty="0" err="1" smtClean="0"/>
              <a:t>etc</a:t>
            </a:r>
            <a:r>
              <a:rPr lang="en-US" dirty="0" smtClean="0"/>
              <a:t>), mental healthcare, social services, etc.</a:t>
            </a:r>
          </a:p>
          <a:p>
            <a:pPr lvl="1">
              <a:spcAft>
                <a:spcPts val="600"/>
              </a:spcAft>
            </a:pPr>
            <a:r>
              <a:rPr lang="en-US" dirty="0" smtClean="0"/>
              <a:t>Regional gov’t is responsible for daily healthcare of the population</a:t>
            </a:r>
          </a:p>
          <a:p>
            <a:pPr lvl="1">
              <a:spcAft>
                <a:spcPts val="600"/>
              </a:spcAft>
            </a:pPr>
            <a:r>
              <a:rPr lang="en-US" dirty="0" smtClean="0"/>
              <a:t>Most doctors are self-employed in small practices</a:t>
            </a:r>
            <a:endParaRPr lang="en-US" dirty="0"/>
          </a:p>
        </p:txBody>
      </p:sp>
      <p:sp>
        <p:nvSpPr>
          <p:cNvPr id="5" name="Slide Number Placeholder 4"/>
          <p:cNvSpPr>
            <a:spLocks noGrp="1"/>
          </p:cNvSpPr>
          <p:nvPr>
            <p:ph type="sldNum" sz="quarter" idx="12"/>
          </p:nvPr>
        </p:nvSpPr>
        <p:spPr/>
        <p:txBody>
          <a:bodyPr/>
          <a:lstStyle/>
          <a:p>
            <a:fld id="{BA73473A-FDED-2343-94C7-589CD1E1F788}" type="slidenum">
              <a:rPr lang="en-US" smtClean="0"/>
              <a:t>38</a:t>
            </a:fld>
            <a:endParaRPr lang="en-US"/>
          </a:p>
        </p:txBody>
      </p:sp>
      <p:sp>
        <p:nvSpPr>
          <p:cNvPr id="6" name="TextBox 5"/>
          <p:cNvSpPr txBox="1"/>
          <p:nvPr/>
        </p:nvSpPr>
        <p:spPr>
          <a:xfrm>
            <a:off x="688369" y="5563457"/>
            <a:ext cx="8013842" cy="457200"/>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sz="2000" b="1" dirty="0" smtClean="0"/>
              <a:t>Gov’t manages the single payer system; </a:t>
            </a:r>
          </a:p>
        </p:txBody>
      </p:sp>
    </p:spTree>
    <p:extLst>
      <p:ext uri="{BB962C8B-B14F-4D97-AF65-F5344CB8AC3E}">
        <p14:creationId xmlns:p14="http://schemas.microsoft.com/office/powerpoint/2010/main" val="13586214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Coverage is universal and compulsory to all residents provided by Statutory Health Insurance (SHI) funds</a:t>
            </a:r>
          </a:p>
          <a:p>
            <a:pPr lvl="1"/>
            <a:r>
              <a:rPr lang="en-US" dirty="0" smtClean="0"/>
              <a:t>Gained through employment or granted to those who are unemployed, students and to retired persons</a:t>
            </a:r>
          </a:p>
          <a:p>
            <a:pPr lvl="1"/>
            <a:r>
              <a:rPr lang="en-US" dirty="0" smtClean="0"/>
              <a:t>The state covers those who are not eligible: those who have never worked, non residents from EU countries, illegal residents  who have applied for residency</a:t>
            </a:r>
          </a:p>
          <a:p>
            <a:r>
              <a:rPr lang="en-US" dirty="0" smtClean="0"/>
              <a:t>Most voluntary healthcare complementary: covering co-payments ( 92% of the population) </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39</a:t>
            </a:fld>
            <a:endParaRPr lang="en-US"/>
          </a:p>
        </p:txBody>
      </p:sp>
      <p:sp>
        <p:nvSpPr>
          <p:cNvPr id="6" name="Title 1"/>
          <p:cNvSpPr>
            <a:spLocks noGrp="1"/>
          </p:cNvSpPr>
          <p:nvPr>
            <p:ph type="title"/>
          </p:nvPr>
        </p:nvSpPr>
        <p:spPr>
          <a:xfrm>
            <a:off x="549275" y="107576"/>
            <a:ext cx="8042276" cy="806824"/>
          </a:xfrm>
        </p:spPr>
        <p:txBody>
          <a:bodyPr/>
          <a:lstStyle/>
          <a:p>
            <a:r>
              <a:rPr lang="en-US" sz="4400" dirty="0" smtClean="0"/>
              <a:t>French Healthcare: coverage</a:t>
            </a:r>
            <a:endParaRPr lang="en-US" sz="4400" dirty="0"/>
          </a:p>
        </p:txBody>
      </p:sp>
    </p:spTree>
    <p:extLst>
      <p:ext uri="{BB962C8B-B14F-4D97-AF65-F5344CB8AC3E}">
        <p14:creationId xmlns:p14="http://schemas.microsoft.com/office/powerpoint/2010/main" val="764071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14357"/>
          </a:xfrm>
        </p:spPr>
        <p:txBody>
          <a:bodyPr/>
          <a:lstStyle/>
          <a:p>
            <a:r>
              <a:rPr lang="en-US" dirty="0" smtClean="0"/>
              <a:t>Some Catch up definitions</a:t>
            </a:r>
            <a:endParaRPr lang="en-US" dirty="0"/>
          </a:p>
        </p:txBody>
      </p:sp>
      <p:sp>
        <p:nvSpPr>
          <p:cNvPr id="3" name="Content Placeholder 2"/>
          <p:cNvSpPr>
            <a:spLocks noGrp="1"/>
          </p:cNvSpPr>
          <p:nvPr>
            <p:ph idx="1"/>
          </p:nvPr>
        </p:nvSpPr>
        <p:spPr>
          <a:xfrm>
            <a:off x="182264" y="1281702"/>
            <a:ext cx="8327093" cy="4343400"/>
          </a:xfrm>
        </p:spPr>
        <p:txBody>
          <a:bodyPr>
            <a:normAutofit lnSpcReduction="10000"/>
          </a:bodyPr>
          <a:lstStyle/>
          <a:p>
            <a:r>
              <a:rPr lang="en-US" b="1" u="sng" dirty="0" smtClean="0"/>
              <a:t>Reimbursement: </a:t>
            </a:r>
            <a:r>
              <a:rPr lang="en-US" dirty="0" smtClean="0"/>
              <a:t>money from a </a:t>
            </a:r>
            <a:r>
              <a:rPr lang="en-US" dirty="0" err="1" smtClean="0"/>
              <a:t>payor</a:t>
            </a:r>
            <a:r>
              <a:rPr lang="en-US" dirty="0" smtClean="0"/>
              <a:t> (like an insurance company, Minister of Health or Statutory Health Insurance Fund (SHI)) to pay for a service, a procedure, or product ( drug or device). Reimbursement is revenue to the provider of the service or device or to the end customer.</a:t>
            </a:r>
          </a:p>
          <a:p>
            <a:r>
              <a:rPr lang="en-US" b="1" u="sng" dirty="0" smtClean="0"/>
              <a:t>Provider</a:t>
            </a:r>
            <a:r>
              <a:rPr lang="en-US" dirty="0" smtClean="0"/>
              <a:t>: a person or organization that provides services or product.  This can be a doctor, hospital, clinic or social worker</a:t>
            </a:r>
          </a:p>
          <a:p>
            <a:r>
              <a:rPr lang="en-US" b="1" u="sng" dirty="0" err="1" smtClean="0"/>
              <a:t>Payor</a:t>
            </a:r>
            <a:r>
              <a:rPr lang="en-US" dirty="0" smtClean="0"/>
              <a:t>:  the organization responsible to pay for the service or device: Insurance companies, HMOs, SHIs</a:t>
            </a:r>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4</a:t>
            </a:fld>
            <a:endParaRPr lang="en-US"/>
          </a:p>
        </p:txBody>
      </p:sp>
    </p:spTree>
    <p:extLst>
      <p:ext uri="{BB962C8B-B14F-4D97-AF65-F5344CB8AC3E}">
        <p14:creationId xmlns:p14="http://schemas.microsoft.com/office/powerpoint/2010/main" val="21835800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Hospital care, rehabilitation, physiotherapy, outpatient care provided by general practitioners, specialists, dentists and midwives</a:t>
            </a:r>
          </a:p>
          <a:p>
            <a:r>
              <a:rPr lang="en-US" dirty="0" smtClean="0"/>
              <a:t>Diagnostic services, Prescription drugs, </a:t>
            </a:r>
          </a:p>
          <a:p>
            <a:r>
              <a:rPr lang="en-US" dirty="0"/>
              <a:t>M</a:t>
            </a:r>
            <a:r>
              <a:rPr lang="en-US" dirty="0" smtClean="0"/>
              <a:t>edical appliances need to be approved</a:t>
            </a:r>
          </a:p>
          <a:p>
            <a:r>
              <a:rPr lang="en-US" dirty="0" smtClean="0"/>
              <a:t>Partial long term care</a:t>
            </a:r>
          </a:p>
          <a:p>
            <a:r>
              <a:rPr lang="en-US" dirty="0" smtClean="0"/>
              <a:t>Some preventative services</a:t>
            </a:r>
          </a:p>
          <a:p>
            <a:r>
              <a:rPr lang="en-US" dirty="0" smtClean="0"/>
              <a:t>National authority and public-private groups recommend adding procedures, drugs and devices to list of reimbursed services </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40</a:t>
            </a:fld>
            <a:endParaRPr lang="en-US"/>
          </a:p>
        </p:txBody>
      </p:sp>
      <p:sp>
        <p:nvSpPr>
          <p:cNvPr id="6" name="Title 1"/>
          <p:cNvSpPr>
            <a:spLocks noGrp="1"/>
          </p:cNvSpPr>
          <p:nvPr>
            <p:ph type="title"/>
          </p:nvPr>
        </p:nvSpPr>
        <p:spPr>
          <a:xfrm>
            <a:off x="549275" y="531536"/>
            <a:ext cx="8042276" cy="786276"/>
          </a:xfrm>
        </p:spPr>
        <p:txBody>
          <a:bodyPr/>
          <a:lstStyle/>
          <a:p>
            <a:r>
              <a:rPr lang="en-US" sz="4400" dirty="0" smtClean="0"/>
              <a:t>French Healthcare: What is covered?</a:t>
            </a:r>
            <a:endParaRPr lang="en-US" sz="4400" dirty="0"/>
          </a:p>
        </p:txBody>
      </p:sp>
    </p:spTree>
    <p:extLst>
      <p:ext uri="{BB962C8B-B14F-4D97-AF65-F5344CB8AC3E}">
        <p14:creationId xmlns:p14="http://schemas.microsoft.com/office/powerpoint/2010/main" val="19305907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17098"/>
          </a:xfrm>
        </p:spPr>
        <p:txBody>
          <a:bodyPr/>
          <a:lstStyle/>
          <a:p>
            <a:r>
              <a:rPr lang="en-US" dirty="0" smtClean="0"/>
              <a:t>French Cost Sharing</a:t>
            </a:r>
            <a:endParaRPr lang="en-US" dirty="0"/>
          </a:p>
        </p:txBody>
      </p:sp>
      <p:sp>
        <p:nvSpPr>
          <p:cNvPr id="3" name="Content Placeholder 2"/>
          <p:cNvSpPr>
            <a:spLocks noGrp="1"/>
          </p:cNvSpPr>
          <p:nvPr>
            <p:ph idx="1"/>
          </p:nvPr>
        </p:nvSpPr>
        <p:spPr>
          <a:xfrm>
            <a:off x="490395" y="1137863"/>
            <a:ext cx="8042276" cy="4343400"/>
          </a:xfrm>
        </p:spPr>
        <p:txBody>
          <a:bodyPr>
            <a:normAutofit fontScale="85000" lnSpcReduction="20000"/>
          </a:bodyPr>
          <a:lstStyle/>
          <a:p>
            <a:r>
              <a:rPr lang="en-US" dirty="0" smtClean="0"/>
              <a:t>3 forms of cost </a:t>
            </a:r>
            <a:r>
              <a:rPr lang="en-US" dirty="0"/>
              <a:t>s</a:t>
            </a:r>
            <a:r>
              <a:rPr lang="en-US" dirty="0" smtClean="0"/>
              <a:t>haring: coinsurance, co-payments and balance billing leading to 9.6% of spending is out of pocket ( mostly vision and dental work)</a:t>
            </a:r>
          </a:p>
          <a:p>
            <a:r>
              <a:rPr lang="en-US" dirty="0" smtClean="0"/>
              <a:t>Copayments: (before complementary insurance)</a:t>
            </a:r>
          </a:p>
          <a:p>
            <a:pPr lvl="1"/>
            <a:r>
              <a:rPr lang="en-US" dirty="0" smtClean="0"/>
              <a:t>Inpatient care 20%, doctor visits 30%, dental care 30%</a:t>
            </a:r>
            <a:endParaRPr lang="en-US" dirty="0"/>
          </a:p>
          <a:p>
            <a:r>
              <a:rPr lang="en-US" dirty="0" smtClean="0"/>
              <a:t>Annual ceilings: 50 euros for </a:t>
            </a:r>
          </a:p>
          <a:p>
            <a:pPr lvl="1"/>
            <a:r>
              <a:rPr lang="en-US" dirty="0" smtClean="0"/>
              <a:t>Inpatient care, doctor visits, ambulance services</a:t>
            </a:r>
          </a:p>
          <a:p>
            <a:pPr lvl="1"/>
            <a:r>
              <a:rPr lang="en-US" dirty="0" smtClean="0"/>
              <a:t>No deductibles</a:t>
            </a:r>
          </a:p>
          <a:p>
            <a:pPr lvl="1"/>
            <a:endParaRPr lang="en-US" dirty="0" smtClean="0"/>
          </a:p>
          <a:p>
            <a:r>
              <a:rPr lang="en-US" dirty="0" smtClean="0"/>
              <a:t>“Balanced billing” is allowed:  providers can charge more than reimbursement rates but get lower state reimbursement</a:t>
            </a:r>
          </a:p>
          <a:p>
            <a:pPr lvl="1"/>
            <a:r>
              <a:rPr lang="en-US" dirty="0" smtClean="0"/>
              <a:t>Voluntary insurance usually pays the difference depending on insurance plan</a:t>
            </a:r>
          </a:p>
          <a:p>
            <a:endParaRPr lang="en-US" dirty="0"/>
          </a:p>
        </p:txBody>
      </p:sp>
      <p:sp>
        <p:nvSpPr>
          <p:cNvPr id="5" name="Slide Number Placeholder 4"/>
          <p:cNvSpPr>
            <a:spLocks noGrp="1"/>
          </p:cNvSpPr>
          <p:nvPr>
            <p:ph type="sldNum" sz="quarter" idx="12"/>
          </p:nvPr>
        </p:nvSpPr>
        <p:spPr>
          <a:xfrm>
            <a:off x="8096251" y="6422773"/>
            <a:ext cx="990600" cy="365125"/>
          </a:xfrm>
        </p:spPr>
        <p:txBody>
          <a:bodyPr/>
          <a:lstStyle/>
          <a:p>
            <a:fld id="{BA73473A-FDED-2343-94C7-589CD1E1F788}" type="slidenum">
              <a:rPr lang="en-US" sz="2400" smtClean="0"/>
              <a:t>41</a:t>
            </a:fld>
            <a:endParaRPr lang="en-US" sz="2400" dirty="0"/>
          </a:p>
        </p:txBody>
      </p:sp>
      <p:sp>
        <p:nvSpPr>
          <p:cNvPr id="6" name="TextBox 5"/>
          <p:cNvSpPr txBox="1"/>
          <p:nvPr/>
        </p:nvSpPr>
        <p:spPr>
          <a:xfrm>
            <a:off x="431515" y="5774077"/>
            <a:ext cx="8160036" cy="707886"/>
          </a:xfrm>
          <a:prstGeom prst="rect">
            <a:avLst/>
          </a:prstGeom>
          <a:noFill/>
          <a:ln>
            <a:solidFill>
              <a:schemeClr val="accent1">
                <a:shade val="95000"/>
                <a:satMod val="105000"/>
              </a:schemeClr>
            </a:solidFill>
          </a:ln>
        </p:spPr>
        <p:txBody>
          <a:bodyPr vert="horz" wrap="square" lIns="91440" tIns="45720" rIns="91440" bIns="45720" rtlCol="0">
            <a:spAutoFit/>
          </a:bodyPr>
          <a:lstStyle/>
          <a:p>
            <a:pPr marL="0" indent="0">
              <a:spcBef>
                <a:spcPts val="600"/>
              </a:spcBef>
              <a:buClr>
                <a:schemeClr val="tx1">
                  <a:lumMod val="75000"/>
                  <a:lumOff val="25000"/>
                </a:schemeClr>
              </a:buClr>
              <a:buFont typeface="Wingdings 2" pitchFamily="18" charset="2"/>
              <a:buNone/>
            </a:pPr>
            <a:r>
              <a:rPr lang="en-US" sz="2000" b="1" dirty="0" smtClean="0"/>
              <a:t>Healthcare available to all at little or no cost; full choice of doctor with some market mechanisms for highly sought after providers</a:t>
            </a:r>
          </a:p>
        </p:txBody>
      </p:sp>
    </p:spTree>
    <p:extLst>
      <p:ext uri="{BB962C8B-B14F-4D97-AF65-F5344CB8AC3E}">
        <p14:creationId xmlns:p14="http://schemas.microsoft.com/office/powerpoint/2010/main" val="22301516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09566"/>
          </a:xfrm>
        </p:spPr>
        <p:txBody>
          <a:bodyPr/>
          <a:lstStyle/>
          <a:p>
            <a:r>
              <a:rPr lang="en-US" dirty="0" smtClean="0"/>
              <a:t>French HC: financing</a:t>
            </a:r>
            <a:endParaRPr lang="en-US" dirty="0"/>
          </a:p>
        </p:txBody>
      </p:sp>
      <p:sp>
        <p:nvSpPr>
          <p:cNvPr id="3" name="Content Placeholder 2"/>
          <p:cNvSpPr>
            <a:spLocks noGrp="1"/>
          </p:cNvSpPr>
          <p:nvPr>
            <p:ph idx="1"/>
          </p:nvPr>
        </p:nvSpPr>
        <p:spPr>
          <a:xfrm>
            <a:off x="549275" y="1230331"/>
            <a:ext cx="8042276" cy="4343400"/>
          </a:xfrm>
        </p:spPr>
        <p:txBody>
          <a:bodyPr/>
          <a:lstStyle/>
          <a:p>
            <a:r>
              <a:rPr lang="en-US" dirty="0" smtClean="0"/>
              <a:t>64% is financed by employer and employee payroll taxes</a:t>
            </a:r>
          </a:p>
          <a:p>
            <a:r>
              <a:rPr lang="en-US" dirty="0" smtClean="0"/>
              <a:t>16% from national earmarked tax (</a:t>
            </a:r>
            <a:r>
              <a:rPr lang="en-US" dirty="0" err="1" smtClean="0"/>
              <a:t>Impot</a:t>
            </a:r>
            <a:r>
              <a:rPr lang="en-US" dirty="0" smtClean="0"/>
              <a:t> de </a:t>
            </a:r>
            <a:r>
              <a:rPr lang="en-US" dirty="0" err="1" smtClean="0"/>
              <a:t>solidarite</a:t>
            </a:r>
            <a:r>
              <a:rPr lang="en-US" dirty="0" smtClean="0"/>
              <a:t>)</a:t>
            </a:r>
          </a:p>
          <a:p>
            <a:r>
              <a:rPr lang="en-US" dirty="0" smtClean="0"/>
              <a:t>12% from revenue from tax on </a:t>
            </a:r>
            <a:r>
              <a:rPr lang="en-US" dirty="0" err="1" smtClean="0"/>
              <a:t>tabacco</a:t>
            </a:r>
            <a:r>
              <a:rPr lang="en-US" dirty="0" smtClean="0"/>
              <a:t>, alcohol, pharma industry and voluntary insurance companies</a:t>
            </a:r>
          </a:p>
          <a:p>
            <a:r>
              <a:rPr lang="en-US" dirty="0" smtClean="0"/>
              <a:t>8% from state subsidies and transfers</a:t>
            </a:r>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42</a:t>
            </a:fld>
            <a:endParaRPr lang="en-US"/>
          </a:p>
        </p:txBody>
      </p:sp>
    </p:spTree>
    <p:extLst>
      <p:ext uri="{BB962C8B-B14F-4D97-AF65-F5344CB8AC3E}">
        <p14:creationId xmlns:p14="http://schemas.microsoft.com/office/powerpoint/2010/main" val="33635835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71211"/>
          </a:xfrm>
        </p:spPr>
        <p:txBody>
          <a:bodyPr/>
          <a:lstStyle/>
          <a:p>
            <a:r>
              <a:rPr lang="en-US" dirty="0" smtClean="0"/>
              <a:t>Delivery 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Mostly private: 70% of GPs are self employed</a:t>
            </a:r>
          </a:p>
          <a:p>
            <a:r>
              <a:rPr lang="en-US" dirty="0" smtClean="0"/>
              <a:t>50% of specialists are self employed</a:t>
            </a:r>
          </a:p>
          <a:p>
            <a:r>
              <a:rPr lang="en-US" dirty="0" smtClean="0"/>
              <a:t>2/3 of hospitals are public or non profit; 1/3 private for profit</a:t>
            </a:r>
          </a:p>
          <a:p>
            <a:r>
              <a:rPr lang="en-US" dirty="0" smtClean="0"/>
              <a:t>Hospitals reimbursed by DRG systems – capitated system that includes doctor’s salaries.</a:t>
            </a:r>
          </a:p>
          <a:p>
            <a:r>
              <a:rPr lang="en-US" dirty="0" smtClean="0"/>
              <a:t>Some fee for service exists in private </a:t>
            </a:r>
            <a:r>
              <a:rPr lang="en-US" dirty="0" err="1" smtClean="0"/>
              <a:t>hosptials</a:t>
            </a:r>
            <a:endParaRPr lang="en-US" dirty="0" smtClean="0"/>
          </a:p>
          <a:p>
            <a:r>
              <a:rPr lang="en-US" dirty="0" smtClean="0"/>
              <a:t>Balance billing exists = physician fees greater than reimbursement rates</a:t>
            </a:r>
            <a:endParaRPr lang="en-US" dirty="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43</a:t>
            </a:fld>
            <a:endParaRPr lang="en-US"/>
          </a:p>
        </p:txBody>
      </p:sp>
    </p:spTree>
    <p:extLst>
      <p:ext uri="{BB962C8B-B14F-4D97-AF65-F5344CB8AC3E}">
        <p14:creationId xmlns:p14="http://schemas.microsoft.com/office/powerpoint/2010/main" val="38628458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USA system overview</a:t>
            </a:r>
            <a:br>
              <a:rPr lang="en-US" sz="4000" dirty="0" smtClean="0"/>
            </a:br>
            <a:r>
              <a:rPr lang="en-US" sz="4000" dirty="0" smtClean="0"/>
              <a:t>healthcare triage</a:t>
            </a:r>
            <a:endParaRPr lang="en-US" sz="4000" dirty="0"/>
          </a:p>
        </p:txBody>
      </p:sp>
      <p:sp>
        <p:nvSpPr>
          <p:cNvPr id="3" name="Content Placeholder 2"/>
          <p:cNvSpPr>
            <a:spLocks noGrp="1"/>
          </p:cNvSpPr>
          <p:nvPr>
            <p:ph idx="1"/>
          </p:nvPr>
        </p:nvSpPr>
        <p:spPr/>
        <p:txBody>
          <a:bodyPr/>
          <a:lstStyle/>
          <a:p>
            <a:r>
              <a:rPr lang="en-US" dirty="0" smtClean="0">
                <a:hlinkClick r:id="rId2"/>
              </a:rPr>
              <a:t>https://www.youtube.com/watch?v=yN-MkRcOJjY&amp;list=PLAOMWcKiClHR9XX3r-uYwjEvTdviaknHf</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44</a:t>
            </a:fld>
            <a:endParaRPr lang="en-US"/>
          </a:p>
        </p:txBody>
      </p:sp>
    </p:spTree>
    <p:extLst>
      <p:ext uri="{BB962C8B-B14F-4D97-AF65-F5344CB8AC3E}">
        <p14:creationId xmlns:p14="http://schemas.microsoft.com/office/powerpoint/2010/main" val="4951949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Healthcare: role of Gov’t</a:t>
            </a:r>
            <a:endParaRPr lang="en-US" dirty="0"/>
          </a:p>
        </p:txBody>
      </p:sp>
      <p:sp>
        <p:nvSpPr>
          <p:cNvPr id="3" name="Content Placeholder 2"/>
          <p:cNvSpPr>
            <a:spLocks noGrp="1"/>
          </p:cNvSpPr>
          <p:nvPr>
            <p:ph idx="1"/>
          </p:nvPr>
        </p:nvSpPr>
        <p:spPr/>
        <p:txBody>
          <a:bodyPr/>
          <a:lstStyle/>
          <a:p>
            <a:r>
              <a:rPr lang="en-US" dirty="0" smtClean="0"/>
              <a:t>Affordable Care Act established “shared responsibility” between government, employers and individuals for ensuring that all Americans have access to affordable and quality healthcare insurance</a:t>
            </a:r>
          </a:p>
          <a:p>
            <a:pPr lvl="1">
              <a:buFont typeface="Wingdings" panose="05000000000000000000" pitchFamily="2" charset="2"/>
              <a:buChar char="Ø"/>
            </a:pPr>
            <a:r>
              <a:rPr lang="en-US" sz="2000" dirty="0" smtClean="0"/>
              <a:t>64% have private voluntary insurance (54% thru employers)</a:t>
            </a:r>
          </a:p>
          <a:p>
            <a:pPr lvl="1">
              <a:buFont typeface="Wingdings" panose="05000000000000000000" pitchFamily="2" charset="2"/>
              <a:buChar char="Ø"/>
            </a:pPr>
            <a:r>
              <a:rPr lang="en-US" sz="2000" dirty="0" smtClean="0"/>
              <a:t>Public programs cover 34%: Medicare 16%, Medicaid 17% and military health 5%</a:t>
            </a:r>
          </a:p>
          <a:p>
            <a:pPr lvl="1">
              <a:buFont typeface="Wingdings" panose="05000000000000000000" pitchFamily="2" charset="2"/>
              <a:buChar char="Ø"/>
            </a:pPr>
            <a:r>
              <a:rPr lang="en-US" sz="2000" dirty="0" smtClean="0"/>
              <a:t>Uninsured represent between 20 and 30 million individual</a:t>
            </a:r>
          </a:p>
          <a:p>
            <a:r>
              <a:rPr lang="en-US" dirty="0" smtClean="0"/>
              <a:t>Healthcare is required since 2014 </a:t>
            </a:r>
          </a:p>
          <a:p>
            <a:pPr lvl="1"/>
            <a:endParaRPr lang="en-US" dirty="0" smtClean="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45</a:t>
            </a:fld>
            <a:endParaRPr lang="en-US"/>
          </a:p>
        </p:txBody>
      </p:sp>
    </p:spTree>
    <p:extLst>
      <p:ext uri="{BB962C8B-B14F-4D97-AF65-F5344CB8AC3E}">
        <p14:creationId xmlns:p14="http://schemas.microsoft.com/office/powerpoint/2010/main" val="22637476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83534"/>
          </a:xfrm>
        </p:spPr>
        <p:txBody>
          <a:bodyPr/>
          <a:lstStyle/>
          <a:p>
            <a:r>
              <a:rPr lang="en-US" dirty="0" smtClean="0"/>
              <a:t>What is covered?</a:t>
            </a:r>
            <a:endParaRPr lang="en-US" dirty="0"/>
          </a:p>
        </p:txBody>
      </p:sp>
      <p:sp>
        <p:nvSpPr>
          <p:cNvPr id="3" name="Content Placeholder 2"/>
          <p:cNvSpPr>
            <a:spLocks noGrp="1"/>
          </p:cNvSpPr>
          <p:nvPr>
            <p:ph idx="1"/>
          </p:nvPr>
        </p:nvSpPr>
        <p:spPr>
          <a:xfrm>
            <a:off x="384887" y="791110"/>
            <a:ext cx="8339231" cy="4343400"/>
          </a:xfrm>
        </p:spPr>
        <p:txBody>
          <a:bodyPr>
            <a:noAutofit/>
          </a:bodyPr>
          <a:lstStyle/>
          <a:p>
            <a:r>
              <a:rPr lang="en-US" sz="1800" dirty="0" smtClean="0"/>
              <a:t>The ACA requires the following 10 services covered:</a:t>
            </a:r>
          </a:p>
          <a:p>
            <a:pPr lvl="1"/>
            <a:r>
              <a:rPr lang="en-US" sz="1400" dirty="0" smtClean="0"/>
              <a:t>Ambulatory patient services</a:t>
            </a:r>
          </a:p>
          <a:p>
            <a:pPr lvl="1"/>
            <a:r>
              <a:rPr lang="en-US" sz="1400" dirty="0" smtClean="0"/>
              <a:t>Emergency services</a:t>
            </a:r>
          </a:p>
          <a:p>
            <a:pPr lvl="1"/>
            <a:r>
              <a:rPr lang="en-US" sz="1400" dirty="0" smtClean="0"/>
              <a:t>Hospitalization</a:t>
            </a:r>
          </a:p>
          <a:p>
            <a:pPr lvl="1"/>
            <a:r>
              <a:rPr lang="en-US" sz="1400" dirty="0"/>
              <a:t>M</a:t>
            </a:r>
            <a:r>
              <a:rPr lang="en-US" sz="1400" dirty="0" smtClean="0"/>
              <a:t>aternity and newborn care</a:t>
            </a:r>
          </a:p>
          <a:p>
            <a:pPr lvl="1"/>
            <a:r>
              <a:rPr lang="en-US" sz="1400" dirty="0" smtClean="0"/>
              <a:t>Mental health and substance abuse treatment</a:t>
            </a:r>
          </a:p>
          <a:p>
            <a:pPr lvl="1"/>
            <a:r>
              <a:rPr lang="en-US" sz="1400" dirty="0" smtClean="0"/>
              <a:t>Prescription drugs</a:t>
            </a:r>
          </a:p>
          <a:p>
            <a:pPr lvl="1"/>
            <a:r>
              <a:rPr lang="en-US" sz="1400" dirty="0" smtClean="0"/>
              <a:t>Rehabilitation services and devices</a:t>
            </a:r>
          </a:p>
          <a:p>
            <a:pPr lvl="1"/>
            <a:r>
              <a:rPr lang="en-US" sz="1400" dirty="0" smtClean="0"/>
              <a:t>Lab services</a:t>
            </a:r>
          </a:p>
          <a:p>
            <a:pPr lvl="1"/>
            <a:r>
              <a:rPr lang="en-US" sz="1400" dirty="0" smtClean="0"/>
              <a:t>Preventive and wellness services as well as chronic disease </a:t>
            </a:r>
            <a:r>
              <a:rPr lang="en-US" sz="1400" dirty="0" err="1" smtClean="0"/>
              <a:t>mgnt</a:t>
            </a:r>
            <a:endParaRPr lang="en-US" sz="1400" dirty="0" smtClean="0"/>
          </a:p>
          <a:p>
            <a:pPr lvl="1"/>
            <a:r>
              <a:rPr lang="en-US" sz="1400" dirty="0" smtClean="0"/>
              <a:t>Pediatric services including dental and vision care</a:t>
            </a:r>
          </a:p>
          <a:p>
            <a:r>
              <a:rPr lang="en-US" sz="1600" dirty="0" smtClean="0"/>
              <a:t>Private care has provider networks.  Dental and long term care are often separate policies </a:t>
            </a:r>
          </a:p>
          <a:p>
            <a:r>
              <a:rPr lang="en-US" sz="1600" dirty="0" smtClean="0"/>
              <a:t>Medicare covers hospitalization, physician services and drug prescriptions but does not cover long term care</a:t>
            </a:r>
          </a:p>
          <a:p>
            <a:r>
              <a:rPr lang="en-US" sz="1600" dirty="0" smtClean="0"/>
              <a:t>Providers can accept or not all insurance programs. Public programs are often refused</a:t>
            </a:r>
          </a:p>
        </p:txBody>
      </p:sp>
      <p:sp>
        <p:nvSpPr>
          <p:cNvPr id="5" name="Slide Number Placeholder 4"/>
          <p:cNvSpPr>
            <a:spLocks noGrp="1"/>
          </p:cNvSpPr>
          <p:nvPr>
            <p:ph type="sldNum" sz="quarter" idx="12"/>
          </p:nvPr>
        </p:nvSpPr>
        <p:spPr/>
        <p:txBody>
          <a:bodyPr/>
          <a:lstStyle/>
          <a:p>
            <a:fld id="{BA73473A-FDED-2343-94C7-589CD1E1F788}" type="slidenum">
              <a:rPr lang="en-US" smtClean="0"/>
              <a:t>46</a:t>
            </a:fld>
            <a:endParaRPr lang="en-US"/>
          </a:p>
        </p:txBody>
      </p:sp>
      <p:sp>
        <p:nvSpPr>
          <p:cNvPr id="6" name="TextBox 5"/>
          <p:cNvSpPr txBox="1"/>
          <p:nvPr/>
        </p:nvSpPr>
        <p:spPr>
          <a:xfrm>
            <a:off x="549275" y="6188731"/>
            <a:ext cx="7680325" cy="457200"/>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sz="2000" b="1" dirty="0" smtClean="0"/>
              <a:t>Obamacare expanded services covered by setting standards</a:t>
            </a:r>
          </a:p>
        </p:txBody>
      </p:sp>
    </p:spTree>
    <p:extLst>
      <p:ext uri="{BB962C8B-B14F-4D97-AF65-F5344CB8AC3E}">
        <p14:creationId xmlns:p14="http://schemas.microsoft.com/office/powerpoint/2010/main" val="36057664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11615"/>
          </a:xfrm>
        </p:spPr>
        <p:txBody>
          <a:bodyPr/>
          <a:lstStyle/>
          <a:p>
            <a:r>
              <a:rPr lang="en-US" dirty="0" smtClean="0"/>
              <a:t>USA Cost sharing</a:t>
            </a:r>
            <a:endParaRPr lang="en-US" dirty="0"/>
          </a:p>
        </p:txBody>
      </p:sp>
      <p:sp>
        <p:nvSpPr>
          <p:cNvPr id="3" name="Content Placeholder 2"/>
          <p:cNvSpPr>
            <a:spLocks noGrp="1"/>
          </p:cNvSpPr>
          <p:nvPr>
            <p:ph idx="1"/>
          </p:nvPr>
        </p:nvSpPr>
        <p:spPr>
          <a:xfrm>
            <a:off x="494353" y="922107"/>
            <a:ext cx="8042276" cy="4343400"/>
          </a:xfrm>
        </p:spPr>
        <p:txBody>
          <a:bodyPr>
            <a:normAutofit fontScale="85000" lnSpcReduction="10000"/>
          </a:bodyPr>
          <a:lstStyle/>
          <a:p>
            <a:r>
              <a:rPr lang="en-US" dirty="0" smtClean="0"/>
              <a:t>American spend 12% of all HC spending out of pocket</a:t>
            </a:r>
          </a:p>
          <a:p>
            <a:r>
              <a:rPr lang="en-US" dirty="0" smtClean="0"/>
              <a:t>Cost sharing (deductibles or co pays) vary widely in private plans</a:t>
            </a:r>
          </a:p>
          <a:p>
            <a:r>
              <a:rPr lang="en-US" dirty="0" smtClean="0"/>
              <a:t>Medicare requires co-pays for hospital care, ambulatory care physician services</a:t>
            </a:r>
          </a:p>
          <a:p>
            <a:r>
              <a:rPr lang="en-US" dirty="0" smtClean="0"/>
              <a:t>ACA includes subsidies for those close to FPL, limits deductibles to $2000 (individuals) and $4000(families) for small groups</a:t>
            </a:r>
          </a:p>
          <a:p>
            <a:pPr lvl="1">
              <a:buFont typeface="Wingdings" panose="05000000000000000000" pitchFamily="2" charset="2"/>
              <a:buChar char="Ø"/>
            </a:pPr>
            <a:r>
              <a:rPr lang="en-US" dirty="0" smtClean="0"/>
              <a:t>Cost sharing is capped at $6350 (individuals) and $12700 for families</a:t>
            </a:r>
          </a:p>
          <a:p>
            <a:r>
              <a:rPr lang="en-US" dirty="0" smtClean="0"/>
              <a:t>Medicaid and the Children’ Health Insurance Program (CHIP) provide somewhat of a safety net</a:t>
            </a:r>
          </a:p>
          <a:p>
            <a:endParaRPr lang="en-US" dirty="0"/>
          </a:p>
        </p:txBody>
      </p:sp>
      <p:sp>
        <p:nvSpPr>
          <p:cNvPr id="5" name="Slide Number Placeholder 4"/>
          <p:cNvSpPr>
            <a:spLocks noGrp="1"/>
          </p:cNvSpPr>
          <p:nvPr>
            <p:ph type="sldNum" sz="quarter" idx="12"/>
          </p:nvPr>
        </p:nvSpPr>
        <p:spPr/>
        <p:txBody>
          <a:bodyPr/>
          <a:lstStyle/>
          <a:p>
            <a:fld id="{BA73473A-FDED-2343-94C7-589CD1E1F788}" type="slidenum">
              <a:rPr lang="en-US" sz="2000" smtClean="0"/>
              <a:t>47</a:t>
            </a:fld>
            <a:endParaRPr lang="en-US" sz="2000" dirty="0"/>
          </a:p>
        </p:txBody>
      </p:sp>
      <p:sp>
        <p:nvSpPr>
          <p:cNvPr id="6" name="TextBox 5"/>
          <p:cNvSpPr txBox="1"/>
          <p:nvPr/>
        </p:nvSpPr>
        <p:spPr>
          <a:xfrm>
            <a:off x="226031" y="5130293"/>
            <a:ext cx="8578921" cy="962281"/>
          </a:xfrm>
          <a:prstGeom prst="rect">
            <a:avLst/>
          </a:prstGeom>
          <a:noFill/>
          <a:ln>
            <a:solidFill>
              <a:schemeClr val="accent1">
                <a:shade val="95000"/>
                <a:satMod val="105000"/>
              </a:schemeClr>
            </a:solidFill>
          </a:ln>
        </p:spPr>
        <p:txBody>
          <a:bodyPr vert="horz" wrap="none" lIns="91440" tIns="45720" rIns="91440" bIns="45720" rtlCol="0">
            <a:noAutofit/>
          </a:bodyPr>
          <a:lstStyle/>
          <a:p>
            <a:pPr marL="0" indent="0">
              <a:spcBef>
                <a:spcPts val="600"/>
              </a:spcBef>
              <a:buClr>
                <a:schemeClr val="tx1">
                  <a:lumMod val="75000"/>
                  <a:lumOff val="25000"/>
                </a:schemeClr>
              </a:buClr>
              <a:buFont typeface="Wingdings 2" pitchFamily="18" charset="2"/>
              <a:buNone/>
            </a:pPr>
            <a:r>
              <a:rPr lang="en-US" sz="2000" b="1" dirty="0" smtClean="0"/>
              <a:t>US out of pocket spending is up to 5 times higher than peer countries</a:t>
            </a:r>
          </a:p>
          <a:p>
            <a:pPr marL="0" indent="0">
              <a:spcBef>
                <a:spcPts val="600"/>
              </a:spcBef>
              <a:buClr>
                <a:schemeClr val="tx1">
                  <a:lumMod val="75000"/>
                  <a:lumOff val="25000"/>
                </a:schemeClr>
              </a:buClr>
              <a:buFont typeface="Wingdings 2" pitchFamily="18" charset="2"/>
              <a:buNone/>
            </a:pPr>
            <a:r>
              <a:rPr lang="en-US" sz="2000" b="1" dirty="0" smtClean="0"/>
              <a:t>Co-payments and deductibles used to limit HC spending</a:t>
            </a:r>
          </a:p>
        </p:txBody>
      </p:sp>
    </p:spTree>
    <p:extLst>
      <p:ext uri="{BB962C8B-B14F-4D97-AF65-F5344CB8AC3E}">
        <p14:creationId xmlns:p14="http://schemas.microsoft.com/office/powerpoint/2010/main" val="37795158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84934"/>
            <a:ext cx="8042276" cy="725341"/>
          </a:xfrm>
        </p:spPr>
        <p:txBody>
          <a:bodyPr/>
          <a:lstStyle/>
          <a:p>
            <a:r>
              <a:rPr lang="en-US" dirty="0" smtClean="0"/>
              <a:t>USA financing</a:t>
            </a:r>
            <a:endParaRPr lang="en-US" dirty="0"/>
          </a:p>
        </p:txBody>
      </p:sp>
      <p:sp>
        <p:nvSpPr>
          <p:cNvPr id="3" name="Content Placeholder 2"/>
          <p:cNvSpPr>
            <a:spLocks noGrp="1"/>
          </p:cNvSpPr>
          <p:nvPr>
            <p:ph idx="1"/>
          </p:nvPr>
        </p:nvSpPr>
        <p:spPr>
          <a:xfrm>
            <a:off x="549275" y="1189234"/>
            <a:ext cx="8042276" cy="4343400"/>
          </a:xfrm>
        </p:spPr>
        <p:txBody>
          <a:bodyPr>
            <a:normAutofit fontScale="92500" lnSpcReduction="10000"/>
          </a:bodyPr>
          <a:lstStyle/>
          <a:p>
            <a:pPr>
              <a:spcBef>
                <a:spcPts val="600"/>
              </a:spcBef>
            </a:pPr>
            <a:r>
              <a:rPr lang="en-US" dirty="0" smtClean="0"/>
              <a:t>Gov’t pays 47.6% of HC spending in 2012</a:t>
            </a:r>
          </a:p>
          <a:p>
            <a:pPr lvl="1"/>
            <a:r>
              <a:rPr lang="en-US" sz="2000" dirty="0" smtClean="0"/>
              <a:t>Medicare is financed through payroll taxes, premiums, federal general revenues</a:t>
            </a:r>
          </a:p>
          <a:p>
            <a:pPr lvl="1"/>
            <a:r>
              <a:rPr lang="en-US" sz="2000" dirty="0" smtClean="0"/>
              <a:t>Medicaid is financed through joint Federal-state funding. Federal financing varies from 50 to 75% depending on state per capita income. Recent </a:t>
            </a:r>
            <a:r>
              <a:rPr lang="en-US" sz="2000" dirty="0"/>
              <a:t>A</a:t>
            </a:r>
            <a:r>
              <a:rPr lang="en-US" sz="2000" dirty="0" smtClean="0"/>
              <a:t>CA expansion is largely funded by Fed.</a:t>
            </a:r>
          </a:p>
          <a:p>
            <a:pPr>
              <a:spcBef>
                <a:spcPts val="600"/>
              </a:spcBef>
            </a:pPr>
            <a:r>
              <a:rPr lang="en-US" dirty="0" smtClean="0"/>
              <a:t>Private Insurance accounts for 33% of spending</a:t>
            </a:r>
          </a:p>
          <a:p>
            <a:pPr lvl="1"/>
            <a:r>
              <a:rPr lang="en-US" dirty="0" smtClean="0"/>
              <a:t>Insurers are profit or not for profit</a:t>
            </a:r>
          </a:p>
          <a:p>
            <a:pPr lvl="1"/>
            <a:r>
              <a:rPr lang="en-US" dirty="0" smtClean="0"/>
              <a:t>Regulated by the states</a:t>
            </a:r>
          </a:p>
          <a:p>
            <a:pPr lvl="1"/>
            <a:r>
              <a:rPr lang="en-US" dirty="0" smtClean="0"/>
              <a:t>Largely bought by tax exempt premiums paid for by employers and employees; also bought by individuals</a:t>
            </a:r>
          </a:p>
          <a:p>
            <a:pPr lvl="1"/>
            <a:r>
              <a:rPr lang="en-US" dirty="0" smtClean="0"/>
              <a:t>Some individual have both public (Medicare) and private insurance</a:t>
            </a:r>
            <a:endParaRPr lang="en-US" dirty="0"/>
          </a:p>
        </p:txBody>
      </p:sp>
      <p:sp>
        <p:nvSpPr>
          <p:cNvPr id="5" name="Slide Number Placeholder 4"/>
          <p:cNvSpPr>
            <a:spLocks noGrp="1"/>
          </p:cNvSpPr>
          <p:nvPr>
            <p:ph type="sldNum" sz="quarter" idx="12"/>
          </p:nvPr>
        </p:nvSpPr>
        <p:spPr/>
        <p:txBody>
          <a:bodyPr/>
          <a:lstStyle/>
          <a:p>
            <a:fld id="{BA73473A-FDED-2343-94C7-589CD1E1F788}" type="slidenum">
              <a:rPr lang="en-US" smtClean="0"/>
              <a:t>48</a:t>
            </a:fld>
            <a:endParaRPr lang="en-US"/>
          </a:p>
        </p:txBody>
      </p:sp>
      <p:sp>
        <p:nvSpPr>
          <p:cNvPr id="6" name="TextBox 5"/>
          <p:cNvSpPr txBox="1"/>
          <p:nvPr/>
        </p:nvSpPr>
        <p:spPr>
          <a:xfrm>
            <a:off x="744483" y="5584006"/>
            <a:ext cx="7690600" cy="707886"/>
          </a:xfrm>
          <a:prstGeom prst="rect">
            <a:avLst/>
          </a:prstGeom>
          <a:noFill/>
          <a:ln>
            <a:solidFill>
              <a:schemeClr val="accent1">
                <a:shade val="95000"/>
                <a:satMod val="105000"/>
              </a:schemeClr>
            </a:solidFill>
          </a:ln>
        </p:spPr>
        <p:txBody>
          <a:bodyPr vert="horz" wrap="square" lIns="91440" tIns="45720" rIns="91440" bIns="45720" rtlCol="0">
            <a:spAutoFit/>
          </a:bodyPr>
          <a:lstStyle/>
          <a:p>
            <a:pPr marL="0" indent="0">
              <a:spcBef>
                <a:spcPts val="600"/>
              </a:spcBef>
              <a:buClr>
                <a:schemeClr val="tx1">
                  <a:lumMod val="75000"/>
                  <a:lumOff val="25000"/>
                </a:schemeClr>
              </a:buClr>
              <a:buFont typeface="Wingdings 2" pitchFamily="18" charset="2"/>
              <a:buNone/>
            </a:pPr>
            <a:r>
              <a:rPr lang="en-US" sz="2000" b="1" dirty="0" smtClean="0"/>
              <a:t>US Healthcare is uniquely characterized by large private, and fragmented, insurance coverage and the resulting complexity</a:t>
            </a:r>
          </a:p>
        </p:txBody>
      </p:sp>
    </p:spTree>
    <p:extLst>
      <p:ext uri="{BB962C8B-B14F-4D97-AF65-F5344CB8AC3E}">
        <p14:creationId xmlns:p14="http://schemas.microsoft.com/office/powerpoint/2010/main" val="13752333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14357"/>
          </a:xfrm>
        </p:spPr>
        <p:txBody>
          <a:bodyPr/>
          <a:lstStyle/>
          <a:p>
            <a:r>
              <a:rPr lang="en-US" sz="4400" dirty="0" smtClean="0"/>
              <a:t>Structure and Delivery of Care</a:t>
            </a:r>
            <a:endParaRPr lang="en-US" sz="4400" dirty="0"/>
          </a:p>
        </p:txBody>
      </p:sp>
      <p:sp>
        <p:nvSpPr>
          <p:cNvPr id="3" name="Content Placeholder 2"/>
          <p:cNvSpPr>
            <a:spLocks noGrp="1"/>
          </p:cNvSpPr>
          <p:nvPr>
            <p:ph idx="1"/>
          </p:nvPr>
        </p:nvSpPr>
        <p:spPr>
          <a:xfrm>
            <a:off x="477356" y="983751"/>
            <a:ext cx="8042276" cy="4343400"/>
          </a:xfrm>
        </p:spPr>
        <p:txBody>
          <a:bodyPr>
            <a:noAutofit/>
          </a:bodyPr>
          <a:lstStyle/>
          <a:p>
            <a:r>
              <a:rPr lang="en-US" sz="1600" b="1" dirty="0" smtClean="0"/>
              <a:t>Primary care – 33% of all doctors</a:t>
            </a:r>
          </a:p>
          <a:p>
            <a:pPr lvl="1"/>
            <a:r>
              <a:rPr lang="en-US" sz="1600" dirty="0" smtClean="0"/>
              <a:t>Largely in individual and small group practices though large practices with salaried physicians growing as well as ACOs and HBOs</a:t>
            </a:r>
          </a:p>
          <a:p>
            <a:pPr lvl="1"/>
            <a:r>
              <a:rPr lang="en-US" sz="1600" dirty="0" smtClean="0"/>
              <a:t>Patient usually have choice of doctor, and usually are not required to register with primary care doctor or nurse</a:t>
            </a:r>
          </a:p>
          <a:p>
            <a:pPr lvl="1"/>
            <a:r>
              <a:rPr lang="en-US" sz="1600" dirty="0" smtClean="0"/>
              <a:t>Paid for by negotiated fees for service(private insurance), capitation (private insurance) and administrative set fees ( public insurance)</a:t>
            </a:r>
          </a:p>
          <a:p>
            <a:pPr lvl="1"/>
            <a:r>
              <a:rPr lang="en-US" sz="1600" dirty="0" smtClean="0"/>
              <a:t>Usually cannot charge more than negotiated fees</a:t>
            </a:r>
          </a:p>
          <a:p>
            <a:r>
              <a:rPr lang="en-US" sz="1600" b="1" dirty="0" smtClean="0"/>
              <a:t>Out-patient specialist care</a:t>
            </a:r>
          </a:p>
          <a:p>
            <a:pPr lvl="1"/>
            <a:r>
              <a:rPr lang="en-US" sz="1600" dirty="0" smtClean="0"/>
              <a:t>Both public and private</a:t>
            </a:r>
          </a:p>
          <a:p>
            <a:pPr lvl="1"/>
            <a:r>
              <a:rPr lang="en-US" sz="1600" dirty="0" smtClean="0"/>
              <a:t>HMOs often require referrals, while PPOs do not</a:t>
            </a:r>
          </a:p>
          <a:p>
            <a:pPr lvl="1"/>
            <a:r>
              <a:rPr lang="en-US" sz="1600" dirty="0" smtClean="0"/>
              <a:t>Medicaid patients have difficult access due to low reimbursement rates</a:t>
            </a:r>
            <a:endParaRPr lang="en-US" sz="1600" dirty="0"/>
          </a:p>
          <a:p>
            <a:r>
              <a:rPr lang="en-US" sz="1600" b="1" dirty="0" smtClean="0"/>
              <a:t>Payment</a:t>
            </a:r>
          </a:p>
          <a:p>
            <a:pPr lvl="1"/>
            <a:r>
              <a:rPr lang="en-US" sz="1600" dirty="0" smtClean="0"/>
              <a:t>Co-Payments are made on the spot or later.  </a:t>
            </a:r>
          </a:p>
          <a:p>
            <a:pPr lvl="1"/>
            <a:r>
              <a:rPr lang="en-US" sz="1600" dirty="0" smtClean="0"/>
              <a:t>Providers bill insurers by coding the services rendered. This </a:t>
            </a:r>
            <a:r>
              <a:rPr lang="en-US" sz="1600" dirty="0"/>
              <a:t> </a:t>
            </a:r>
            <a:r>
              <a:rPr lang="en-US" sz="1600" dirty="0" smtClean="0"/>
              <a:t>process is very complicated and time-consuming.</a:t>
            </a:r>
          </a:p>
          <a:p>
            <a:endParaRPr lang="en-US" sz="16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49</a:t>
            </a:fld>
            <a:endParaRPr lang="en-US"/>
          </a:p>
        </p:txBody>
      </p:sp>
    </p:spTree>
    <p:extLst>
      <p:ext uri="{BB962C8B-B14F-4D97-AF65-F5344CB8AC3E}">
        <p14:creationId xmlns:p14="http://schemas.microsoft.com/office/powerpoint/2010/main" val="1360427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0592"/>
            <a:ext cx="8042276" cy="673260"/>
          </a:xfrm>
        </p:spPr>
        <p:txBody>
          <a:bodyPr/>
          <a:lstStyle/>
          <a:p>
            <a:r>
              <a:rPr lang="en-US" dirty="0" smtClean="0"/>
              <a:t>Single Payer definition</a:t>
            </a:r>
            <a:endParaRPr lang="en-US" dirty="0"/>
          </a:p>
        </p:txBody>
      </p:sp>
      <p:sp>
        <p:nvSpPr>
          <p:cNvPr id="3" name="Content Placeholder 2"/>
          <p:cNvSpPr>
            <a:spLocks noGrp="1"/>
          </p:cNvSpPr>
          <p:nvPr>
            <p:ph idx="1"/>
          </p:nvPr>
        </p:nvSpPr>
        <p:spPr>
          <a:xfrm>
            <a:off x="549275" y="1250879"/>
            <a:ext cx="8042276" cy="3760343"/>
          </a:xfrm>
        </p:spPr>
        <p:txBody>
          <a:bodyPr>
            <a:normAutofit fontScale="70000" lnSpcReduction="20000"/>
          </a:bodyPr>
          <a:lstStyle/>
          <a:p>
            <a:r>
              <a:rPr lang="en-US" b="1" u="sng" dirty="0"/>
              <a:t>Single-payer </a:t>
            </a:r>
            <a:r>
              <a:rPr lang="en-US" b="1" u="sng" dirty="0" smtClean="0"/>
              <a:t>healthcare is </a:t>
            </a:r>
            <a:r>
              <a:rPr lang="en-US" b="1" u="sng" dirty="0"/>
              <a:t>a universal health care system where a “single payer” fund, rather than </a:t>
            </a:r>
            <a:r>
              <a:rPr lang="en-US" b="1" u="sng" dirty="0" smtClean="0"/>
              <a:t>multiple private </a:t>
            </a:r>
            <a:r>
              <a:rPr lang="en-US" b="1" u="sng" dirty="0"/>
              <a:t>insurers, pays for health care costs. </a:t>
            </a:r>
            <a:r>
              <a:rPr lang="en-US" dirty="0"/>
              <a:t>The “single payer” part refers to funding, not delivery. A single payer fund can have a private healthcare delivery system, a public delivery system, or a mix of the two. A fund can be controlled by any agency, but is typically organized and overseen by the government</a:t>
            </a:r>
            <a:r>
              <a:rPr lang="en-US" dirty="0" smtClean="0"/>
              <a:t>.</a:t>
            </a:r>
          </a:p>
          <a:p>
            <a:r>
              <a:rPr lang="en-US" b="1" u="sng" dirty="0" smtClean="0"/>
              <a:t>The </a:t>
            </a:r>
            <a:r>
              <a:rPr lang="en-US" b="1" u="sng" dirty="0"/>
              <a:t>term "single-payer" thus only describes the funding </a:t>
            </a:r>
            <a:r>
              <a:rPr lang="en-US" b="1" u="sng" dirty="0" smtClean="0"/>
              <a:t>mechanism</a:t>
            </a:r>
            <a:r>
              <a:rPr lang="en-US" dirty="0" smtClean="0"/>
              <a:t>.  The gov’t can oversee several payers but due to regulations, nevertheless the system is called “single payer.”  In </a:t>
            </a:r>
            <a:r>
              <a:rPr lang="en-US" dirty="0"/>
              <a:t>this </a:t>
            </a:r>
            <a:r>
              <a:rPr lang="en-US" dirty="0" smtClean="0"/>
              <a:t>sense, </a:t>
            </a:r>
            <a:r>
              <a:rPr lang="en-US" dirty="0"/>
              <a:t>the UK Health Care system is technically not "single payer", as in reality it consists of a number of financially and legally autonomous </a:t>
            </a:r>
            <a:r>
              <a:rPr lang="en-US" dirty="0" smtClean="0"/>
              <a:t>Trusts but all overseen by NHS</a:t>
            </a:r>
            <a:endParaRPr lang="en-US" dirty="0"/>
          </a:p>
          <a:p>
            <a:r>
              <a:rPr lang="en-US" dirty="0"/>
              <a:t>The actual funding of a "single payer" system comes from all or a portion of the covered population. Although the fund holder is usually the state, some forms of single-payer use a mixed public-private </a:t>
            </a:r>
            <a:r>
              <a:rPr lang="en-US" dirty="0" smtClean="0"/>
              <a:t>system</a:t>
            </a:r>
            <a:endParaRPr lang="en-US" dirty="0"/>
          </a:p>
        </p:txBody>
      </p:sp>
      <p:sp>
        <p:nvSpPr>
          <p:cNvPr id="5" name="Slide Number Placeholder 4"/>
          <p:cNvSpPr>
            <a:spLocks noGrp="1"/>
          </p:cNvSpPr>
          <p:nvPr>
            <p:ph type="sldNum" sz="quarter" idx="12"/>
          </p:nvPr>
        </p:nvSpPr>
        <p:spPr/>
        <p:txBody>
          <a:bodyPr/>
          <a:lstStyle/>
          <a:p>
            <a:fld id="{BA73473A-FDED-2343-94C7-589CD1E1F788}" type="slidenum">
              <a:rPr lang="en-US" smtClean="0"/>
              <a:t>5</a:t>
            </a:fld>
            <a:endParaRPr lang="en-US"/>
          </a:p>
        </p:txBody>
      </p:sp>
      <p:sp>
        <p:nvSpPr>
          <p:cNvPr id="6" name="TextBox 5"/>
          <p:cNvSpPr txBox="1"/>
          <p:nvPr/>
        </p:nvSpPr>
        <p:spPr>
          <a:xfrm>
            <a:off x="287676" y="5363270"/>
            <a:ext cx="8496729" cy="707886"/>
          </a:xfrm>
          <a:prstGeom prst="rect">
            <a:avLst/>
          </a:prstGeom>
          <a:noFill/>
          <a:ln>
            <a:solidFill>
              <a:schemeClr val="accent1">
                <a:shade val="95000"/>
                <a:satMod val="105000"/>
              </a:schemeClr>
            </a:solidFill>
          </a:ln>
        </p:spPr>
        <p:txBody>
          <a:bodyPr vert="horz" wrap="square" lIns="91440" tIns="45720" rIns="91440" bIns="45720" rtlCol="0">
            <a:spAutoFit/>
          </a:bodyPr>
          <a:lstStyle/>
          <a:p>
            <a:pPr marL="0" indent="0" algn="ctr">
              <a:spcBef>
                <a:spcPts val="600"/>
              </a:spcBef>
              <a:buClr>
                <a:schemeClr val="tx1">
                  <a:lumMod val="75000"/>
                  <a:lumOff val="25000"/>
                </a:schemeClr>
              </a:buClr>
              <a:buFont typeface="Wingdings 2" pitchFamily="18" charset="2"/>
              <a:buNone/>
            </a:pPr>
            <a:r>
              <a:rPr lang="en-US" sz="2000" b="1" dirty="0" smtClean="0"/>
              <a:t>When Americans talk national health care or socialist healthcare they usually mean single payer systems</a:t>
            </a:r>
          </a:p>
        </p:txBody>
      </p:sp>
    </p:spTree>
    <p:extLst>
      <p:ext uri="{BB962C8B-B14F-4D97-AF65-F5344CB8AC3E}">
        <p14:creationId xmlns:p14="http://schemas.microsoft.com/office/powerpoint/2010/main" val="35342154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After hours care</a:t>
            </a:r>
          </a:p>
          <a:p>
            <a:pPr lvl="1"/>
            <a:r>
              <a:rPr lang="en-US" sz="2000" dirty="0" smtClean="0"/>
              <a:t>34% of primary care physicians provide after hours care</a:t>
            </a:r>
          </a:p>
          <a:p>
            <a:pPr lvl="1"/>
            <a:r>
              <a:rPr lang="en-US" sz="2000" dirty="0" smtClean="0"/>
              <a:t>Emergency rooms and urgent care provide most of the service</a:t>
            </a:r>
            <a:endParaRPr lang="en-US" dirty="0"/>
          </a:p>
          <a:p>
            <a:r>
              <a:rPr lang="en-US" dirty="0" smtClean="0"/>
              <a:t>Hospitals</a:t>
            </a:r>
          </a:p>
          <a:p>
            <a:pPr lvl="1"/>
            <a:r>
              <a:rPr lang="en-US" sz="2000" dirty="0" smtClean="0"/>
              <a:t>70% of beds are non profit, 15% for profit and 15% public in 2012</a:t>
            </a:r>
          </a:p>
          <a:p>
            <a:pPr lvl="1"/>
            <a:r>
              <a:rPr lang="en-US" sz="2000" dirty="0" smtClean="0"/>
              <a:t>Paid through fee per service, per diem, per case, or bundled payment where hospital is accountable for outcomes</a:t>
            </a:r>
          </a:p>
          <a:p>
            <a:pPr lvl="1"/>
            <a:r>
              <a:rPr lang="en-US" sz="2000" dirty="0" smtClean="0"/>
              <a:t>Most are paid on a fee per service basis: DRG</a:t>
            </a:r>
          </a:p>
          <a:p>
            <a:pPr lvl="1"/>
            <a:r>
              <a:rPr lang="en-US" sz="2000" dirty="0" smtClean="0"/>
              <a:t>A growing amount of physicians are salaried but most are paid on a fee per service basis</a:t>
            </a:r>
            <a:endParaRPr lang="en-US" sz="20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50</a:t>
            </a:fld>
            <a:endParaRPr lang="en-US"/>
          </a:p>
        </p:txBody>
      </p:sp>
      <p:sp>
        <p:nvSpPr>
          <p:cNvPr id="6" name="Title 1"/>
          <p:cNvSpPr>
            <a:spLocks noGrp="1"/>
          </p:cNvSpPr>
          <p:nvPr>
            <p:ph type="title"/>
          </p:nvPr>
        </p:nvSpPr>
        <p:spPr>
          <a:xfrm>
            <a:off x="549275" y="107576"/>
            <a:ext cx="8042276" cy="714357"/>
          </a:xfrm>
        </p:spPr>
        <p:txBody>
          <a:bodyPr/>
          <a:lstStyle/>
          <a:p>
            <a:r>
              <a:rPr lang="en-US" sz="4400" dirty="0" smtClean="0"/>
              <a:t>Structure and Delivery of Care</a:t>
            </a:r>
            <a:endParaRPr lang="en-US" sz="4400" dirty="0"/>
          </a:p>
        </p:txBody>
      </p:sp>
    </p:spTree>
    <p:extLst>
      <p:ext uri="{BB962C8B-B14F-4D97-AF65-F5344CB8AC3E}">
        <p14:creationId xmlns:p14="http://schemas.microsoft.com/office/powerpoint/2010/main" val="2100426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Over view</a:t>
            </a:r>
            <a:endParaRPr lang="en-US" dirty="0"/>
          </a:p>
        </p:txBody>
      </p:sp>
      <p:sp>
        <p:nvSpPr>
          <p:cNvPr id="3" name="Content Placeholder 2"/>
          <p:cNvSpPr>
            <a:spLocks noGrp="1"/>
          </p:cNvSpPr>
          <p:nvPr>
            <p:ph idx="1"/>
          </p:nvPr>
        </p:nvSpPr>
        <p:spPr>
          <a:xfrm>
            <a:off x="549275" y="3914453"/>
            <a:ext cx="8042276" cy="842481"/>
          </a:xfrm>
        </p:spPr>
        <p:txBody>
          <a:bodyPr>
            <a:normAutofit fontScale="55000" lnSpcReduction="20000"/>
          </a:bodyPr>
          <a:lstStyle/>
          <a:p>
            <a:pPr marL="0" indent="0">
              <a:buNone/>
            </a:pPr>
            <a:endParaRPr lang="en-US" dirty="0">
              <a:hlinkClick r:id="rId2"/>
            </a:endParaRPr>
          </a:p>
          <a:p>
            <a:r>
              <a:rPr lang="en-US" dirty="0" smtClean="0">
                <a:hlinkClick r:id="rId2"/>
              </a:rPr>
              <a:t>https://www.youtube.com/watch?v=uNR_6UuVl4s&amp;index=6&amp;list=PLAOMWcKiClHR9XX3r-uYwjEvTdviaknHf</a:t>
            </a:r>
            <a:endParaRPr lang="en-US" dirty="0" smtClean="0"/>
          </a:p>
          <a:p>
            <a:pPr marL="0" indent="0">
              <a:buNone/>
            </a:pPr>
            <a:endParaRPr lang="en-US" dirty="0" smtClean="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6</a:t>
            </a:fld>
            <a:endParaRPr lang="en-US"/>
          </a:p>
        </p:txBody>
      </p:sp>
      <p:sp>
        <p:nvSpPr>
          <p:cNvPr id="6" name="TextBox 5"/>
          <p:cNvSpPr txBox="1"/>
          <p:nvPr/>
        </p:nvSpPr>
        <p:spPr>
          <a:xfrm>
            <a:off x="760288" y="3252783"/>
            <a:ext cx="2794570" cy="914400"/>
          </a:xfrm>
          <a:prstGeom prst="rect">
            <a:avLst/>
          </a:prstGeom>
          <a:noFill/>
          <a:ln>
            <a:no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sz="2000" b="1" dirty="0" smtClean="0"/>
              <a:t>CBS report </a:t>
            </a:r>
          </a:p>
        </p:txBody>
      </p:sp>
      <p:sp>
        <p:nvSpPr>
          <p:cNvPr id="7" name="TextBox 6"/>
          <p:cNvSpPr txBox="1"/>
          <p:nvPr/>
        </p:nvSpPr>
        <p:spPr>
          <a:xfrm>
            <a:off x="626724" y="2106203"/>
            <a:ext cx="7613150" cy="914400"/>
          </a:xfrm>
          <a:prstGeom prst="rect">
            <a:avLst/>
          </a:prstGeom>
          <a:noFill/>
          <a:ln>
            <a:no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sz="2000" b="1" dirty="0" smtClean="0"/>
              <a:t>Healthcare triage</a:t>
            </a:r>
          </a:p>
          <a:p>
            <a:pPr marL="0" indent="0">
              <a:spcBef>
                <a:spcPts val="600"/>
              </a:spcBef>
              <a:buClr>
                <a:schemeClr val="tx1">
                  <a:lumMod val="75000"/>
                  <a:lumOff val="25000"/>
                </a:schemeClr>
              </a:buClr>
              <a:buFont typeface="Wingdings 2" pitchFamily="18" charset="2"/>
              <a:buNone/>
            </a:pPr>
            <a:r>
              <a:rPr lang="en-US" sz="1200" b="1" dirty="0" smtClean="0">
                <a:hlinkClick r:id="rId3"/>
              </a:rPr>
              <a:t>https://www.youtube.com/watch?v=_yF69KVbUaQ&amp;index=4&amp;list=PL7TpDQnTTUjPThx2t0L4PfIEbv2Em7bXg</a:t>
            </a:r>
            <a:endParaRPr lang="en-US" sz="1200" b="1" dirty="0" smtClean="0"/>
          </a:p>
        </p:txBody>
      </p:sp>
    </p:spTree>
    <p:extLst>
      <p:ext uri="{BB962C8B-B14F-4D97-AF65-F5344CB8AC3E}">
        <p14:creationId xmlns:p14="http://schemas.microsoft.com/office/powerpoint/2010/main" val="97196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73260"/>
          </a:xfrm>
        </p:spPr>
        <p:txBody>
          <a:bodyPr/>
          <a:lstStyle/>
          <a:p>
            <a:r>
              <a:rPr lang="en-US" dirty="0" smtClean="0"/>
              <a:t>French HC Summary</a:t>
            </a:r>
            <a:endParaRPr lang="en-US" dirty="0"/>
          </a:p>
        </p:txBody>
      </p:sp>
      <p:sp>
        <p:nvSpPr>
          <p:cNvPr id="3" name="Content Placeholder 2"/>
          <p:cNvSpPr>
            <a:spLocks noGrp="1"/>
          </p:cNvSpPr>
          <p:nvPr>
            <p:ph idx="1"/>
          </p:nvPr>
        </p:nvSpPr>
        <p:spPr>
          <a:xfrm>
            <a:off x="477356" y="820154"/>
            <a:ext cx="8042276" cy="4343400"/>
          </a:xfrm>
        </p:spPr>
        <p:txBody>
          <a:bodyPr>
            <a:noAutofit/>
          </a:bodyPr>
          <a:lstStyle/>
          <a:p>
            <a:r>
              <a:rPr lang="en-US" sz="1800" dirty="0" smtClean="0"/>
              <a:t>Universal care; mandatory participation</a:t>
            </a:r>
          </a:p>
          <a:p>
            <a:r>
              <a:rPr lang="en-US" sz="1800" dirty="0" smtClean="0"/>
              <a:t>Single payer: 5 Statutory Health Insurance organizations (non profit) regulated by central gov’t</a:t>
            </a:r>
          </a:p>
          <a:p>
            <a:r>
              <a:rPr lang="en-US" sz="1800" dirty="0" smtClean="0"/>
              <a:t>Gov’t sets healthcare strategy and policy:</a:t>
            </a:r>
          </a:p>
          <a:p>
            <a:pPr lvl="1">
              <a:buFont typeface="Wingdings" panose="05000000000000000000" pitchFamily="2" charset="2"/>
              <a:buChar char="Ø"/>
            </a:pPr>
            <a:r>
              <a:rPr lang="en-US" sz="1600" dirty="0" smtClean="0"/>
              <a:t>Manages negotiations for fees for doctors, drugs, and procedures</a:t>
            </a:r>
          </a:p>
          <a:p>
            <a:pPr lvl="1">
              <a:buFont typeface="Wingdings" panose="05000000000000000000" pitchFamily="2" charset="2"/>
              <a:buChar char="Ø"/>
            </a:pPr>
            <a:r>
              <a:rPr lang="en-US" sz="1600" dirty="0" smtClean="0"/>
              <a:t>Allocates and approves budget for investments</a:t>
            </a:r>
          </a:p>
          <a:p>
            <a:r>
              <a:rPr lang="en-US" sz="1800" dirty="0" smtClean="0"/>
              <a:t>Doctors largely self employed, but have lower incomes; hospitals are public, private and not profit – all regulated by gov’t</a:t>
            </a:r>
          </a:p>
          <a:p>
            <a:r>
              <a:rPr lang="en-US" sz="1800" dirty="0" smtClean="0"/>
              <a:t>Total choice of provider, some voluntary gatekeeping through GPs</a:t>
            </a:r>
          </a:p>
          <a:p>
            <a:r>
              <a:rPr lang="en-US" sz="1800" dirty="0" smtClean="0"/>
              <a:t>Complementary healthcare insurance for 92% of population to cover co-pays</a:t>
            </a:r>
          </a:p>
          <a:p>
            <a:r>
              <a:rPr lang="en-US" sz="1800" dirty="0"/>
              <a:t>Low out of pocket spending – 50 euro </a:t>
            </a:r>
            <a:r>
              <a:rPr lang="en-US" sz="1800" dirty="0" smtClean="0"/>
              <a:t>cap; co-pays regulated by sickness</a:t>
            </a:r>
          </a:p>
          <a:p>
            <a:endParaRPr lang="en-US" sz="1800" dirty="0" smtClean="0"/>
          </a:p>
          <a:p>
            <a:endParaRPr lang="en-US" sz="1800" dirty="0"/>
          </a:p>
        </p:txBody>
      </p:sp>
      <p:sp>
        <p:nvSpPr>
          <p:cNvPr id="5" name="Slide Number Placeholder 4"/>
          <p:cNvSpPr>
            <a:spLocks noGrp="1"/>
          </p:cNvSpPr>
          <p:nvPr>
            <p:ph type="sldNum" sz="quarter" idx="12"/>
          </p:nvPr>
        </p:nvSpPr>
        <p:spPr/>
        <p:txBody>
          <a:bodyPr/>
          <a:lstStyle/>
          <a:p>
            <a:fld id="{BA73473A-FDED-2343-94C7-589CD1E1F788}" type="slidenum">
              <a:rPr lang="en-US" sz="1800" smtClean="0"/>
              <a:t>7</a:t>
            </a:fld>
            <a:endParaRPr lang="en-US" sz="1800" dirty="0"/>
          </a:p>
        </p:txBody>
      </p:sp>
      <p:sp>
        <p:nvSpPr>
          <p:cNvPr id="6" name="TextBox 5"/>
          <p:cNvSpPr txBox="1"/>
          <p:nvPr/>
        </p:nvSpPr>
        <p:spPr>
          <a:xfrm>
            <a:off x="549274" y="6151039"/>
            <a:ext cx="7657623" cy="549668"/>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sz="2000" b="1" dirty="0" smtClean="0"/>
              <a:t>Gov’t payer with a mix of private and public delivery of care</a:t>
            </a:r>
          </a:p>
        </p:txBody>
      </p:sp>
    </p:spTree>
    <p:extLst>
      <p:ext uri="{BB962C8B-B14F-4D97-AF65-F5344CB8AC3E}">
        <p14:creationId xmlns:p14="http://schemas.microsoft.com/office/powerpoint/2010/main" val="3643973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45179"/>
          </a:xfrm>
        </p:spPr>
        <p:txBody>
          <a:bodyPr/>
          <a:lstStyle/>
          <a:p>
            <a:r>
              <a:rPr lang="en-US" dirty="0" smtClean="0"/>
              <a:t>French Pros and Cons</a:t>
            </a:r>
            <a:endParaRPr lang="en-US" dirty="0"/>
          </a:p>
        </p:txBody>
      </p:sp>
      <p:sp>
        <p:nvSpPr>
          <p:cNvPr id="3" name="Content Placeholder 2"/>
          <p:cNvSpPr>
            <a:spLocks noGrp="1"/>
          </p:cNvSpPr>
          <p:nvPr>
            <p:ph idx="1"/>
          </p:nvPr>
        </p:nvSpPr>
        <p:spPr>
          <a:xfrm>
            <a:off x="374614" y="1158302"/>
            <a:ext cx="3570662" cy="4343400"/>
          </a:xfrm>
        </p:spPr>
        <p:txBody>
          <a:bodyPr>
            <a:normAutofit fontScale="92500" lnSpcReduction="20000"/>
          </a:bodyPr>
          <a:lstStyle/>
          <a:p>
            <a:pPr marL="0" indent="0">
              <a:buNone/>
            </a:pPr>
            <a:r>
              <a:rPr lang="en-US" sz="2800" b="1" u="sng" dirty="0" smtClean="0"/>
              <a:t>Pros</a:t>
            </a:r>
          </a:p>
          <a:p>
            <a:r>
              <a:rPr lang="en-US" dirty="0" smtClean="0"/>
              <a:t>Universal care</a:t>
            </a:r>
          </a:p>
          <a:p>
            <a:r>
              <a:rPr lang="en-US" dirty="0" smtClean="0"/>
              <a:t>World leading outcomes</a:t>
            </a:r>
          </a:p>
          <a:p>
            <a:r>
              <a:rPr lang="en-US" dirty="0" smtClean="0"/>
              <a:t>Low co-pays</a:t>
            </a:r>
          </a:p>
          <a:p>
            <a:r>
              <a:rPr lang="en-US" dirty="0" smtClean="0"/>
              <a:t>High service levels</a:t>
            </a:r>
          </a:p>
          <a:p>
            <a:r>
              <a:rPr lang="en-US" dirty="0" smtClean="0"/>
              <a:t>Free choice of providers</a:t>
            </a:r>
          </a:p>
          <a:p>
            <a:r>
              <a:rPr lang="en-US" dirty="0" smtClean="0"/>
              <a:t>Innovative (telemedicine, infectious diseases, IT, )</a:t>
            </a:r>
          </a:p>
          <a:p>
            <a:endParaRPr lang="en-US" dirty="0"/>
          </a:p>
        </p:txBody>
      </p:sp>
      <p:sp>
        <p:nvSpPr>
          <p:cNvPr id="5" name="Slide Number Placeholder 4"/>
          <p:cNvSpPr>
            <a:spLocks noGrp="1"/>
          </p:cNvSpPr>
          <p:nvPr>
            <p:ph type="sldNum" sz="quarter" idx="12"/>
          </p:nvPr>
        </p:nvSpPr>
        <p:spPr/>
        <p:txBody>
          <a:bodyPr/>
          <a:lstStyle/>
          <a:p>
            <a:fld id="{BA73473A-FDED-2343-94C7-589CD1E1F788}" type="slidenum">
              <a:rPr lang="en-US" smtClean="0"/>
              <a:t>8</a:t>
            </a:fld>
            <a:endParaRPr lang="en-US"/>
          </a:p>
        </p:txBody>
      </p:sp>
      <p:sp>
        <p:nvSpPr>
          <p:cNvPr id="6" name="Content Placeholder 2"/>
          <p:cNvSpPr txBox="1">
            <a:spLocks/>
          </p:cNvSpPr>
          <p:nvPr/>
        </p:nvSpPr>
        <p:spPr>
          <a:xfrm>
            <a:off x="5281757" y="1045287"/>
            <a:ext cx="3606749" cy="4343400"/>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None/>
            </a:pPr>
            <a:r>
              <a:rPr lang="en-US" sz="2800" b="1" u="sng" dirty="0" smtClean="0"/>
              <a:t>Cons</a:t>
            </a:r>
          </a:p>
          <a:p>
            <a:r>
              <a:rPr lang="en-US" dirty="0" smtClean="0"/>
              <a:t>Expensive?</a:t>
            </a:r>
          </a:p>
        </p:txBody>
      </p:sp>
      <p:sp>
        <p:nvSpPr>
          <p:cNvPr id="7" name="TextBox 6"/>
          <p:cNvSpPr txBox="1"/>
          <p:nvPr/>
        </p:nvSpPr>
        <p:spPr>
          <a:xfrm>
            <a:off x="1130157" y="5720864"/>
            <a:ext cx="7017250" cy="457200"/>
          </a:xfrm>
          <a:prstGeom prst="rect">
            <a:avLst/>
          </a:prstGeom>
          <a:noFill/>
          <a:ln>
            <a:solidFill>
              <a:schemeClr val="accent1">
                <a:shade val="95000"/>
                <a:satMod val="105000"/>
              </a:schemeClr>
            </a:solidFill>
          </a:ln>
        </p:spPr>
        <p:txBody>
          <a:bodyPr vert="horz" wrap="none" lIns="91440" tIns="45720" rIns="91440" bIns="45720" rtlCol="0">
            <a:normAutofit/>
          </a:bodyPr>
          <a:lstStyle/>
          <a:p>
            <a:pPr marL="0" indent="0">
              <a:spcBef>
                <a:spcPts val="600"/>
              </a:spcBef>
              <a:buClr>
                <a:schemeClr val="tx1">
                  <a:lumMod val="75000"/>
                  <a:lumOff val="25000"/>
                </a:schemeClr>
              </a:buClr>
              <a:buFont typeface="Wingdings 2" pitchFamily="18" charset="2"/>
              <a:buNone/>
            </a:pPr>
            <a:r>
              <a:rPr lang="en-US" sz="2000" b="1" dirty="0" smtClean="0"/>
              <a:t>Is French Healthcare the model for developed countries?</a:t>
            </a:r>
          </a:p>
        </p:txBody>
      </p:sp>
    </p:spTree>
    <p:extLst>
      <p:ext uri="{BB962C8B-B14F-4D97-AF65-F5344CB8AC3E}">
        <p14:creationId xmlns:p14="http://schemas.microsoft.com/office/powerpoint/2010/main" val="15605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HC triage video</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https://www.youtube.com/watch?v=1TPr3h-UDA0</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473A-FDED-2343-94C7-589CD1E1F788}" type="slidenum">
              <a:rPr lang="en-US" smtClean="0"/>
              <a:t>9</a:t>
            </a:fld>
            <a:endParaRPr lang="en-US"/>
          </a:p>
        </p:txBody>
      </p:sp>
    </p:spTree>
    <p:extLst>
      <p:ext uri="{BB962C8B-B14F-4D97-AF65-F5344CB8AC3E}">
        <p14:creationId xmlns:p14="http://schemas.microsoft.com/office/powerpoint/2010/main" val="27438474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ln>
          <a:solidFill>
            <a:schemeClr val="accent1">
              <a:shade val="95000"/>
              <a:satMod val="105000"/>
            </a:schemeClr>
          </a:solidFill>
        </a:ln>
      </a:spPr>
      <a:bodyPr vert="horz" wrap="none" lIns="91440" tIns="45720" rIns="91440" bIns="45720" rtlCol="0">
        <a:normAutofit/>
      </a:bodyPr>
      <a:lstStyle>
        <a:defPPr marL="0" indent="0">
          <a:spcBef>
            <a:spcPts val="600"/>
          </a:spcBef>
          <a:buClr>
            <a:schemeClr val="tx1">
              <a:lumMod val="75000"/>
              <a:lumOff val="25000"/>
            </a:schemeClr>
          </a:buClr>
          <a:buFont typeface="Wingdings 2" pitchFamily="18" charset="2"/>
          <a:buNone/>
          <a:defRPr sz="2000" b="1"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15471</TotalTime>
  <Words>3597</Words>
  <Application>Microsoft Office PowerPoint</Application>
  <PresentationFormat>On-screen Show (4:3)</PresentationFormat>
  <Paragraphs>408</Paragraphs>
  <Slides>50</Slides>
  <Notes>3</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Breeze</vt:lpstr>
      <vt:lpstr>Different Healthcare Systems</vt:lpstr>
      <vt:lpstr>Course Agenda</vt:lpstr>
      <vt:lpstr> Agenda</vt:lpstr>
      <vt:lpstr>Some Catch up definitions</vt:lpstr>
      <vt:lpstr>Single Payer definition</vt:lpstr>
      <vt:lpstr>French Over view</vt:lpstr>
      <vt:lpstr>French HC Summary</vt:lpstr>
      <vt:lpstr>French Pros and Cons</vt:lpstr>
      <vt:lpstr>Canadian HC triage video</vt:lpstr>
      <vt:lpstr>Canadian Summary</vt:lpstr>
      <vt:lpstr>Canada Pros and Cons</vt:lpstr>
      <vt:lpstr>English Overview</vt:lpstr>
      <vt:lpstr>UK summary</vt:lpstr>
      <vt:lpstr>UK HC Evaluation</vt:lpstr>
      <vt:lpstr>Healthcare in Sweden </vt:lpstr>
      <vt:lpstr>Takeaways from other systems</vt:lpstr>
      <vt:lpstr>Tax burden as % of GDP</vt:lpstr>
      <vt:lpstr>Tax burden on labor</vt:lpstr>
      <vt:lpstr>Tax burden on labor</vt:lpstr>
      <vt:lpstr>The Value Question on Taxes: Some top of the envelop numbers</vt:lpstr>
      <vt:lpstr>The impact of change in the US Healthcare system</vt:lpstr>
      <vt:lpstr>US Healthcare: Recent Proposals</vt:lpstr>
      <vt:lpstr>Obamacare Summary</vt:lpstr>
      <vt:lpstr>Republicare or Trumpacare</vt:lpstr>
      <vt:lpstr>BernieCare</vt:lpstr>
      <vt:lpstr>Towards a Framework to Evaluate Healthcare Reform</vt:lpstr>
      <vt:lpstr> Moral Imperatives and Practical Concerns</vt:lpstr>
      <vt:lpstr>Moral imperatives, practical concerns</vt:lpstr>
      <vt:lpstr>Stakeholders and Proposals</vt:lpstr>
      <vt:lpstr>Other proposals</vt:lpstr>
      <vt:lpstr>Summary</vt:lpstr>
      <vt:lpstr>Appendix</vt:lpstr>
      <vt:lpstr>Tax burden as % of GDP</vt:lpstr>
      <vt:lpstr>German Healthcare System</vt:lpstr>
      <vt:lpstr>Singapore Lessons</vt:lpstr>
      <vt:lpstr>Wait times for Specialists</vt:lpstr>
      <vt:lpstr>Comparing USA to other systems</vt:lpstr>
      <vt:lpstr>French Healthcare: role of gov’t</vt:lpstr>
      <vt:lpstr>French Healthcare: coverage</vt:lpstr>
      <vt:lpstr>French Healthcare: What is covered?</vt:lpstr>
      <vt:lpstr>French Cost Sharing</vt:lpstr>
      <vt:lpstr>French HC: financing</vt:lpstr>
      <vt:lpstr>Delivery Overview</vt:lpstr>
      <vt:lpstr>USA system overview healthcare triage</vt:lpstr>
      <vt:lpstr>US Healthcare: role of Gov’t</vt:lpstr>
      <vt:lpstr>What is covered?</vt:lpstr>
      <vt:lpstr>USA Cost sharing</vt:lpstr>
      <vt:lpstr>USA financing</vt:lpstr>
      <vt:lpstr>Structure and Delivery of Care</vt:lpstr>
      <vt:lpstr>Structure and Delivery of Care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Teasdale</dc:creator>
  <cp:lastModifiedBy>michaelteasdale</cp:lastModifiedBy>
  <cp:revision>355</cp:revision>
  <dcterms:created xsi:type="dcterms:W3CDTF">2015-10-27T21:23:31Z</dcterms:created>
  <dcterms:modified xsi:type="dcterms:W3CDTF">2016-03-11T00:56:14Z</dcterms:modified>
</cp:coreProperties>
</file>