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notesSlides/notesSlide9.xml" ContentType="application/vnd.openxmlformats-officedocument.presentationml.notesSlide+xml"/>
  <Override PartName="/ppt/charts/chart24.xml" ContentType="application/vnd.openxmlformats-officedocument.drawingml.chart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notesSlides/notesSlide12.xml" ContentType="application/vnd.openxmlformats-officedocument.presentationml.notesSlide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65" r:id="rId2"/>
    <p:sldId id="429" r:id="rId3"/>
    <p:sldId id="362" r:id="rId4"/>
    <p:sldId id="363" r:id="rId5"/>
    <p:sldId id="424" r:id="rId6"/>
    <p:sldId id="439" r:id="rId7"/>
    <p:sldId id="427" r:id="rId8"/>
    <p:sldId id="397" r:id="rId9"/>
    <p:sldId id="396" r:id="rId10"/>
    <p:sldId id="401" r:id="rId11"/>
    <p:sldId id="430" r:id="rId12"/>
    <p:sldId id="382" r:id="rId13"/>
    <p:sldId id="404" r:id="rId14"/>
    <p:sldId id="399" r:id="rId15"/>
    <p:sldId id="422" r:id="rId16"/>
    <p:sldId id="425" r:id="rId17"/>
    <p:sldId id="437" r:id="rId18"/>
    <p:sldId id="438" r:id="rId19"/>
    <p:sldId id="426" r:id="rId20"/>
    <p:sldId id="428" r:id="rId21"/>
    <p:sldId id="405" r:id="rId22"/>
    <p:sldId id="287" r:id="rId23"/>
    <p:sldId id="400" r:id="rId24"/>
    <p:sldId id="294" r:id="rId25"/>
    <p:sldId id="272" r:id="rId26"/>
    <p:sldId id="431" r:id="rId27"/>
    <p:sldId id="432" r:id="rId28"/>
    <p:sldId id="406" r:id="rId29"/>
    <p:sldId id="403" r:id="rId30"/>
    <p:sldId id="402" r:id="rId31"/>
    <p:sldId id="273" r:id="rId32"/>
    <p:sldId id="433" r:id="rId33"/>
    <p:sldId id="407" r:id="rId34"/>
    <p:sldId id="289" r:id="rId35"/>
    <p:sldId id="409" r:id="rId36"/>
    <p:sldId id="410" r:id="rId37"/>
    <p:sldId id="411" r:id="rId38"/>
    <p:sldId id="434" r:id="rId39"/>
    <p:sldId id="413" r:id="rId40"/>
    <p:sldId id="408" r:id="rId41"/>
    <p:sldId id="414" r:id="rId42"/>
    <p:sldId id="288" r:id="rId43"/>
    <p:sldId id="415" r:id="rId44"/>
    <p:sldId id="274" r:id="rId45"/>
    <p:sldId id="417" r:id="rId46"/>
    <p:sldId id="418" r:id="rId47"/>
    <p:sldId id="419" r:id="rId48"/>
    <p:sldId id="412" r:id="rId49"/>
    <p:sldId id="27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966" autoAdjust="0"/>
  </p:normalViewPr>
  <p:slideViewPr>
    <p:cSldViewPr snapToGrid="0" snapToObjects="1">
      <p:cViewPr>
        <p:scale>
          <a:sx n="93" d="100"/>
          <a:sy n="93" d="100"/>
        </p:scale>
        <p:origin x="-79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15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teasdale\Downloads\Documents\Documents\activities\Healthcare\healthcare%20number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teasdale\Downloads\Documents\Documents\activities\Healthcare\healthcare%20number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0493481163003E-2"/>
          <c:y val="0.14345530651233401"/>
          <c:w val="0.88344443853275301"/>
          <c:h val="0.71873724557200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'C:\Users\michaelteasdale\Downloads\Documents\Documents\activities\Healthcare\[charts catherine.xlsx]overall spe'!$E$27</c:f>
              <c:strCache>
                <c:ptCount val="1"/>
                <c:pt idx="0">
                  <c:v>above ESAW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spe'!$E$28:$E$35</c:f>
              <c:numCache>
                <c:formatCode>General</c:formatCode>
                <c:ptCount val="8"/>
                <c:pt idx="0">
                  <c:v>643</c:v>
                </c:pt>
                <c:pt idx="1">
                  <c:v>436</c:v>
                </c:pt>
                <c:pt idx="2">
                  <c:v>40</c:v>
                </c:pt>
                <c:pt idx="3">
                  <c:v>154</c:v>
                </c:pt>
                <c:pt idx="4">
                  <c:v>91</c:v>
                </c:pt>
                <c:pt idx="5">
                  <c:v>-53</c:v>
                </c:pt>
                <c:pt idx="6">
                  <c:v>-19</c:v>
                </c:pt>
                <c:pt idx="7">
                  <c:v>270</c:v>
                </c:pt>
              </c:numCache>
            </c:numRef>
          </c:val>
        </c:ser>
        <c:ser>
          <c:idx val="1"/>
          <c:order val="1"/>
          <c:tx>
            <c:strRef>
              <c:f>'C:\Users\michaelteasdale\Downloads\Documents\Documents\activities\Healthcare\[charts catherine.xlsx]overall spe'!$F$27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96622233484097E-3"/>
                  <c:y val="-0.19499755608726399"/>
                </c:manualLayout>
              </c:layout>
              <c:tx>
                <c:strRef>
                  <c:f>'C:\Users\michaelteasdale\Downloads\Documents\Documents\activities\Healthcare\[charts catherine.xlsx]overall spe'!$H$28</c:f>
                  <c:strCache>
                    <c:ptCount val="1"/>
                    <c:pt idx="0">
                      <c:v>2053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5968716752301E-3"/>
                  <c:y val="-0.108852566962142"/>
                </c:manualLayout>
              </c:layout>
              <c:tx>
                <c:strRef>
                  <c:f>'C:\Users\michaelteasdale\Downloads\Documents\Documents\activities\Healthcare\[charts catherine.xlsx]overall spe'!$H$29</c:f>
                  <c:strCache>
                    <c:ptCount val="1"/>
                    <c:pt idx="0">
                      <c:v>850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8155656097E-3"/>
                  <c:y val="-8.3732799673385497E-2"/>
                </c:manualLayout>
              </c:layout>
              <c:tx>
                <c:strRef>
                  <c:f>'C:\Users\michaelteasdale\Downloads\Documents\Documents\activities\Healthcare\[charts catherine.xlsx]overall spe'!$H$30</c:f>
                  <c:strCache>
                    <c:ptCount val="1"/>
                    <c:pt idx="0">
                      <c:v>458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94389037659899E-7"/>
                  <c:y val="-5.4009711094432797E-2"/>
                </c:manualLayout>
              </c:layout>
              <c:tx>
                <c:strRef>
                  <c:f>'C:\Users\michaelteasdale\Downloads\Documents\Documents\activities\Healthcare\[charts catherine.xlsx]overall spe'!$H$31</c:f>
                  <c:strCache>
                    <c:ptCount val="1"/>
                    <c:pt idx="0">
                      <c:v>252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4060003229584E-2"/>
                </c:manualLayout>
              </c:layout>
              <c:tx>
                <c:strRef>
                  <c:f>'C:\Users\michaelteasdale\Downloads\Documents\Documents\activities\Healthcare\[charts catherine.xlsx]overall spe'!$H$32</c:f>
                  <c:strCache>
                    <c:ptCount val="1"/>
                    <c:pt idx="0">
                      <c:v>145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98874077828001E-3"/>
                  <c:y val="-8.9535662926679596E-2"/>
                </c:manualLayout>
              </c:layout>
              <c:tx>
                <c:strRef>
                  <c:f>'C:\Users\michaelteasdale\Downloads\Documents\Documents\activities\Healthcare\[charts catherine.xlsx]overall spe'!$H$33</c:f>
                  <c:strCache>
                    <c:ptCount val="1"/>
                    <c:pt idx="0">
                      <c:v>125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197748155656097E-3"/>
                  <c:y val="-4.1730038206984198E-2"/>
                </c:manualLayout>
              </c:layout>
              <c:tx>
                <c:strRef>
                  <c:f>'C:\Users\michaelteasdale\Downloads\Documents\Documents\activities\Healthcare\[charts catherine.xlsx]overall spe'!$H$34</c:f>
                  <c:strCache>
                    <c:ptCount val="1"/>
                    <c:pt idx="0">
                      <c:v>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13591287130494"/>
                </c:manualLayout>
              </c:layout>
              <c:tx>
                <c:strRef>
                  <c:f>'C:\Users\michaelteasdale\Downloads\Documents\Documents\activities\Healthcare\[charts catherine.xlsx]overall spe'!$H$35</c:f>
                  <c:strCache>
                    <c:ptCount val="1"/>
                    <c:pt idx="0">
                      <c:v>619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116175341270501"/>
                </c:manualLayout>
              </c:layout>
              <c:tx>
                <c:strRef>
                  <c:f>'C:\Users\michaelteasdale\Downloads\Documents\Documents\activities\Healthcare\[charts catherine.xlsx]overall spe'!$H$36</c:f>
                  <c:strCache>
                    <c:ptCount val="1"/>
                    <c:pt idx="0">
                      <c:v>484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98874077828001E-3"/>
                  <c:y val="-0.13014604276830299"/>
                </c:manualLayout>
              </c:layout>
              <c:tx>
                <c:strRef>
                  <c:f>'C:\Users\michaelteasdale\Downloads\Documents\Documents\activities\Healthcare\[charts catherine.xlsx]overall spe'!$H$37</c:f>
                  <c:strCache>
                    <c:ptCount val="1"/>
                    <c:pt idx="0">
                      <c:v>743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8304789649616501"/>
                </c:manualLayout>
              </c:layout>
              <c:tx>
                <c:strRef>
                  <c:f>'C:\Users\michaelteasdale\Downloads\Documents\Documents\activities\Healthcare\[charts catherine.xlsx]overall spe'!$H$38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3247070768172101"/>
                </c:manualLayout>
              </c:layout>
              <c:tx>
                <c:strRef>
                  <c:f>'C:\Users\michaelteasdale\Downloads\Documents\Documents\activities\Healthcare\[charts catherine.xlsx]overall spe'!$H$39</c:f>
                  <c:strCache>
                    <c:ptCount val="1"/>
                    <c:pt idx="0">
                      <c:v>643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spe'!$F$28:$F$35</c:f>
              <c:numCache>
                <c:formatCode>General</c:formatCode>
                <c:ptCount val="8"/>
                <c:pt idx="0">
                  <c:v>1410</c:v>
                </c:pt>
                <c:pt idx="1">
                  <c:v>414</c:v>
                </c:pt>
                <c:pt idx="2">
                  <c:v>418</c:v>
                </c:pt>
                <c:pt idx="3">
                  <c:v>98</c:v>
                </c:pt>
                <c:pt idx="4">
                  <c:v>54</c:v>
                </c:pt>
                <c:pt idx="5">
                  <c:v>178</c:v>
                </c:pt>
                <c:pt idx="6">
                  <c:v>44</c:v>
                </c:pt>
                <c:pt idx="7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60717312"/>
        <c:axId val="60727296"/>
      </c:barChart>
      <c:catAx>
        <c:axId val="6071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60727296"/>
        <c:crosses val="autoZero"/>
        <c:auto val="1"/>
        <c:lblAlgn val="ctr"/>
        <c:lblOffset val="100"/>
        <c:noMultiLvlLbl val="0"/>
      </c:catAx>
      <c:valAx>
        <c:axId val="6072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0717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4978440194976E-2"/>
          <c:y val="5.865605707737237E-2"/>
          <c:w val="0.88057473284589438"/>
          <c:h val="0.75780015400523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b="1">
                    <a:latin typeface="Cabin" panose="020B080305020202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NETH</c:v>
                </c:pt>
                <c:pt idx="1">
                  <c:v>SWIZ</c:v>
                </c:pt>
                <c:pt idx="2">
                  <c:v>UK</c:v>
                </c:pt>
                <c:pt idx="3">
                  <c:v>AUS</c:v>
                </c:pt>
                <c:pt idx="4">
                  <c:v>FR</c:v>
                </c:pt>
                <c:pt idx="5">
                  <c:v>NOR</c:v>
                </c:pt>
                <c:pt idx="6">
                  <c:v>GER</c:v>
                </c:pt>
                <c:pt idx="7">
                  <c:v>SWE</c:v>
                </c:pt>
                <c:pt idx="8">
                  <c:v>CAN</c:v>
                </c:pt>
                <c:pt idx="9">
                  <c:v>NZ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11"/>
                <c:pt idx="0">
                  <c:v>1.2</c:v>
                </c:pt>
                <c:pt idx="1">
                  <c:v>1.3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1.5</c:v>
                </c:pt>
                <c:pt idx="6">
                  <c:v>1.6</c:v>
                </c:pt>
                <c:pt idx="7">
                  <c:v>1.6</c:v>
                </c:pt>
                <c:pt idx="8">
                  <c:v>1.8</c:v>
                </c:pt>
                <c:pt idx="9">
                  <c:v>2.2000000000000002</c:v>
                </c:pt>
                <c:pt idx="10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04768"/>
        <c:axId val="51188480"/>
      </c:barChart>
      <c:catAx>
        <c:axId val="5110476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0"/>
          <a:lstStyle/>
          <a:p>
            <a:pPr>
              <a:defRPr sz="16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1188480"/>
        <c:crosses val="autoZero"/>
        <c:auto val="1"/>
        <c:lblAlgn val="ctr"/>
        <c:lblOffset val="100"/>
        <c:noMultiLvlLbl val="0"/>
      </c:catAx>
      <c:valAx>
        <c:axId val="5118848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110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'Drug prices'!$B$5:$B$6</c:f>
              <c:strCache>
                <c:ptCount val="2"/>
                <c:pt idx="0">
                  <c:v>USA</c:v>
                </c:pt>
                <c:pt idx="1">
                  <c:v>EU5</c:v>
                </c:pt>
              </c:strCache>
            </c:strRef>
          </c:cat>
          <c:val>
            <c:numRef>
              <c:f>'Drug prices'!$C$5:$C$6</c:f>
              <c:numCache>
                <c:formatCode>General</c:formatCode>
                <c:ptCount val="2"/>
                <c:pt idx="0">
                  <c:v>150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41248"/>
        <c:axId val="114742784"/>
      </c:barChart>
      <c:catAx>
        <c:axId val="11474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742784"/>
        <c:crosses val="autoZero"/>
        <c:auto val="1"/>
        <c:lblAlgn val="ctr"/>
        <c:lblOffset val="100"/>
        <c:noMultiLvlLbl val="0"/>
      </c:catAx>
      <c:valAx>
        <c:axId val="114742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4741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'Drug prices'!$B$21:$B$22</c:f>
              <c:strCache>
                <c:ptCount val="2"/>
                <c:pt idx="0">
                  <c:v>USA</c:v>
                </c:pt>
                <c:pt idx="1">
                  <c:v>EU5</c:v>
                </c:pt>
              </c:strCache>
            </c:strRef>
          </c:cat>
          <c:val>
            <c:numRef>
              <c:f>'Drug prices'!$C$21:$C$22</c:f>
              <c:numCache>
                <c:formatCode>General</c:formatCode>
                <c:ptCount val="2"/>
                <c:pt idx="0">
                  <c:v>218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18656"/>
        <c:axId val="46520192"/>
      </c:barChart>
      <c:catAx>
        <c:axId val="4651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46520192"/>
        <c:crosses val="autoZero"/>
        <c:auto val="1"/>
        <c:lblAlgn val="ctr"/>
        <c:lblOffset val="100"/>
        <c:noMultiLvlLbl val="0"/>
      </c:catAx>
      <c:valAx>
        <c:axId val="46520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51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Small Molecule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Small Molecule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15360"/>
        <c:axId val="51217152"/>
      </c:barChart>
      <c:catAx>
        <c:axId val="51215360"/>
        <c:scaling>
          <c:orientation val="minMax"/>
        </c:scaling>
        <c:delete val="0"/>
        <c:axPos val="b"/>
        <c:majorTickMark val="out"/>
        <c:minorTickMark val="none"/>
        <c:tickLblPos val="nextTo"/>
        <c:crossAx val="51217152"/>
        <c:crosses val="autoZero"/>
        <c:auto val="1"/>
        <c:lblAlgn val="ctr"/>
        <c:lblOffset val="100"/>
        <c:noMultiLvlLbl val="0"/>
      </c:catAx>
      <c:valAx>
        <c:axId val="51217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21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504266132180553"/>
          <c:y val="4.8933908354348889E-2"/>
          <c:w val="0.28818964299833694"/>
          <c:h val="0.198921009661219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Biologics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Biologics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12128"/>
        <c:axId val="51313664"/>
      </c:barChart>
      <c:catAx>
        <c:axId val="5131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51313664"/>
        <c:crosses val="autoZero"/>
        <c:auto val="1"/>
        <c:lblAlgn val="ctr"/>
        <c:lblOffset val="100"/>
        <c:noMultiLvlLbl val="0"/>
      </c:catAx>
      <c:valAx>
        <c:axId val="51313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312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768303428847832"/>
          <c:y val="6.6943148388004539E-2"/>
          <c:w val="0.28721555025844686"/>
          <c:h val="0.206975092639128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Generic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Generic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00704"/>
        <c:axId val="51402240"/>
      </c:barChart>
      <c:catAx>
        <c:axId val="5140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51402240"/>
        <c:crosses val="autoZero"/>
        <c:auto val="1"/>
        <c:lblAlgn val="ctr"/>
        <c:lblOffset val="100"/>
        <c:noMultiLvlLbl val="0"/>
      </c:catAx>
      <c:valAx>
        <c:axId val="5140224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51400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0493481163003E-2"/>
          <c:y val="0.14345530651233401"/>
          <c:w val="0.88344443853275301"/>
          <c:h val="0.71873724557200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'C:\Users\michaelteasdale\Downloads\Documents\Documents\activities\Healthcare\[charts catherine.xlsx]overall spe'!$E$27</c:f>
              <c:strCache>
                <c:ptCount val="1"/>
                <c:pt idx="0">
                  <c:v>above ESAW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spe'!$E$28:$E$35</c:f>
              <c:numCache>
                <c:formatCode>General</c:formatCode>
                <c:ptCount val="8"/>
                <c:pt idx="0">
                  <c:v>643</c:v>
                </c:pt>
                <c:pt idx="1">
                  <c:v>436</c:v>
                </c:pt>
                <c:pt idx="2">
                  <c:v>40</c:v>
                </c:pt>
                <c:pt idx="3">
                  <c:v>154</c:v>
                </c:pt>
                <c:pt idx="4">
                  <c:v>91</c:v>
                </c:pt>
                <c:pt idx="5">
                  <c:v>-53</c:v>
                </c:pt>
                <c:pt idx="6">
                  <c:v>-19</c:v>
                </c:pt>
                <c:pt idx="7">
                  <c:v>270</c:v>
                </c:pt>
              </c:numCache>
            </c:numRef>
          </c:val>
        </c:ser>
        <c:ser>
          <c:idx val="1"/>
          <c:order val="1"/>
          <c:tx>
            <c:strRef>
              <c:f>'C:\Users\michaelteasdale\Downloads\Documents\Documents\activities\Healthcare\[charts catherine.xlsx]overall spe'!$F$27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96622233484097E-3"/>
                  <c:y val="-0.19499755608726399"/>
                </c:manualLayout>
              </c:layout>
              <c:tx>
                <c:strRef>
                  <c:f>'C:\Users\michaelteasdale\Downloads\Documents\Documents\activities\Healthcare\[charts catherine.xlsx]overall spe'!$H$28</c:f>
                  <c:strCache>
                    <c:ptCount val="1"/>
                    <c:pt idx="0">
                      <c:v>2053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5968716752301E-3"/>
                  <c:y val="-0.108852566962142"/>
                </c:manualLayout>
              </c:layout>
              <c:tx>
                <c:strRef>
                  <c:f>'C:\Users\michaelteasdale\Downloads\Documents\Documents\activities\Healthcare\[charts catherine.xlsx]overall spe'!$H$29</c:f>
                  <c:strCache>
                    <c:ptCount val="1"/>
                    <c:pt idx="0">
                      <c:v>850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8155656097E-3"/>
                  <c:y val="-8.3732799673385497E-2"/>
                </c:manualLayout>
              </c:layout>
              <c:tx>
                <c:strRef>
                  <c:f>'C:\Users\michaelteasdale\Downloads\Documents\Documents\activities\Healthcare\[charts catherine.xlsx]overall spe'!$H$30</c:f>
                  <c:strCache>
                    <c:ptCount val="1"/>
                    <c:pt idx="0">
                      <c:v>458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94389037659899E-7"/>
                  <c:y val="-5.4009711094432797E-2"/>
                </c:manualLayout>
              </c:layout>
              <c:tx>
                <c:strRef>
                  <c:f>'C:\Users\michaelteasdale\Downloads\Documents\Documents\activities\Healthcare\[charts catherine.xlsx]overall spe'!$H$31</c:f>
                  <c:strCache>
                    <c:ptCount val="1"/>
                    <c:pt idx="0">
                      <c:v>252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4060003229584E-2"/>
                </c:manualLayout>
              </c:layout>
              <c:tx>
                <c:strRef>
                  <c:f>'C:\Users\michaelteasdale\Downloads\Documents\Documents\activities\Healthcare\[charts catherine.xlsx]overall spe'!$H$32</c:f>
                  <c:strCache>
                    <c:ptCount val="1"/>
                    <c:pt idx="0">
                      <c:v>145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98874077828001E-3"/>
                  <c:y val="-8.9535662926679596E-2"/>
                </c:manualLayout>
              </c:layout>
              <c:tx>
                <c:strRef>
                  <c:f>'C:\Users\michaelteasdale\Downloads\Documents\Documents\activities\Healthcare\[charts catherine.xlsx]overall spe'!$H$33</c:f>
                  <c:strCache>
                    <c:ptCount val="1"/>
                    <c:pt idx="0">
                      <c:v>125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197748155656097E-3"/>
                  <c:y val="-4.1730038206984198E-2"/>
                </c:manualLayout>
              </c:layout>
              <c:tx>
                <c:strRef>
                  <c:f>'C:\Users\michaelteasdale\Downloads\Documents\Documents\activities\Healthcare\[charts catherine.xlsx]overall spe'!$H$34</c:f>
                  <c:strCache>
                    <c:ptCount val="1"/>
                    <c:pt idx="0">
                      <c:v>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13591287130494"/>
                </c:manualLayout>
              </c:layout>
              <c:tx>
                <c:strRef>
                  <c:f>'C:\Users\michaelteasdale\Downloads\Documents\Documents\activities\Healthcare\[charts catherine.xlsx]overall spe'!$H$35</c:f>
                  <c:strCache>
                    <c:ptCount val="1"/>
                    <c:pt idx="0">
                      <c:v>619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116175341270501"/>
                </c:manualLayout>
              </c:layout>
              <c:tx>
                <c:strRef>
                  <c:f>'C:\Users\michaelteasdale\Downloads\Documents\Documents\activities\Healthcare\[charts catherine.xlsx]overall spe'!$H$36</c:f>
                  <c:strCache>
                    <c:ptCount val="1"/>
                    <c:pt idx="0">
                      <c:v>484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98874077828001E-3"/>
                  <c:y val="-0.13014604276830299"/>
                </c:manualLayout>
              </c:layout>
              <c:tx>
                <c:strRef>
                  <c:f>'C:\Users\michaelteasdale\Downloads\Documents\Documents\activities\Healthcare\[charts catherine.xlsx]overall spe'!$H$37</c:f>
                  <c:strCache>
                    <c:ptCount val="1"/>
                    <c:pt idx="0">
                      <c:v>743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8304789649616501"/>
                </c:manualLayout>
              </c:layout>
              <c:tx>
                <c:strRef>
                  <c:f>'C:\Users\michaelteasdale\Downloads\Documents\Documents\activities\Healthcare\[charts catherine.xlsx]overall spe'!$H$38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3247070768172101"/>
                </c:manualLayout>
              </c:layout>
              <c:tx>
                <c:strRef>
                  <c:f>'C:\Users\michaelteasdale\Downloads\Documents\Documents\activities\Healthcare\[charts catherine.xlsx]overall spe'!$H$39</c:f>
                  <c:strCache>
                    <c:ptCount val="1"/>
                    <c:pt idx="0">
                      <c:v>643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spe'!$F$28:$F$35</c:f>
              <c:numCache>
                <c:formatCode>General</c:formatCode>
                <c:ptCount val="8"/>
                <c:pt idx="0">
                  <c:v>1410</c:v>
                </c:pt>
                <c:pt idx="1">
                  <c:v>414</c:v>
                </c:pt>
                <c:pt idx="2">
                  <c:v>418</c:v>
                </c:pt>
                <c:pt idx="3">
                  <c:v>98</c:v>
                </c:pt>
                <c:pt idx="4">
                  <c:v>54</c:v>
                </c:pt>
                <c:pt idx="5">
                  <c:v>178</c:v>
                </c:pt>
                <c:pt idx="6">
                  <c:v>44</c:v>
                </c:pt>
                <c:pt idx="7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1516544"/>
        <c:axId val="51518080"/>
      </c:barChart>
      <c:catAx>
        <c:axId val="5151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51518080"/>
        <c:crosses val="autoZero"/>
        <c:auto val="1"/>
        <c:lblAlgn val="ctr"/>
        <c:lblOffset val="100"/>
        <c:noMultiLvlLbl val="0"/>
      </c:catAx>
      <c:valAx>
        <c:axId val="51518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51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Above ESAW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Public G&amp;A</c:v>
                </c:pt>
                <c:pt idx="1">
                  <c:v>Private SGA</c:v>
                </c:pt>
                <c:pt idx="2">
                  <c:v>Private taxes</c:v>
                </c:pt>
                <c:pt idx="3">
                  <c:v>Private profits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33</c:v>
                </c:pt>
                <c:pt idx="2">
                  <c:v>9</c:v>
                </c:pt>
                <c:pt idx="3">
                  <c:v>21</c:v>
                </c:pt>
                <c:pt idx="4">
                  <c:v>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Public G&amp;A</c:v>
                </c:pt>
                <c:pt idx="1">
                  <c:v>Private SGA</c:v>
                </c:pt>
                <c:pt idx="2">
                  <c:v>Private taxes</c:v>
                </c:pt>
                <c:pt idx="3">
                  <c:v>Private profits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</c:v>
                </c:pt>
                <c:pt idx="1">
                  <c:v>27</c:v>
                </c:pt>
                <c:pt idx="2">
                  <c:v>0</c:v>
                </c:pt>
                <c:pt idx="3">
                  <c:v>0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702400"/>
        <c:axId val="51712384"/>
      </c:barChart>
      <c:catAx>
        <c:axId val="51702400"/>
        <c:scaling>
          <c:orientation val="minMax"/>
        </c:scaling>
        <c:delete val="0"/>
        <c:axPos val="b"/>
        <c:majorTickMark val="out"/>
        <c:minorTickMark val="none"/>
        <c:tickLblPos val="nextTo"/>
        <c:crossAx val="51712384"/>
        <c:crosses val="autoZero"/>
        <c:auto val="1"/>
        <c:lblAlgn val="ctr"/>
        <c:lblOffset val="100"/>
        <c:noMultiLvlLbl val="0"/>
      </c:catAx>
      <c:valAx>
        <c:axId val="51712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70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0493481163003E-2"/>
          <c:y val="0.14345530651233401"/>
          <c:w val="0.88344443853275301"/>
          <c:h val="0.71873724557200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'C:\Users\michaelteasdale\Downloads\Documents\Documents\activities\Healthcare\[charts catherine.xlsx]overall spe'!$E$27</c:f>
              <c:strCache>
                <c:ptCount val="1"/>
                <c:pt idx="0">
                  <c:v>above ESAW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spe'!$E$28:$E$35</c:f>
              <c:numCache>
                <c:formatCode>General</c:formatCode>
                <c:ptCount val="8"/>
                <c:pt idx="0">
                  <c:v>643</c:v>
                </c:pt>
                <c:pt idx="1">
                  <c:v>436</c:v>
                </c:pt>
                <c:pt idx="2">
                  <c:v>40</c:v>
                </c:pt>
                <c:pt idx="3">
                  <c:v>154</c:v>
                </c:pt>
                <c:pt idx="4">
                  <c:v>91</c:v>
                </c:pt>
                <c:pt idx="5">
                  <c:v>-53</c:v>
                </c:pt>
                <c:pt idx="6">
                  <c:v>-19</c:v>
                </c:pt>
                <c:pt idx="7">
                  <c:v>270</c:v>
                </c:pt>
              </c:numCache>
            </c:numRef>
          </c:val>
        </c:ser>
        <c:ser>
          <c:idx val="1"/>
          <c:order val="1"/>
          <c:tx>
            <c:strRef>
              <c:f>'C:\Users\michaelteasdale\Downloads\Documents\Documents\activities\Healthcare\[charts catherine.xlsx]overall spe'!$F$27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96622233484097E-3"/>
                  <c:y val="-0.19499755608726399"/>
                </c:manualLayout>
              </c:layout>
              <c:tx>
                <c:strRef>
                  <c:f>'C:\Users\michaelteasdale\Downloads\Documents\Documents\activities\Healthcare\[charts catherine.xlsx]overall spe'!$H$28</c:f>
                  <c:strCache>
                    <c:ptCount val="1"/>
                    <c:pt idx="0">
                      <c:v>2053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5968716752301E-3"/>
                  <c:y val="-0.108852566962142"/>
                </c:manualLayout>
              </c:layout>
              <c:tx>
                <c:strRef>
                  <c:f>'C:\Users\michaelteasdale\Downloads\Documents\Documents\activities\Healthcare\[charts catherine.xlsx]overall spe'!$H$29</c:f>
                  <c:strCache>
                    <c:ptCount val="1"/>
                    <c:pt idx="0">
                      <c:v>850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8155656097E-3"/>
                  <c:y val="-8.3732799673385497E-2"/>
                </c:manualLayout>
              </c:layout>
              <c:tx>
                <c:strRef>
                  <c:f>'C:\Users\michaelteasdale\Downloads\Documents\Documents\activities\Healthcare\[charts catherine.xlsx]overall spe'!$H$30</c:f>
                  <c:strCache>
                    <c:ptCount val="1"/>
                    <c:pt idx="0">
                      <c:v>458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94389037659899E-7"/>
                  <c:y val="-5.4009711094432797E-2"/>
                </c:manualLayout>
              </c:layout>
              <c:tx>
                <c:strRef>
                  <c:f>'C:\Users\michaelteasdale\Downloads\Documents\Documents\activities\Healthcare\[charts catherine.xlsx]overall spe'!$H$31</c:f>
                  <c:strCache>
                    <c:ptCount val="1"/>
                    <c:pt idx="0">
                      <c:v>252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4060003229584E-2"/>
                </c:manualLayout>
              </c:layout>
              <c:tx>
                <c:strRef>
                  <c:f>'C:\Users\michaelteasdale\Downloads\Documents\Documents\activities\Healthcare\[charts catherine.xlsx]overall spe'!$H$32</c:f>
                  <c:strCache>
                    <c:ptCount val="1"/>
                    <c:pt idx="0">
                      <c:v>145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98874077828001E-3"/>
                  <c:y val="-8.9535662926679596E-2"/>
                </c:manualLayout>
              </c:layout>
              <c:tx>
                <c:strRef>
                  <c:f>'C:\Users\michaelteasdale\Downloads\Documents\Documents\activities\Healthcare\[charts catherine.xlsx]overall spe'!$H$33</c:f>
                  <c:strCache>
                    <c:ptCount val="1"/>
                    <c:pt idx="0">
                      <c:v>125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197748155656097E-3"/>
                  <c:y val="-4.1730038206984198E-2"/>
                </c:manualLayout>
              </c:layout>
              <c:tx>
                <c:strRef>
                  <c:f>'C:\Users\michaelteasdale\Downloads\Documents\Documents\activities\Healthcare\[charts catherine.xlsx]overall spe'!$H$34</c:f>
                  <c:strCache>
                    <c:ptCount val="1"/>
                    <c:pt idx="0">
                      <c:v>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13591287130494"/>
                </c:manualLayout>
              </c:layout>
              <c:tx>
                <c:strRef>
                  <c:f>'C:\Users\michaelteasdale\Downloads\Documents\Documents\activities\Healthcare\[charts catherine.xlsx]overall spe'!$H$35</c:f>
                  <c:strCache>
                    <c:ptCount val="1"/>
                    <c:pt idx="0">
                      <c:v>619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116175341270501"/>
                </c:manualLayout>
              </c:layout>
              <c:tx>
                <c:strRef>
                  <c:f>'C:\Users\michaelteasdale\Downloads\Documents\Documents\activities\Healthcare\[charts catherine.xlsx]overall spe'!$H$36</c:f>
                  <c:strCache>
                    <c:ptCount val="1"/>
                    <c:pt idx="0">
                      <c:v>484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98874077828001E-3"/>
                  <c:y val="-0.13014604276830299"/>
                </c:manualLayout>
              </c:layout>
              <c:tx>
                <c:strRef>
                  <c:f>'C:\Users\michaelteasdale\Downloads\Documents\Documents\activities\Healthcare\[charts catherine.xlsx]overall spe'!$H$37</c:f>
                  <c:strCache>
                    <c:ptCount val="1"/>
                    <c:pt idx="0">
                      <c:v>743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8304789649616501"/>
                </c:manualLayout>
              </c:layout>
              <c:tx>
                <c:strRef>
                  <c:f>'C:\Users\michaelteasdale\Downloads\Documents\Documents\activities\Healthcare\[charts catherine.xlsx]overall spe'!$H$38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3247070768172101"/>
                </c:manualLayout>
              </c:layout>
              <c:tx>
                <c:strRef>
                  <c:f>'C:\Users\michaelteasdale\Downloads\Documents\Documents\activities\Healthcare\[charts catherine.xlsx]overall spe'!$H$39</c:f>
                  <c:strCache>
                    <c:ptCount val="1"/>
                    <c:pt idx="0">
                      <c:v>643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spe'!$F$28:$F$35</c:f>
              <c:numCache>
                <c:formatCode>General</c:formatCode>
                <c:ptCount val="8"/>
                <c:pt idx="0">
                  <c:v>1410</c:v>
                </c:pt>
                <c:pt idx="1">
                  <c:v>414</c:v>
                </c:pt>
                <c:pt idx="2">
                  <c:v>418</c:v>
                </c:pt>
                <c:pt idx="3">
                  <c:v>98</c:v>
                </c:pt>
                <c:pt idx="4">
                  <c:v>54</c:v>
                </c:pt>
                <c:pt idx="5">
                  <c:v>178</c:v>
                </c:pt>
                <c:pt idx="6">
                  <c:v>44</c:v>
                </c:pt>
                <c:pt idx="7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2079232"/>
        <c:axId val="52085120"/>
      </c:barChart>
      <c:catAx>
        <c:axId val="5207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52085120"/>
        <c:crosses val="autoZero"/>
        <c:auto val="1"/>
        <c:lblAlgn val="ctr"/>
        <c:lblOffset val="100"/>
        <c:noMultiLvlLbl val="0"/>
      </c:catAx>
      <c:valAx>
        <c:axId val="5208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207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USA actual</c:v>
                </c:pt>
                <c:pt idx="1">
                  <c:v>USA expected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178</c:v>
                </c:pt>
                <c:pt idx="1">
                  <c:v>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54176"/>
        <c:axId val="53155712"/>
      </c:barChart>
      <c:catAx>
        <c:axId val="5315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53155712"/>
        <c:crosses val="autoZero"/>
        <c:auto val="1"/>
        <c:lblAlgn val="ctr"/>
        <c:lblOffset val="100"/>
        <c:noMultiLvlLbl val="0"/>
      </c:catAx>
      <c:valAx>
        <c:axId val="53155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3154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1200" b="1">
                    <a:latin typeface="Cabin" panose="020B080305020202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JAP</c:v>
                </c:pt>
                <c:pt idx="1">
                  <c:v>GER</c:v>
                </c:pt>
                <c:pt idx="2">
                  <c:v>AUS</c:v>
                </c:pt>
                <c:pt idx="3">
                  <c:v>FR</c:v>
                </c:pt>
                <c:pt idx="4">
                  <c:v>NETH</c:v>
                </c:pt>
                <c:pt idx="5">
                  <c:v>SWIZ</c:v>
                </c:pt>
                <c:pt idx="6">
                  <c:v>OECD median</c:v>
                </c:pt>
                <c:pt idx="7">
                  <c:v>NZ</c:v>
                </c:pt>
                <c:pt idx="8">
                  <c:v>DEN</c:v>
                </c:pt>
                <c:pt idx="9">
                  <c:v>US</c:v>
                </c:pt>
                <c:pt idx="10">
                  <c:v>NOR</c:v>
                </c:pt>
                <c:pt idx="11">
                  <c:v>UK </c:v>
                </c:pt>
                <c:pt idx="12">
                  <c:v>SWE</c:v>
                </c:pt>
                <c:pt idx="13">
                  <c:v>CAN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7.9</c:v>
                </c:pt>
                <c:pt idx="1">
                  <c:v>5.3</c:v>
                </c:pt>
                <c:pt idx="2">
                  <c:v>3.4</c:v>
                </c:pt>
                <c:pt idx="3">
                  <c:v>3.4</c:v>
                </c:pt>
                <c:pt idx="4">
                  <c:v>3.3</c:v>
                </c:pt>
                <c:pt idx="5">
                  <c:v>2.9</c:v>
                </c:pt>
                <c:pt idx="6">
                  <c:v>2.9</c:v>
                </c:pt>
                <c:pt idx="7">
                  <c:v>2.6</c:v>
                </c:pt>
                <c:pt idx="8">
                  <c:v>2.5</c:v>
                </c:pt>
                <c:pt idx="9">
                  <c:v>2.5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1.9</c:v>
                </c:pt>
                <c:pt idx="13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30016"/>
        <c:axId val="48631808"/>
      </c:barChart>
      <c:catAx>
        <c:axId val="4863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8631808"/>
        <c:crosses val="autoZero"/>
        <c:auto val="1"/>
        <c:lblAlgn val="ctr"/>
        <c:lblOffset val="100"/>
        <c:noMultiLvlLbl val="0"/>
      </c:catAx>
      <c:valAx>
        <c:axId val="48631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863001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Sheet1!$A$2:$A$15</c:f>
              <c:strCache>
                <c:ptCount val="14"/>
                <c:pt idx="0">
                  <c:v>S Kor</c:v>
                </c:pt>
                <c:pt idx="1">
                  <c:v>Iceland</c:v>
                </c:pt>
                <c:pt idx="2">
                  <c:v>USA</c:v>
                </c:pt>
                <c:pt idx="3">
                  <c:v>Canada</c:v>
                </c:pt>
                <c:pt idx="4">
                  <c:v>Poland</c:v>
                </c:pt>
                <c:pt idx="5">
                  <c:v>Czech Rep</c:v>
                </c:pt>
                <c:pt idx="6">
                  <c:v>Den</c:v>
                </c:pt>
                <c:pt idx="7">
                  <c:v>Fin</c:v>
                </c:pt>
                <c:pt idx="8">
                  <c:v>Swit</c:v>
                </c:pt>
                <c:pt idx="9">
                  <c:v>Austria</c:v>
                </c:pt>
                <c:pt idx="10">
                  <c:v>France</c:v>
                </c:pt>
                <c:pt idx="11">
                  <c:v>Spain</c:v>
                </c:pt>
                <c:pt idx="12">
                  <c:v>Port</c:v>
                </c:pt>
                <c:pt idx="13">
                  <c:v>Ger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9.1</c:v>
                </c:pt>
                <c:pt idx="1">
                  <c:v>11.7</c:v>
                </c:pt>
                <c:pt idx="2">
                  <c:v>12.4</c:v>
                </c:pt>
                <c:pt idx="3">
                  <c:v>13.1</c:v>
                </c:pt>
                <c:pt idx="4">
                  <c:v>13.2</c:v>
                </c:pt>
                <c:pt idx="5">
                  <c:v>14</c:v>
                </c:pt>
                <c:pt idx="6">
                  <c:v>15.1</c:v>
                </c:pt>
                <c:pt idx="7">
                  <c:v>15.9</c:v>
                </c:pt>
                <c:pt idx="8">
                  <c:v>16.2</c:v>
                </c:pt>
                <c:pt idx="9">
                  <c:v>16.3</c:v>
                </c:pt>
                <c:pt idx="10">
                  <c:v>16.399999999999999</c:v>
                </c:pt>
                <c:pt idx="11">
                  <c:v>16.7</c:v>
                </c:pt>
                <c:pt idx="12">
                  <c:v>17</c:v>
                </c:pt>
                <c:pt idx="13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07424"/>
        <c:axId val="53208960"/>
      </c:barChart>
      <c:catAx>
        <c:axId val="53207424"/>
        <c:scaling>
          <c:orientation val="minMax"/>
        </c:scaling>
        <c:delete val="0"/>
        <c:axPos val="l"/>
        <c:majorTickMark val="out"/>
        <c:minorTickMark val="none"/>
        <c:tickLblPos val="nextTo"/>
        <c:crossAx val="53208960"/>
        <c:crosses val="autoZero"/>
        <c:auto val="1"/>
        <c:lblAlgn val="ctr"/>
        <c:lblOffset val="100"/>
        <c:noMultiLvlLbl val="0"/>
      </c:catAx>
      <c:valAx>
        <c:axId val="5320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20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Share</a:t>
            </a:r>
            <a:r>
              <a:rPr lang="en-US" baseline="0" dirty="0" smtClean="0"/>
              <a:t> of reimbursement by payer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Medicaid</c:v>
                </c:pt>
                <c:pt idx="1">
                  <c:v>Medicare</c:v>
                </c:pt>
                <c:pt idx="2">
                  <c:v>Out of Pocket</c:v>
                </c:pt>
                <c:pt idx="3">
                  <c:v>Other private</c:v>
                </c:pt>
                <c:pt idx="4">
                  <c:v>Other public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23</c:v>
                </c:pt>
                <c:pt idx="2">
                  <c:v>22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0493481163003E-2"/>
          <c:y val="0.14345530651233401"/>
          <c:w val="0.88344443853275301"/>
          <c:h val="0.71873724557200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'C:\Users\michaelteasdale\Downloads\Documents\Documents\activities\Healthcare\[charts catherine.xlsx]overall spe'!$E$27</c:f>
              <c:strCache>
                <c:ptCount val="1"/>
                <c:pt idx="0">
                  <c:v>above ESAW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spe'!$E$28:$E$35</c:f>
              <c:numCache>
                <c:formatCode>General</c:formatCode>
                <c:ptCount val="8"/>
                <c:pt idx="0">
                  <c:v>643</c:v>
                </c:pt>
                <c:pt idx="1">
                  <c:v>436</c:v>
                </c:pt>
                <c:pt idx="2">
                  <c:v>40</c:v>
                </c:pt>
                <c:pt idx="3">
                  <c:v>154</c:v>
                </c:pt>
                <c:pt idx="4">
                  <c:v>91</c:v>
                </c:pt>
                <c:pt idx="5">
                  <c:v>-53</c:v>
                </c:pt>
                <c:pt idx="6">
                  <c:v>-19</c:v>
                </c:pt>
                <c:pt idx="7">
                  <c:v>270</c:v>
                </c:pt>
              </c:numCache>
            </c:numRef>
          </c:val>
        </c:ser>
        <c:ser>
          <c:idx val="1"/>
          <c:order val="1"/>
          <c:tx>
            <c:strRef>
              <c:f>'C:\Users\michaelteasdale\Downloads\Documents\Documents\activities\Healthcare\[charts catherine.xlsx]overall spe'!$F$27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96622233484097E-3"/>
                  <c:y val="-0.19499755608726399"/>
                </c:manualLayout>
              </c:layout>
              <c:tx>
                <c:strRef>
                  <c:f>'C:\Users\michaelteasdale\Downloads\Documents\Documents\activities\Healthcare\[charts catherine.xlsx]overall spe'!$H$28</c:f>
                  <c:strCache>
                    <c:ptCount val="1"/>
                    <c:pt idx="0">
                      <c:v>2053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5968716752301E-3"/>
                  <c:y val="-0.108852566962142"/>
                </c:manualLayout>
              </c:layout>
              <c:tx>
                <c:strRef>
                  <c:f>'C:\Users\michaelteasdale\Downloads\Documents\Documents\activities\Healthcare\[charts catherine.xlsx]overall spe'!$H$29</c:f>
                  <c:strCache>
                    <c:ptCount val="1"/>
                    <c:pt idx="0">
                      <c:v>850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8155656097E-3"/>
                  <c:y val="-8.3732799673385497E-2"/>
                </c:manualLayout>
              </c:layout>
              <c:tx>
                <c:strRef>
                  <c:f>'C:\Users\michaelteasdale\Downloads\Documents\Documents\activities\Healthcare\[charts catherine.xlsx]overall spe'!$H$30</c:f>
                  <c:strCache>
                    <c:ptCount val="1"/>
                    <c:pt idx="0">
                      <c:v>458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94389037659899E-7"/>
                  <c:y val="-5.4009711094432797E-2"/>
                </c:manualLayout>
              </c:layout>
              <c:tx>
                <c:strRef>
                  <c:f>'C:\Users\michaelteasdale\Downloads\Documents\Documents\activities\Healthcare\[charts catherine.xlsx]overall spe'!$H$31</c:f>
                  <c:strCache>
                    <c:ptCount val="1"/>
                    <c:pt idx="0">
                      <c:v>252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4060003229584E-2"/>
                </c:manualLayout>
              </c:layout>
              <c:tx>
                <c:strRef>
                  <c:f>'C:\Users\michaelteasdale\Downloads\Documents\Documents\activities\Healthcare\[charts catherine.xlsx]overall spe'!$H$32</c:f>
                  <c:strCache>
                    <c:ptCount val="1"/>
                    <c:pt idx="0">
                      <c:v>145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98874077828001E-3"/>
                  <c:y val="-8.9535662926679596E-2"/>
                </c:manualLayout>
              </c:layout>
              <c:tx>
                <c:strRef>
                  <c:f>'C:\Users\michaelteasdale\Downloads\Documents\Documents\activities\Healthcare\[charts catherine.xlsx]overall spe'!$H$33</c:f>
                  <c:strCache>
                    <c:ptCount val="1"/>
                    <c:pt idx="0">
                      <c:v>125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197748155656097E-3"/>
                  <c:y val="-4.1730038206984198E-2"/>
                </c:manualLayout>
              </c:layout>
              <c:tx>
                <c:strRef>
                  <c:f>'C:\Users\michaelteasdale\Downloads\Documents\Documents\activities\Healthcare\[charts catherine.xlsx]overall spe'!$H$34</c:f>
                  <c:strCache>
                    <c:ptCount val="1"/>
                    <c:pt idx="0">
                      <c:v>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13591287130494"/>
                </c:manualLayout>
              </c:layout>
              <c:tx>
                <c:strRef>
                  <c:f>'C:\Users\michaelteasdale\Downloads\Documents\Documents\activities\Healthcare\[charts catherine.xlsx]overall spe'!$H$35</c:f>
                  <c:strCache>
                    <c:ptCount val="1"/>
                    <c:pt idx="0">
                      <c:v>619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116175341270501"/>
                </c:manualLayout>
              </c:layout>
              <c:tx>
                <c:strRef>
                  <c:f>'C:\Users\michaelteasdale\Downloads\Documents\Documents\activities\Healthcare\[charts catherine.xlsx]overall spe'!$H$36</c:f>
                  <c:strCache>
                    <c:ptCount val="1"/>
                    <c:pt idx="0">
                      <c:v>484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98874077828001E-3"/>
                  <c:y val="-0.13014604276830299"/>
                </c:manualLayout>
              </c:layout>
              <c:tx>
                <c:strRef>
                  <c:f>'C:\Users\michaelteasdale\Downloads\Documents\Documents\activities\Healthcare\[charts catherine.xlsx]overall spe'!$H$37</c:f>
                  <c:strCache>
                    <c:ptCount val="1"/>
                    <c:pt idx="0">
                      <c:v>743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8304789649616501"/>
                </c:manualLayout>
              </c:layout>
              <c:tx>
                <c:strRef>
                  <c:f>'C:\Users\michaelteasdale\Downloads\Documents\Documents\activities\Healthcare\[charts catherine.xlsx]overall spe'!$H$38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3247070768172101"/>
                </c:manualLayout>
              </c:layout>
              <c:tx>
                <c:strRef>
                  <c:f>'C:\Users\michaelteasdale\Downloads\Documents\Documents\activities\Healthcare\[charts catherine.xlsx]overall spe'!$H$39</c:f>
                  <c:strCache>
                    <c:ptCount val="1"/>
                    <c:pt idx="0">
                      <c:v>643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spe'!$F$28:$F$35</c:f>
              <c:numCache>
                <c:formatCode>General</c:formatCode>
                <c:ptCount val="8"/>
                <c:pt idx="0">
                  <c:v>1410</c:v>
                </c:pt>
                <c:pt idx="1">
                  <c:v>414</c:v>
                </c:pt>
                <c:pt idx="2">
                  <c:v>418</c:v>
                </c:pt>
                <c:pt idx="3">
                  <c:v>98</c:v>
                </c:pt>
                <c:pt idx="4">
                  <c:v>54</c:v>
                </c:pt>
                <c:pt idx="5">
                  <c:v>178</c:v>
                </c:pt>
                <c:pt idx="6">
                  <c:v>44</c:v>
                </c:pt>
                <c:pt idx="7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3895552"/>
        <c:axId val="53897088"/>
      </c:barChart>
      <c:catAx>
        <c:axId val="5389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53897088"/>
        <c:crosses val="autoZero"/>
        <c:auto val="1"/>
        <c:lblAlgn val="ctr"/>
        <c:lblOffset val="100"/>
        <c:noMultiLvlLbl val="0"/>
      </c:catAx>
      <c:valAx>
        <c:axId val="53897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3895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Cost</a:t>
            </a:r>
            <a:r>
              <a:rPr lang="en-US" baseline="0" dirty="0" smtClean="0"/>
              <a:t> Breakdown by payer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Private Ins</c:v>
                </c:pt>
                <c:pt idx="1">
                  <c:v>Medicare</c:v>
                </c:pt>
                <c:pt idx="2">
                  <c:v>Other</c:v>
                </c:pt>
                <c:pt idx="3">
                  <c:v>Out of Pocket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30</c:v>
                </c:pt>
                <c:pt idx="2">
                  <c:v>2</c:v>
                </c:pt>
                <c:pt idx="3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0493481163003E-2"/>
          <c:y val="0.14345530651233401"/>
          <c:w val="0.88344443853275301"/>
          <c:h val="0.71873724557200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'C:\Users\michaelteasdale\Downloads\Documents\Documents\activities\Healthcare\[charts catherine.xlsx]overall spe'!$E$27</c:f>
              <c:strCache>
                <c:ptCount val="1"/>
                <c:pt idx="0">
                  <c:v>above ESAW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spe'!$E$28:$E$35</c:f>
              <c:numCache>
                <c:formatCode>General</c:formatCode>
                <c:ptCount val="8"/>
                <c:pt idx="0">
                  <c:v>643</c:v>
                </c:pt>
                <c:pt idx="1">
                  <c:v>436</c:v>
                </c:pt>
                <c:pt idx="2">
                  <c:v>40</c:v>
                </c:pt>
                <c:pt idx="3">
                  <c:v>154</c:v>
                </c:pt>
                <c:pt idx="4">
                  <c:v>91</c:v>
                </c:pt>
                <c:pt idx="5">
                  <c:v>-53</c:v>
                </c:pt>
                <c:pt idx="6">
                  <c:v>-19</c:v>
                </c:pt>
                <c:pt idx="7">
                  <c:v>270</c:v>
                </c:pt>
              </c:numCache>
            </c:numRef>
          </c:val>
        </c:ser>
        <c:ser>
          <c:idx val="1"/>
          <c:order val="1"/>
          <c:tx>
            <c:strRef>
              <c:f>'C:\Users\michaelteasdale\Downloads\Documents\Documents\activities\Healthcare\[charts catherine.xlsx]overall spe'!$F$27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96622233484097E-3"/>
                  <c:y val="-0.19499755608726399"/>
                </c:manualLayout>
              </c:layout>
              <c:tx>
                <c:strRef>
                  <c:f>'C:\Users\michaelteasdale\Downloads\Documents\Documents\activities\Healthcare\[charts catherine.xlsx]overall spe'!$H$28</c:f>
                  <c:strCache>
                    <c:ptCount val="1"/>
                    <c:pt idx="0">
                      <c:v>2053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5968716752301E-3"/>
                  <c:y val="-0.108852566962142"/>
                </c:manualLayout>
              </c:layout>
              <c:tx>
                <c:strRef>
                  <c:f>'C:\Users\michaelteasdale\Downloads\Documents\Documents\activities\Healthcare\[charts catherine.xlsx]overall spe'!$H$29</c:f>
                  <c:strCache>
                    <c:ptCount val="1"/>
                    <c:pt idx="0">
                      <c:v>850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8155656097E-3"/>
                  <c:y val="-8.3732799673385497E-2"/>
                </c:manualLayout>
              </c:layout>
              <c:tx>
                <c:strRef>
                  <c:f>'C:\Users\michaelteasdale\Downloads\Documents\Documents\activities\Healthcare\[charts catherine.xlsx]overall spe'!$H$30</c:f>
                  <c:strCache>
                    <c:ptCount val="1"/>
                    <c:pt idx="0">
                      <c:v>458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94389037659899E-7"/>
                  <c:y val="-5.4009711094432797E-2"/>
                </c:manualLayout>
              </c:layout>
              <c:tx>
                <c:strRef>
                  <c:f>'C:\Users\michaelteasdale\Downloads\Documents\Documents\activities\Healthcare\[charts catherine.xlsx]overall spe'!$H$31</c:f>
                  <c:strCache>
                    <c:ptCount val="1"/>
                    <c:pt idx="0">
                      <c:v>252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4060003229584E-2"/>
                </c:manualLayout>
              </c:layout>
              <c:tx>
                <c:strRef>
                  <c:f>'C:\Users\michaelteasdale\Downloads\Documents\Documents\activities\Healthcare\[charts catherine.xlsx]overall spe'!$H$32</c:f>
                  <c:strCache>
                    <c:ptCount val="1"/>
                    <c:pt idx="0">
                      <c:v>145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98874077828001E-3"/>
                  <c:y val="-8.9535662926679596E-2"/>
                </c:manualLayout>
              </c:layout>
              <c:tx>
                <c:strRef>
                  <c:f>'C:\Users\michaelteasdale\Downloads\Documents\Documents\activities\Healthcare\[charts catherine.xlsx]overall spe'!$H$33</c:f>
                  <c:strCache>
                    <c:ptCount val="1"/>
                    <c:pt idx="0">
                      <c:v>125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197748155656097E-3"/>
                  <c:y val="-4.1730038206984198E-2"/>
                </c:manualLayout>
              </c:layout>
              <c:tx>
                <c:strRef>
                  <c:f>'C:\Users\michaelteasdale\Downloads\Documents\Documents\activities\Healthcare\[charts catherine.xlsx]overall spe'!$H$34</c:f>
                  <c:strCache>
                    <c:ptCount val="1"/>
                    <c:pt idx="0">
                      <c:v>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13591287130494"/>
                </c:manualLayout>
              </c:layout>
              <c:tx>
                <c:strRef>
                  <c:f>'C:\Users\michaelteasdale\Downloads\Documents\Documents\activities\Healthcare\[charts catherine.xlsx]overall spe'!$H$35</c:f>
                  <c:strCache>
                    <c:ptCount val="1"/>
                    <c:pt idx="0">
                      <c:v>619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116175341270501"/>
                </c:manualLayout>
              </c:layout>
              <c:tx>
                <c:strRef>
                  <c:f>'C:\Users\michaelteasdale\Downloads\Documents\Documents\activities\Healthcare\[charts catherine.xlsx]overall spe'!$H$36</c:f>
                  <c:strCache>
                    <c:ptCount val="1"/>
                    <c:pt idx="0">
                      <c:v>484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98874077828001E-3"/>
                  <c:y val="-0.13014604276830299"/>
                </c:manualLayout>
              </c:layout>
              <c:tx>
                <c:strRef>
                  <c:f>'C:\Users\michaelteasdale\Downloads\Documents\Documents\activities\Healthcare\[charts catherine.xlsx]overall spe'!$H$37</c:f>
                  <c:strCache>
                    <c:ptCount val="1"/>
                    <c:pt idx="0">
                      <c:v>743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8304789649616501"/>
                </c:manualLayout>
              </c:layout>
              <c:tx>
                <c:strRef>
                  <c:f>'C:\Users\michaelteasdale\Downloads\Documents\Documents\activities\Healthcare\[charts catherine.xlsx]overall spe'!$H$38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3247070768172101"/>
                </c:manualLayout>
              </c:layout>
              <c:tx>
                <c:strRef>
                  <c:f>'C:\Users\michaelteasdale\Downloads\Documents\Documents\activities\Healthcare\[charts catherine.xlsx]overall spe'!$H$39</c:f>
                  <c:strCache>
                    <c:ptCount val="1"/>
                    <c:pt idx="0">
                      <c:v>643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spe'!$F$28:$F$35</c:f>
              <c:numCache>
                <c:formatCode>General</c:formatCode>
                <c:ptCount val="8"/>
                <c:pt idx="0">
                  <c:v>1410</c:v>
                </c:pt>
                <c:pt idx="1">
                  <c:v>414</c:v>
                </c:pt>
                <c:pt idx="2">
                  <c:v>418</c:v>
                </c:pt>
                <c:pt idx="3">
                  <c:v>98</c:v>
                </c:pt>
                <c:pt idx="4">
                  <c:v>54</c:v>
                </c:pt>
                <c:pt idx="5">
                  <c:v>178</c:v>
                </c:pt>
                <c:pt idx="6">
                  <c:v>44</c:v>
                </c:pt>
                <c:pt idx="7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3741440"/>
        <c:axId val="53742976"/>
      </c:barChart>
      <c:catAx>
        <c:axId val="5374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53742976"/>
        <c:crosses val="autoZero"/>
        <c:auto val="1"/>
        <c:lblAlgn val="ctr"/>
        <c:lblOffset val="100"/>
        <c:noMultiLvlLbl val="0"/>
      </c:catAx>
      <c:valAx>
        <c:axId val="53742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3741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ESAW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Sheet1!$A$3:$A$6</c:f>
              <c:strCache>
                <c:ptCount val="4"/>
                <c:pt idx="0">
                  <c:v>Total investment in Health</c:v>
                </c:pt>
                <c:pt idx="1">
                  <c:v>Prevention and public health</c:v>
                </c:pt>
                <c:pt idx="2">
                  <c:v>Public Investment</c:v>
                </c:pt>
                <c:pt idx="3">
                  <c:v>Investment in Med facilities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94</c:v>
                </c:pt>
                <c:pt idx="1">
                  <c:v>32</c:v>
                </c:pt>
                <c:pt idx="2">
                  <c:v>26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Above</c:v>
                </c:pt>
              </c:strCache>
            </c:strRef>
          </c:tx>
          <c:invertIfNegative val="0"/>
          <c:cat>
            <c:strRef>
              <c:f>Sheet1!$A$3:$A$6</c:f>
              <c:strCache>
                <c:ptCount val="4"/>
                <c:pt idx="0">
                  <c:v>Total investment in Health</c:v>
                </c:pt>
                <c:pt idx="1">
                  <c:v>Prevention and public health</c:v>
                </c:pt>
                <c:pt idx="2">
                  <c:v>Public Investment</c:v>
                </c:pt>
                <c:pt idx="3">
                  <c:v>Investment in Med facilities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50</c:v>
                </c:pt>
                <c:pt idx="1">
                  <c:v>27</c:v>
                </c:pt>
                <c:pt idx="2">
                  <c:v>16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19264"/>
        <c:axId val="53820800"/>
      </c:barChart>
      <c:catAx>
        <c:axId val="5381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53820800"/>
        <c:crosses val="autoZero"/>
        <c:auto val="1"/>
        <c:lblAlgn val="ctr"/>
        <c:lblOffset val="100"/>
        <c:noMultiLvlLbl val="0"/>
      </c:catAx>
      <c:valAx>
        <c:axId val="53820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381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00074297986481"/>
          <c:y val="0.1311733388330954"/>
          <c:w val="0.23758764220892406"/>
          <c:h val="0.1338115574041781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Spending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HIV/AIDS</c:v>
                </c:pt>
                <c:pt idx="1">
                  <c:v>CardioVasc</c:v>
                </c:pt>
                <c:pt idx="2">
                  <c:v>Diabetes</c:v>
                </c:pt>
                <c:pt idx="3">
                  <c:v>Smoking</c:v>
                </c:pt>
                <c:pt idx="4">
                  <c:v>Obesity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2.9</c:v>
                </c:pt>
                <c:pt idx="1">
                  <c:v>2.2999999999999998</c:v>
                </c:pt>
                <c:pt idx="2">
                  <c:v>1</c:v>
                </c:pt>
                <c:pt idx="3">
                  <c:v>0.52</c:v>
                </c:pt>
                <c:pt idx="4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57184"/>
        <c:axId val="53371264"/>
      </c:barChart>
      <c:catAx>
        <c:axId val="53357184"/>
        <c:scaling>
          <c:orientation val="minMax"/>
        </c:scaling>
        <c:delete val="0"/>
        <c:axPos val="l"/>
        <c:majorTickMark val="out"/>
        <c:minorTickMark val="none"/>
        <c:tickLblPos val="nextTo"/>
        <c:crossAx val="53371264"/>
        <c:crosses val="autoZero"/>
        <c:auto val="1"/>
        <c:lblAlgn val="ctr"/>
        <c:lblOffset val="100"/>
        <c:noMultiLvlLbl val="0"/>
      </c:catAx>
      <c:valAx>
        <c:axId val="533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3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prevalence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HIV/AIDS</c:v>
                </c:pt>
                <c:pt idx="1">
                  <c:v>CardioVasc</c:v>
                </c:pt>
                <c:pt idx="2">
                  <c:v>Diabetes</c:v>
                </c:pt>
                <c:pt idx="3">
                  <c:v>Smoking</c:v>
                </c:pt>
                <c:pt idx="4">
                  <c:v>Obesity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</c:v>
                </c:pt>
                <c:pt idx="1">
                  <c:v>79</c:v>
                </c:pt>
                <c:pt idx="2">
                  <c:v>21</c:v>
                </c:pt>
                <c:pt idx="3">
                  <c:v>45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91744"/>
        <c:axId val="53393280"/>
      </c:barChart>
      <c:catAx>
        <c:axId val="53391744"/>
        <c:scaling>
          <c:orientation val="minMax"/>
        </c:scaling>
        <c:delete val="1"/>
        <c:axPos val="l"/>
        <c:majorTickMark val="out"/>
        <c:minorTickMark val="none"/>
        <c:tickLblPos val="nextTo"/>
        <c:crossAx val="53393280"/>
        <c:crosses val="autoZero"/>
        <c:auto val="1"/>
        <c:lblAlgn val="ctr"/>
        <c:lblOffset val="100"/>
        <c:noMultiLvlLbl val="0"/>
      </c:catAx>
      <c:valAx>
        <c:axId val="533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39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Spend/Patient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669665974025072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HIV/AIDS</c:v>
                </c:pt>
                <c:pt idx="1">
                  <c:v>CardioVasc</c:v>
                </c:pt>
                <c:pt idx="2">
                  <c:v>Diabetes</c:v>
                </c:pt>
                <c:pt idx="3">
                  <c:v>Smoking</c:v>
                </c:pt>
                <c:pt idx="4">
                  <c:v>Obesity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6105</c:v>
                </c:pt>
                <c:pt idx="1">
                  <c:v>29</c:v>
                </c:pt>
                <c:pt idx="2">
                  <c:v>48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16544"/>
        <c:axId val="53518336"/>
      </c:barChart>
      <c:catAx>
        <c:axId val="53516544"/>
        <c:scaling>
          <c:orientation val="minMax"/>
        </c:scaling>
        <c:delete val="1"/>
        <c:axPos val="l"/>
        <c:majorTickMark val="out"/>
        <c:minorTickMark val="none"/>
        <c:tickLblPos val="nextTo"/>
        <c:crossAx val="53518336"/>
        <c:crosses val="autoZero"/>
        <c:auto val="1"/>
        <c:lblAlgn val="ctr"/>
        <c:lblOffset val="100"/>
        <c:noMultiLvlLbl val="0"/>
      </c:catAx>
      <c:valAx>
        <c:axId val="5351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51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63688457467672E-2"/>
          <c:y val="3.9804482357903292E-2"/>
          <c:w val="0.86741304519628015"/>
          <c:h val="0.70465627442253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Smoker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Aus</c:v>
                </c:pt>
                <c:pt idx="1">
                  <c:v>Can</c:v>
                </c:pt>
                <c:pt idx="2">
                  <c:v>Den</c:v>
                </c:pt>
                <c:pt idx="3">
                  <c:v>France</c:v>
                </c:pt>
                <c:pt idx="4">
                  <c:v>Germany</c:v>
                </c:pt>
                <c:pt idx="5">
                  <c:v>Japan</c:v>
                </c:pt>
                <c:pt idx="6">
                  <c:v>Nether</c:v>
                </c:pt>
                <c:pt idx="7">
                  <c:v>NZ</c:v>
                </c:pt>
                <c:pt idx="8">
                  <c:v>Nor</c:v>
                </c:pt>
                <c:pt idx="9">
                  <c:v>Swe</c:v>
                </c:pt>
                <c:pt idx="10">
                  <c:v>Swit</c:v>
                </c:pt>
                <c:pt idx="11">
                  <c:v>UK</c:v>
                </c:pt>
                <c:pt idx="12">
                  <c:v>USA</c:v>
                </c:pt>
                <c:pt idx="13">
                  <c:v>OECD Med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12.8</c:v>
                </c:pt>
                <c:pt idx="1">
                  <c:v>14.9</c:v>
                </c:pt>
                <c:pt idx="2">
                  <c:v>17</c:v>
                </c:pt>
                <c:pt idx="3">
                  <c:v>24.1</c:v>
                </c:pt>
                <c:pt idx="4">
                  <c:v>20.9</c:v>
                </c:pt>
                <c:pt idx="5">
                  <c:v>19.3</c:v>
                </c:pt>
                <c:pt idx="6">
                  <c:v>18.5</c:v>
                </c:pt>
                <c:pt idx="7">
                  <c:v>15.5</c:v>
                </c:pt>
                <c:pt idx="8">
                  <c:v>15</c:v>
                </c:pt>
                <c:pt idx="9">
                  <c:v>10.7</c:v>
                </c:pt>
                <c:pt idx="10">
                  <c:v>20.399999999999999</c:v>
                </c:pt>
                <c:pt idx="11">
                  <c:v>20</c:v>
                </c:pt>
                <c:pt idx="12">
                  <c:v>13.7</c:v>
                </c:pt>
                <c:pt idx="13">
                  <c:v>18.899999999999999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 65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Aus</c:v>
                </c:pt>
                <c:pt idx="1">
                  <c:v>Can</c:v>
                </c:pt>
                <c:pt idx="2">
                  <c:v>Den</c:v>
                </c:pt>
                <c:pt idx="3">
                  <c:v>France</c:v>
                </c:pt>
                <c:pt idx="4">
                  <c:v>Germany</c:v>
                </c:pt>
                <c:pt idx="5">
                  <c:v>Japan</c:v>
                </c:pt>
                <c:pt idx="6">
                  <c:v>Nether</c:v>
                </c:pt>
                <c:pt idx="7">
                  <c:v>NZ</c:v>
                </c:pt>
                <c:pt idx="8">
                  <c:v>Nor</c:v>
                </c:pt>
                <c:pt idx="9">
                  <c:v>Swe</c:v>
                </c:pt>
                <c:pt idx="10">
                  <c:v>Swit</c:v>
                </c:pt>
                <c:pt idx="11">
                  <c:v>UK</c:v>
                </c:pt>
                <c:pt idx="12">
                  <c:v>USA</c:v>
                </c:pt>
                <c:pt idx="13">
                  <c:v>OECD Med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14.4</c:v>
                </c:pt>
                <c:pt idx="1">
                  <c:v>15.2</c:v>
                </c:pt>
                <c:pt idx="2">
                  <c:v>17.8</c:v>
                </c:pt>
                <c:pt idx="3">
                  <c:v>17.7</c:v>
                </c:pt>
                <c:pt idx="4">
                  <c:v>21.1</c:v>
                </c:pt>
                <c:pt idx="5">
                  <c:v>25.1</c:v>
                </c:pt>
                <c:pt idx="6">
                  <c:v>16.8</c:v>
                </c:pt>
                <c:pt idx="7">
                  <c:v>14.2</c:v>
                </c:pt>
                <c:pt idx="8">
                  <c:v>15.6</c:v>
                </c:pt>
                <c:pt idx="9">
                  <c:v>19</c:v>
                </c:pt>
                <c:pt idx="10">
                  <c:v>17.3</c:v>
                </c:pt>
                <c:pt idx="11">
                  <c:v>17.100000000000001</c:v>
                </c:pt>
                <c:pt idx="12">
                  <c:v>14.1</c:v>
                </c:pt>
                <c:pt idx="1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6832"/>
        <c:axId val="53578368"/>
      </c:barChart>
      <c:catAx>
        <c:axId val="5357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53578368"/>
        <c:crosses val="autoZero"/>
        <c:auto val="1"/>
        <c:lblAlgn val="ctr"/>
        <c:lblOffset val="100"/>
        <c:noMultiLvlLbl val="0"/>
      </c:catAx>
      <c:valAx>
        <c:axId val="5357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357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179444053609702"/>
          <c:y val="5.3416562332021938E-2"/>
          <c:w val="0.20184813654252021"/>
          <c:h val="0.1189020523281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16743596705588E-2"/>
          <c:y val="3.8080547308635602E-2"/>
          <c:w val="0.88199475065616806"/>
          <c:h val="0.716494341895787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numFmt formatCode="#,##0" sourceLinked="0"/>
            <c:txPr>
              <a:bodyPr/>
              <a:lstStyle/>
              <a:p>
                <a:pPr>
                  <a:defRPr sz="1200" b="1">
                    <a:latin typeface="Cabin" panose="020B080305020202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GER</c:v>
                </c:pt>
                <c:pt idx="1">
                  <c:v>NOR</c:v>
                </c:pt>
                <c:pt idx="2">
                  <c:v>AUS</c:v>
                </c:pt>
                <c:pt idx="3">
                  <c:v>DEN</c:v>
                </c:pt>
                <c:pt idx="4">
                  <c:v>SWIZ</c:v>
                </c:pt>
                <c:pt idx="5">
                  <c:v>FR</c:v>
                </c:pt>
                <c:pt idx="6">
                  <c:v>OECD median</c:v>
                </c:pt>
                <c:pt idx="7">
                  <c:v>SWE</c:v>
                </c:pt>
                <c:pt idx="8">
                  <c:v>NZ</c:v>
                </c:pt>
                <c:pt idx="9">
                  <c:v>UK</c:v>
                </c:pt>
                <c:pt idx="10">
                  <c:v>US</c:v>
                </c:pt>
                <c:pt idx="11">
                  <c:v>NETH</c:v>
                </c:pt>
                <c:pt idx="12">
                  <c:v>JAP</c:v>
                </c:pt>
                <c:pt idx="13">
                  <c:v>CAN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252.2</c:v>
                </c:pt>
                <c:pt idx="1">
                  <c:v>175.3</c:v>
                </c:pt>
                <c:pt idx="2">
                  <c:v>172.6</c:v>
                </c:pt>
                <c:pt idx="3">
                  <c:v>171.5</c:v>
                </c:pt>
                <c:pt idx="4">
                  <c:v>166.4</c:v>
                </c:pt>
                <c:pt idx="5">
                  <c:v>166.3</c:v>
                </c:pt>
                <c:pt idx="6">
                  <c:v>164.4</c:v>
                </c:pt>
                <c:pt idx="7">
                  <c:v>162.5</c:v>
                </c:pt>
                <c:pt idx="8">
                  <c:v>146.1</c:v>
                </c:pt>
                <c:pt idx="9">
                  <c:v>129</c:v>
                </c:pt>
                <c:pt idx="10">
                  <c:v>125.5</c:v>
                </c:pt>
                <c:pt idx="11">
                  <c:v>118.6</c:v>
                </c:pt>
                <c:pt idx="12">
                  <c:v>110.5</c:v>
                </c:pt>
                <c:pt idx="13">
                  <c:v>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56768"/>
        <c:axId val="48658304"/>
      </c:barChart>
      <c:catAx>
        <c:axId val="48656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8658304"/>
        <c:crosses val="autoZero"/>
        <c:auto val="1"/>
        <c:lblAlgn val="ctr"/>
        <c:lblOffset val="100"/>
        <c:noMultiLvlLbl val="0"/>
      </c:catAx>
      <c:valAx>
        <c:axId val="48658304"/>
        <c:scaling>
          <c:orientation val="minMax"/>
          <c:max val="3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865676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28533422464206E-2"/>
          <c:y val="4.7046998031496062E-2"/>
          <c:w val="0.91170321713310043"/>
          <c:h val="0.61112992125984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 over 65 w/2 chronic diseases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Aus</c:v>
                </c:pt>
                <c:pt idx="1">
                  <c:v>Can</c:v>
                </c:pt>
                <c:pt idx="2">
                  <c:v>Den</c:v>
                </c:pt>
                <c:pt idx="3">
                  <c:v>France</c:v>
                </c:pt>
                <c:pt idx="4">
                  <c:v>Germany</c:v>
                </c:pt>
                <c:pt idx="5">
                  <c:v>Japan</c:v>
                </c:pt>
                <c:pt idx="6">
                  <c:v>Nether</c:v>
                </c:pt>
                <c:pt idx="7">
                  <c:v>NZ</c:v>
                </c:pt>
                <c:pt idx="8">
                  <c:v>Nor</c:v>
                </c:pt>
                <c:pt idx="9">
                  <c:v>Swe</c:v>
                </c:pt>
                <c:pt idx="10">
                  <c:v>Swit</c:v>
                </c:pt>
                <c:pt idx="11">
                  <c:v>UK</c:v>
                </c:pt>
                <c:pt idx="12">
                  <c:v>USA</c:v>
                </c:pt>
                <c:pt idx="13">
                  <c:v>OECD Med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54</c:v>
                </c:pt>
                <c:pt idx="1">
                  <c:v>56</c:v>
                </c:pt>
                <c:pt idx="2">
                  <c:v>0</c:v>
                </c:pt>
                <c:pt idx="3">
                  <c:v>43</c:v>
                </c:pt>
                <c:pt idx="4">
                  <c:v>49</c:v>
                </c:pt>
                <c:pt idx="6">
                  <c:v>46</c:v>
                </c:pt>
                <c:pt idx="7">
                  <c:v>37</c:v>
                </c:pt>
                <c:pt idx="8">
                  <c:v>43</c:v>
                </c:pt>
                <c:pt idx="9">
                  <c:v>42</c:v>
                </c:pt>
                <c:pt idx="10">
                  <c:v>44</c:v>
                </c:pt>
                <c:pt idx="11">
                  <c:v>33</c:v>
                </c:pt>
                <c:pt idx="12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Obesity Rate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Aus</c:v>
                </c:pt>
                <c:pt idx="1">
                  <c:v>Can</c:v>
                </c:pt>
                <c:pt idx="2">
                  <c:v>Den</c:v>
                </c:pt>
                <c:pt idx="3">
                  <c:v>France</c:v>
                </c:pt>
                <c:pt idx="4">
                  <c:v>Germany</c:v>
                </c:pt>
                <c:pt idx="5">
                  <c:v>Japan</c:v>
                </c:pt>
                <c:pt idx="6">
                  <c:v>Nether</c:v>
                </c:pt>
                <c:pt idx="7">
                  <c:v>NZ</c:v>
                </c:pt>
                <c:pt idx="8">
                  <c:v>Nor</c:v>
                </c:pt>
                <c:pt idx="9">
                  <c:v>Swe</c:v>
                </c:pt>
                <c:pt idx="10">
                  <c:v>Swit</c:v>
                </c:pt>
                <c:pt idx="11">
                  <c:v>UK</c:v>
                </c:pt>
                <c:pt idx="12">
                  <c:v>USA</c:v>
                </c:pt>
                <c:pt idx="13">
                  <c:v>OECD Med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28.3</c:v>
                </c:pt>
                <c:pt idx="1">
                  <c:v>25.8</c:v>
                </c:pt>
                <c:pt idx="2">
                  <c:v>14.2</c:v>
                </c:pt>
                <c:pt idx="3">
                  <c:v>14.5</c:v>
                </c:pt>
                <c:pt idx="4">
                  <c:v>23.6</c:v>
                </c:pt>
                <c:pt idx="5">
                  <c:v>3.7</c:v>
                </c:pt>
                <c:pt idx="6">
                  <c:v>11.8</c:v>
                </c:pt>
                <c:pt idx="7">
                  <c:v>30.6</c:v>
                </c:pt>
                <c:pt idx="8">
                  <c:v>10</c:v>
                </c:pt>
                <c:pt idx="9">
                  <c:v>11.7</c:v>
                </c:pt>
                <c:pt idx="10">
                  <c:v>10.3</c:v>
                </c:pt>
                <c:pt idx="11">
                  <c:v>24.9</c:v>
                </c:pt>
                <c:pt idx="12">
                  <c:v>35.299999999999997</c:v>
                </c:pt>
                <c:pt idx="13">
                  <c:v>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074368"/>
        <c:axId val="54117120"/>
      </c:barChart>
      <c:catAx>
        <c:axId val="54074368"/>
        <c:scaling>
          <c:orientation val="minMax"/>
        </c:scaling>
        <c:delete val="0"/>
        <c:axPos val="b"/>
        <c:majorTickMark val="out"/>
        <c:minorTickMark val="none"/>
        <c:tickLblPos val="nextTo"/>
        <c:crossAx val="54117120"/>
        <c:crosses val="autoZero"/>
        <c:auto val="1"/>
        <c:lblAlgn val="ctr"/>
        <c:lblOffset val="100"/>
        <c:noMultiLvlLbl val="0"/>
      </c:catAx>
      <c:valAx>
        <c:axId val="5411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07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296742334104885"/>
          <c:y val="5.6938976377951533E-4"/>
          <c:w val="0.5194189183863247"/>
          <c:h val="0.286361220472440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'disease preval'!$B$4:$B$12</c:f>
              <c:strCache>
                <c:ptCount val="9"/>
                <c:pt idx="0">
                  <c:v>Heart Conditions</c:v>
                </c:pt>
                <c:pt idx="1">
                  <c:v>Trauma related disorders</c:v>
                </c:pt>
                <c:pt idx="2">
                  <c:v>Cancer</c:v>
                </c:pt>
                <c:pt idx="3">
                  <c:v>mental disorders</c:v>
                </c:pt>
                <c:pt idx="4">
                  <c:v>COPD, asthma</c:v>
                </c:pt>
                <c:pt idx="5">
                  <c:v>Hypertension</c:v>
                </c:pt>
                <c:pt idx="6">
                  <c:v>Diabetes mellitus</c:v>
                </c:pt>
                <c:pt idx="7">
                  <c:v>Osteoarthristis/ joint disorders</c:v>
                </c:pt>
                <c:pt idx="8">
                  <c:v>Back Problems</c:v>
                </c:pt>
              </c:strCache>
            </c:strRef>
          </c:cat>
          <c:val>
            <c:numRef>
              <c:f>'disease preval'!$C$4:$C$12</c:f>
              <c:numCache>
                <c:formatCode>General</c:formatCode>
                <c:ptCount val="9"/>
                <c:pt idx="0">
                  <c:v>76.5</c:v>
                </c:pt>
                <c:pt idx="1">
                  <c:v>72.5</c:v>
                </c:pt>
                <c:pt idx="2">
                  <c:v>59.7</c:v>
                </c:pt>
                <c:pt idx="3">
                  <c:v>56</c:v>
                </c:pt>
                <c:pt idx="4">
                  <c:v>53.8</c:v>
                </c:pt>
                <c:pt idx="5">
                  <c:v>42.3</c:v>
                </c:pt>
                <c:pt idx="6">
                  <c:v>34.299999999999997</c:v>
                </c:pt>
                <c:pt idx="7">
                  <c:v>34.200000000000003</c:v>
                </c:pt>
                <c:pt idx="8">
                  <c:v>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431616"/>
        <c:axId val="46437504"/>
      </c:barChart>
      <c:catAx>
        <c:axId val="464316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6437504"/>
        <c:crosses val="autoZero"/>
        <c:auto val="1"/>
        <c:lblAlgn val="ctr"/>
        <c:lblOffset val="100"/>
        <c:noMultiLvlLbl val="0"/>
      </c:catAx>
      <c:valAx>
        <c:axId val="4643750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4643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05"/>
                  <c:y val="3.09120139420485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000000000000001E-2"/>
                  <c:y val="-3.09120139420485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'disease preval'!$F$4:$F$12</c:f>
              <c:strCache>
                <c:ptCount val="9"/>
                <c:pt idx="0">
                  <c:v>Heart Conditions</c:v>
                </c:pt>
                <c:pt idx="1">
                  <c:v>Trauma related disorders</c:v>
                </c:pt>
                <c:pt idx="2">
                  <c:v>Cancer</c:v>
                </c:pt>
                <c:pt idx="3">
                  <c:v>mental disorders</c:v>
                </c:pt>
                <c:pt idx="4">
                  <c:v>COPD, asthma</c:v>
                </c:pt>
                <c:pt idx="5">
                  <c:v>Hypertension</c:v>
                </c:pt>
                <c:pt idx="6">
                  <c:v>Diabetes mellitus</c:v>
                </c:pt>
                <c:pt idx="7">
                  <c:v>Osteoarthristis/ joint disorders</c:v>
                </c:pt>
                <c:pt idx="8">
                  <c:v>Back Problems</c:v>
                </c:pt>
              </c:strCache>
            </c:strRef>
          </c:cat>
          <c:val>
            <c:numRef>
              <c:f>'disease preval'!$G$4:$G$12</c:f>
              <c:numCache>
                <c:formatCode>General</c:formatCode>
                <c:ptCount val="9"/>
                <c:pt idx="0">
                  <c:v>-5</c:v>
                </c:pt>
                <c:pt idx="1">
                  <c:v>6</c:v>
                </c:pt>
                <c:pt idx="2">
                  <c:v>5</c:v>
                </c:pt>
                <c:pt idx="3">
                  <c:v>-2</c:v>
                </c:pt>
                <c:pt idx="4">
                  <c:v>-33</c:v>
                </c:pt>
                <c:pt idx="5">
                  <c:v>-23</c:v>
                </c:pt>
                <c:pt idx="6">
                  <c:v>22</c:v>
                </c:pt>
                <c:pt idx="7">
                  <c:v>-14</c:v>
                </c:pt>
                <c:pt idx="8">
                  <c:v>-9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46614784"/>
        <c:axId val="46632960"/>
      </c:barChart>
      <c:catAx>
        <c:axId val="46614784"/>
        <c:scaling>
          <c:orientation val="maxMin"/>
        </c:scaling>
        <c:delete val="0"/>
        <c:axPos val="l"/>
        <c:majorTickMark val="none"/>
        <c:minorTickMark val="none"/>
        <c:tickLblPos val="low"/>
        <c:crossAx val="46632960"/>
        <c:crosses val="autoZero"/>
        <c:auto val="1"/>
        <c:lblAlgn val="ctr"/>
        <c:lblOffset val="100"/>
        <c:noMultiLvlLbl val="0"/>
      </c:catAx>
      <c:valAx>
        <c:axId val="4663296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4661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LOS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OECD ave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LOS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92160"/>
        <c:axId val="50493696"/>
      </c:barChart>
      <c:catAx>
        <c:axId val="5049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50493696"/>
        <c:crosses val="autoZero"/>
        <c:auto val="1"/>
        <c:lblAlgn val="ctr"/>
        <c:lblOffset val="100"/>
        <c:noMultiLvlLbl val="0"/>
      </c:catAx>
      <c:valAx>
        <c:axId val="5049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49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17459324235438"/>
          <c:y val="0.30481812420801557"/>
          <c:w val="0.32395898380149946"/>
          <c:h val="0.37309889559119047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Hopital Admis /1000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OECD Ave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Hopital Admis /1000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87744"/>
        <c:axId val="50289280"/>
      </c:barChart>
      <c:catAx>
        <c:axId val="5028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50289280"/>
        <c:crosses val="autoZero"/>
        <c:auto val="1"/>
        <c:lblAlgn val="ctr"/>
        <c:lblOffset val="100"/>
        <c:noMultiLvlLbl val="0"/>
      </c:catAx>
      <c:valAx>
        <c:axId val="50289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287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6321124621027"/>
          <c:y val="4.7046998031496062E-2"/>
          <c:w val="0.8144157867655577"/>
          <c:h val="0.83584867125984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Bypass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Aus</c:v>
                </c:pt>
                <c:pt idx="1">
                  <c:v>Nether</c:v>
                </c:pt>
                <c:pt idx="2">
                  <c:v>NZ</c:v>
                </c:pt>
                <c:pt idx="3">
                  <c:v>Swit</c:v>
                </c:pt>
                <c:pt idx="4">
                  <c:v>USA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42130</c:v>
                </c:pt>
                <c:pt idx="1">
                  <c:v>15742</c:v>
                </c:pt>
                <c:pt idx="2">
                  <c:v>40368</c:v>
                </c:pt>
                <c:pt idx="3">
                  <c:v>36509</c:v>
                </c:pt>
                <c:pt idx="4">
                  <c:v>75345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Appendectomy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Aus</c:v>
                </c:pt>
                <c:pt idx="1">
                  <c:v>Nether</c:v>
                </c:pt>
                <c:pt idx="2">
                  <c:v>NZ</c:v>
                </c:pt>
                <c:pt idx="3">
                  <c:v>Swit</c:v>
                </c:pt>
                <c:pt idx="4">
                  <c:v>USA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5177</c:v>
                </c:pt>
                <c:pt idx="1">
                  <c:v>4995</c:v>
                </c:pt>
                <c:pt idx="2">
                  <c:v>6645</c:v>
                </c:pt>
                <c:pt idx="3">
                  <c:v>9845</c:v>
                </c:pt>
                <c:pt idx="4">
                  <c:v>13910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29088"/>
        <c:axId val="50330624"/>
      </c:barChart>
      <c:catAx>
        <c:axId val="50329088"/>
        <c:scaling>
          <c:orientation val="minMax"/>
        </c:scaling>
        <c:delete val="0"/>
        <c:axPos val="b"/>
        <c:majorTickMark val="out"/>
        <c:minorTickMark val="none"/>
        <c:tickLblPos val="nextTo"/>
        <c:crossAx val="50330624"/>
        <c:crosses val="autoZero"/>
        <c:auto val="1"/>
        <c:lblAlgn val="ctr"/>
        <c:lblOffset val="100"/>
        <c:noMultiLvlLbl val="0"/>
      </c:catAx>
      <c:valAx>
        <c:axId val="5033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32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96225817304333"/>
          <c:y val="7.528469488188981E-2"/>
          <c:w val="0.2282780303397724"/>
          <c:h val="0.16193061023622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Sheet1!$A$2:$A$13</c:f>
              <c:strCache>
                <c:ptCount val="12"/>
                <c:pt idx="0">
                  <c:v>GER</c:v>
                </c:pt>
                <c:pt idx="1">
                  <c:v>France</c:v>
                </c:pt>
                <c:pt idx="2">
                  <c:v>OECD Med</c:v>
                </c:pt>
                <c:pt idx="3">
                  <c:v>NZ</c:v>
                </c:pt>
                <c:pt idx="4">
                  <c:v>Aus</c:v>
                </c:pt>
                <c:pt idx="5">
                  <c:v>Swe</c:v>
                </c:pt>
                <c:pt idx="6">
                  <c:v>Nor</c:v>
                </c:pt>
                <c:pt idx="7">
                  <c:v>Switz</c:v>
                </c:pt>
                <c:pt idx="8">
                  <c:v>Den</c:v>
                </c:pt>
                <c:pt idx="9">
                  <c:v>Neth</c:v>
                </c:pt>
                <c:pt idx="10">
                  <c:v>Can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5072</c:v>
                </c:pt>
                <c:pt idx="1">
                  <c:v>5204</c:v>
                </c:pt>
                <c:pt idx="2">
                  <c:v>6222</c:v>
                </c:pt>
                <c:pt idx="3">
                  <c:v>7160</c:v>
                </c:pt>
                <c:pt idx="4">
                  <c:v>8350</c:v>
                </c:pt>
                <c:pt idx="5">
                  <c:v>9870</c:v>
                </c:pt>
                <c:pt idx="6">
                  <c:v>10441</c:v>
                </c:pt>
                <c:pt idx="7">
                  <c:v>10875</c:v>
                </c:pt>
                <c:pt idx="8">
                  <c:v>11112</c:v>
                </c:pt>
                <c:pt idx="9">
                  <c:v>13244</c:v>
                </c:pt>
                <c:pt idx="10">
                  <c:v>13483</c:v>
                </c:pt>
                <c:pt idx="11">
                  <c:v>18142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50464256"/>
        <c:axId val="50465792"/>
      </c:barChart>
      <c:catAx>
        <c:axId val="5046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50465792"/>
        <c:crosses val="autoZero"/>
        <c:auto val="1"/>
        <c:lblAlgn val="ctr"/>
        <c:lblOffset val="100"/>
        <c:noMultiLvlLbl val="0"/>
      </c:catAx>
      <c:valAx>
        <c:axId val="50465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46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</a:t>
            </a:r>
            <a:r>
              <a:rPr lang="en-US" baseline="0" dirty="0" smtClean="0"/>
              <a:t> of USA Prices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Aus</c:v>
                </c:pt>
                <c:pt idx="1">
                  <c:v>Can</c:v>
                </c:pt>
                <c:pt idx="2">
                  <c:v>Fran</c:v>
                </c:pt>
                <c:pt idx="3">
                  <c:v>Ger</c:v>
                </c:pt>
                <c:pt idx="4">
                  <c:v>Swit</c:v>
                </c:pt>
                <c:pt idx="5">
                  <c:v>UK</c:v>
                </c:pt>
                <c:pt idx="6">
                  <c:v>USA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50</c:v>
                </c:pt>
                <c:pt idx="2">
                  <c:v>61</c:v>
                </c:pt>
                <c:pt idx="3">
                  <c:v>95</c:v>
                </c:pt>
                <c:pt idx="4">
                  <c:v>88</c:v>
                </c:pt>
                <c:pt idx="5">
                  <c:v>46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48288"/>
        <c:axId val="51149824"/>
      </c:barChart>
      <c:catAx>
        <c:axId val="51148288"/>
        <c:scaling>
          <c:orientation val="minMax"/>
        </c:scaling>
        <c:delete val="0"/>
        <c:axPos val="b"/>
        <c:majorTickMark val="out"/>
        <c:minorTickMark val="none"/>
        <c:tickLblPos val="nextTo"/>
        <c:crossAx val="51149824"/>
        <c:crosses val="autoZero"/>
        <c:auto val="1"/>
        <c:lblAlgn val="ctr"/>
        <c:lblOffset val="100"/>
        <c:noMultiLvlLbl val="0"/>
      </c:catAx>
      <c:valAx>
        <c:axId val="5114982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5114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0493481163003E-2"/>
          <c:y val="0.14345530651233401"/>
          <c:w val="0.88344443853275301"/>
          <c:h val="0.71873724557200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'C:\Users\michaelteasdale\Downloads\Documents\Documents\activities\Healthcare\[charts catherine.xlsx]overall spe'!$E$27</c:f>
              <c:strCache>
                <c:ptCount val="1"/>
                <c:pt idx="0">
                  <c:v>above ESAW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spe'!$E$28:$E$35</c:f>
              <c:numCache>
                <c:formatCode>General</c:formatCode>
                <c:ptCount val="8"/>
                <c:pt idx="0">
                  <c:v>643</c:v>
                </c:pt>
                <c:pt idx="1">
                  <c:v>436</c:v>
                </c:pt>
                <c:pt idx="2">
                  <c:v>40</c:v>
                </c:pt>
                <c:pt idx="3">
                  <c:v>154</c:v>
                </c:pt>
                <c:pt idx="4">
                  <c:v>91</c:v>
                </c:pt>
                <c:pt idx="5">
                  <c:v>-53</c:v>
                </c:pt>
                <c:pt idx="6">
                  <c:v>-19</c:v>
                </c:pt>
                <c:pt idx="7">
                  <c:v>270</c:v>
                </c:pt>
              </c:numCache>
            </c:numRef>
          </c:val>
        </c:ser>
        <c:ser>
          <c:idx val="1"/>
          <c:order val="1"/>
          <c:tx>
            <c:strRef>
              <c:f>'C:\Users\michaelteasdale\Downloads\Documents\Documents\activities\Healthcare\[charts catherine.xlsx]overall spe'!$F$27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96622233484097E-3"/>
                  <c:y val="-0.19499755608726399"/>
                </c:manualLayout>
              </c:layout>
              <c:tx>
                <c:strRef>
                  <c:f>'C:\Users\michaelteasdale\Downloads\Documents\Documents\activities\Healthcare\[charts catherine.xlsx]overall spe'!$H$28</c:f>
                  <c:strCache>
                    <c:ptCount val="1"/>
                    <c:pt idx="0">
                      <c:v>2053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5968716752301E-3"/>
                  <c:y val="-0.108852566962142"/>
                </c:manualLayout>
              </c:layout>
              <c:tx>
                <c:strRef>
                  <c:f>'C:\Users\michaelteasdale\Downloads\Documents\Documents\activities\Healthcare\[charts catherine.xlsx]overall spe'!$H$29</c:f>
                  <c:strCache>
                    <c:ptCount val="1"/>
                    <c:pt idx="0">
                      <c:v>850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8155656097E-3"/>
                  <c:y val="-8.3732799673385497E-2"/>
                </c:manualLayout>
              </c:layout>
              <c:tx>
                <c:strRef>
                  <c:f>'C:\Users\michaelteasdale\Downloads\Documents\Documents\activities\Healthcare\[charts catherine.xlsx]overall spe'!$H$30</c:f>
                  <c:strCache>
                    <c:ptCount val="1"/>
                    <c:pt idx="0">
                      <c:v>458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94389037659899E-7"/>
                  <c:y val="-5.4009711094432797E-2"/>
                </c:manualLayout>
              </c:layout>
              <c:tx>
                <c:strRef>
                  <c:f>'C:\Users\michaelteasdale\Downloads\Documents\Documents\activities\Healthcare\[charts catherine.xlsx]overall spe'!$H$31</c:f>
                  <c:strCache>
                    <c:ptCount val="1"/>
                    <c:pt idx="0">
                      <c:v>252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4060003229584E-2"/>
                </c:manualLayout>
              </c:layout>
              <c:tx>
                <c:strRef>
                  <c:f>'C:\Users\michaelteasdale\Downloads\Documents\Documents\activities\Healthcare\[charts catherine.xlsx]overall spe'!$H$32</c:f>
                  <c:strCache>
                    <c:ptCount val="1"/>
                    <c:pt idx="0">
                      <c:v>145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98874077828001E-3"/>
                  <c:y val="-8.9535662926679596E-2"/>
                </c:manualLayout>
              </c:layout>
              <c:tx>
                <c:strRef>
                  <c:f>'C:\Users\michaelteasdale\Downloads\Documents\Documents\activities\Healthcare\[charts catherine.xlsx]overall spe'!$H$33</c:f>
                  <c:strCache>
                    <c:ptCount val="1"/>
                    <c:pt idx="0">
                      <c:v>125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197748155656097E-3"/>
                  <c:y val="-4.1730038206984198E-2"/>
                </c:manualLayout>
              </c:layout>
              <c:tx>
                <c:strRef>
                  <c:f>'C:\Users\michaelteasdale\Downloads\Documents\Documents\activities\Healthcare\[charts catherine.xlsx]overall spe'!$H$34</c:f>
                  <c:strCache>
                    <c:ptCount val="1"/>
                    <c:pt idx="0">
                      <c:v>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13591287130494"/>
                </c:manualLayout>
              </c:layout>
              <c:tx>
                <c:strRef>
                  <c:f>'C:\Users\michaelteasdale\Downloads\Documents\Documents\activities\Healthcare\[charts catherine.xlsx]overall spe'!$H$35</c:f>
                  <c:strCache>
                    <c:ptCount val="1"/>
                    <c:pt idx="0">
                      <c:v>619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116175341270501"/>
                </c:manualLayout>
              </c:layout>
              <c:tx>
                <c:strRef>
                  <c:f>'C:\Users\michaelteasdale\Downloads\Documents\Documents\activities\Healthcare\[charts catherine.xlsx]overall spe'!$H$36</c:f>
                  <c:strCache>
                    <c:ptCount val="1"/>
                    <c:pt idx="0">
                      <c:v>484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98874077828001E-3"/>
                  <c:y val="-0.13014604276830299"/>
                </c:manualLayout>
              </c:layout>
              <c:tx>
                <c:strRef>
                  <c:f>'C:\Users\michaelteasdale\Downloads\Documents\Documents\activities\Healthcare\[charts catherine.xlsx]overall spe'!$H$37</c:f>
                  <c:strCache>
                    <c:ptCount val="1"/>
                    <c:pt idx="0">
                      <c:v>743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8304789649616501"/>
                </c:manualLayout>
              </c:layout>
              <c:tx>
                <c:strRef>
                  <c:f>'C:\Users\michaelteasdale\Downloads\Documents\Documents\activities\Healthcare\[charts catherine.xlsx]overall spe'!$H$38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3247070768172101"/>
                </c:manualLayout>
              </c:layout>
              <c:tx>
                <c:strRef>
                  <c:f>'C:\Users\michaelteasdale\Downloads\Documents\Documents\activities\Healthcare\[charts catherine.xlsx]overall spe'!$H$39</c:f>
                  <c:strCache>
                    <c:ptCount val="1"/>
                    <c:pt idx="0">
                      <c:v>643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spe'!$F$28:$F$35</c:f>
              <c:numCache>
                <c:formatCode>General</c:formatCode>
                <c:ptCount val="8"/>
                <c:pt idx="0">
                  <c:v>1410</c:v>
                </c:pt>
                <c:pt idx="1">
                  <c:v>414</c:v>
                </c:pt>
                <c:pt idx="2">
                  <c:v>418</c:v>
                </c:pt>
                <c:pt idx="3">
                  <c:v>98</c:v>
                </c:pt>
                <c:pt idx="4">
                  <c:v>54</c:v>
                </c:pt>
                <c:pt idx="5">
                  <c:v>178</c:v>
                </c:pt>
                <c:pt idx="6">
                  <c:v>44</c:v>
                </c:pt>
                <c:pt idx="7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0275456"/>
        <c:axId val="50276992"/>
      </c:barChart>
      <c:catAx>
        <c:axId val="50275456"/>
        <c:scaling>
          <c:orientation val="minMax"/>
        </c:scaling>
        <c:delete val="0"/>
        <c:axPos val="b"/>
        <c:majorTickMark val="out"/>
        <c:minorTickMark val="none"/>
        <c:tickLblPos val="nextTo"/>
        <c:crossAx val="50276992"/>
        <c:crosses val="autoZero"/>
        <c:auto val="1"/>
        <c:lblAlgn val="ctr"/>
        <c:lblOffset val="100"/>
        <c:noMultiLvlLbl val="0"/>
      </c:catAx>
      <c:valAx>
        <c:axId val="50276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275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0.27183</cdr:x>
      <cdr:y>0.8316</cdr:y>
    </cdr:from>
    <cdr:to>
      <cdr:x>0.39698</cdr:x>
      <cdr:y>0.98568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164116" y="4384276"/>
          <a:ext cx="996333" cy="812307"/>
        </a:xfrm>
        <a:prstGeom xmlns:a="http://schemas.openxmlformats.org/drawingml/2006/main" prst="wedgeRectCallout">
          <a:avLst>
            <a:gd name="adj1" fmla="val -31898"/>
            <a:gd name="adj2" fmla="val -107549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Above ESAW</a:t>
          </a:r>
          <a:endParaRPr lang="en-US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0.27183</cdr:x>
      <cdr:y>0.8316</cdr:y>
    </cdr:from>
    <cdr:to>
      <cdr:x>0.39698</cdr:x>
      <cdr:y>0.98568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164116" y="4384276"/>
          <a:ext cx="996333" cy="812307"/>
        </a:xfrm>
        <a:prstGeom xmlns:a="http://schemas.openxmlformats.org/drawingml/2006/main" prst="wedgeRectCallout">
          <a:avLst>
            <a:gd name="adj1" fmla="val -31898"/>
            <a:gd name="adj2" fmla="val -107549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Above ESAW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0.3861</cdr:x>
      <cdr:y>0.07663</cdr:y>
    </cdr:from>
    <cdr:to>
      <cdr:x>0.62059</cdr:x>
      <cdr:y>0.1507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5557" y="308226"/>
          <a:ext cx="914400" cy="297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vert="horz" wrap="none" lIns="91440" tIns="45720" rIns="91440" bIns="45720" rtlCol="0">
          <a:normAutofit/>
        </a:bodyPr>
        <a:lstStyle xmlns:a="http://schemas.openxmlformats.org/drawingml/2006/main"/>
        <a:p xmlns:a="http://schemas.openxmlformats.org/drawingml/2006/main">
          <a:pPr marL="0" indent="0">
            <a:spcBef>
              <a:spcPts val="600"/>
            </a:spcBef>
            <a:buClr>
              <a:schemeClr val="tx1">
                <a:lumMod val="75000"/>
                <a:lumOff val="25000"/>
              </a:schemeClr>
            </a:buClr>
            <a:buFont typeface="Wingdings 2" pitchFamily="18" charset="2"/>
            <a:buNone/>
          </a:pPr>
          <a:r>
            <a:rPr lang="en-US" sz="1800" b="0" dirty="0" smtClean="0"/>
            <a:t>6.9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0.87085</cdr:x>
      <cdr:y>0</cdr:y>
    </cdr:from>
    <cdr:to>
      <cdr:x>0.91826</cdr:x>
      <cdr:y>0.13812</cdr:y>
    </cdr:to>
    <cdr:sp macro="" textlink="">
      <cdr:nvSpPr>
        <cdr:cNvPr id="2" name="Right Arrow 1"/>
        <cdr:cNvSpPr/>
      </cdr:nvSpPr>
      <cdr:spPr>
        <a:xfrm xmlns:a="http://schemas.openxmlformats.org/drawingml/2006/main" rot="6382014">
          <a:off x="6894300" y="0"/>
          <a:ext cx="561315" cy="380246"/>
        </a:xfrm>
        <a:prstGeom xmlns:a="http://schemas.openxmlformats.org/drawingml/2006/main" prst="rightArrow">
          <a:avLst/>
        </a:prstGeom>
        <a:gradFill xmlns:a="http://schemas.openxmlformats.org/drawingml/2006/main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0.27183</cdr:x>
      <cdr:y>0.8316</cdr:y>
    </cdr:from>
    <cdr:to>
      <cdr:x>0.39698</cdr:x>
      <cdr:y>0.98568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164116" y="4384276"/>
          <a:ext cx="996333" cy="812307"/>
        </a:xfrm>
        <a:prstGeom xmlns:a="http://schemas.openxmlformats.org/drawingml/2006/main" prst="wedgeRectCallout">
          <a:avLst>
            <a:gd name="adj1" fmla="val -31898"/>
            <a:gd name="adj2" fmla="val -107549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Above ESAW</a:t>
          </a:r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0.35181</cdr:x>
      <cdr:y>0.10148</cdr:y>
    </cdr:from>
    <cdr:to>
      <cdr:x>0.84761</cdr:x>
      <cdr:y>0.10712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115003" y="319596"/>
          <a:ext cx="1571347" cy="17755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0.27183</cdr:x>
      <cdr:y>0.8316</cdr:y>
    </cdr:from>
    <cdr:to>
      <cdr:x>0.39698</cdr:x>
      <cdr:y>0.98568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164116" y="4384276"/>
          <a:ext cx="996333" cy="812307"/>
        </a:xfrm>
        <a:prstGeom xmlns:a="http://schemas.openxmlformats.org/drawingml/2006/main" prst="wedgeRectCallout">
          <a:avLst>
            <a:gd name="adj1" fmla="val -31898"/>
            <a:gd name="adj2" fmla="val -107549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Above ESAW</a:t>
          </a:r>
          <a:endParaRPr lang="en-US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0.27183</cdr:x>
      <cdr:y>0.8316</cdr:y>
    </cdr:from>
    <cdr:to>
      <cdr:x>0.39698</cdr:x>
      <cdr:y>0.98568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164116" y="4384276"/>
          <a:ext cx="996333" cy="812307"/>
        </a:xfrm>
        <a:prstGeom xmlns:a="http://schemas.openxmlformats.org/drawingml/2006/main" prst="wedgeRectCallout">
          <a:avLst>
            <a:gd name="adj1" fmla="val -31898"/>
            <a:gd name="adj2" fmla="val -107549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Above ESAW</a:t>
          </a:r>
          <a:endParaRPr lang="en-US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0.34178</cdr:x>
      <cdr:y>0.12123</cdr:y>
    </cdr:from>
    <cdr:to>
      <cdr:x>0.34178</cdr:x>
      <cdr:y>0.28918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2748728" y="526550"/>
          <a:ext cx="0" cy="72946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0.27183</cdr:x>
      <cdr:y>0.8316</cdr:y>
    </cdr:from>
    <cdr:to>
      <cdr:x>0.39698</cdr:x>
      <cdr:y>0.98568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164116" y="4384276"/>
          <a:ext cx="996333" cy="812307"/>
        </a:xfrm>
        <a:prstGeom xmlns:a="http://schemas.openxmlformats.org/drawingml/2006/main" prst="wedgeRectCallout">
          <a:avLst>
            <a:gd name="adj1" fmla="val -31898"/>
            <a:gd name="adj2" fmla="val -107549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Above ESAW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1A74D-2CA5-4FBE-8426-1808C3C62FB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4177D-533A-42F7-9D88-3C10FEF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43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9BE9F-BC9E-9648-A072-11A954F4D23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7E8B4-146E-0043-B4BD-35159169C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3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Outptient</a:t>
            </a:r>
            <a:r>
              <a:rPr lang="en-US" dirty="0" smtClean="0"/>
              <a:t> care includes: all same day visits in hospitals, including</a:t>
            </a:r>
            <a:r>
              <a:rPr lang="en-US" baseline="0" dirty="0" smtClean="0"/>
              <a:t> ED, all visits to physicians offices, all care provided at ASC and DICS, all dental visits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1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investment= disease</a:t>
            </a:r>
            <a:r>
              <a:rPr lang="en-US" baseline="0" dirty="0" smtClean="0"/>
              <a:t> control, public education, smoking free programs.. Prevention = Statistical control, inspections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0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Cabin" panose="020B0803050202020004" pitchFamily="34" charset="0"/>
                <a:cs typeface="Arial" panose="020B0604020202020204" pitchFamily="34" charset="0"/>
              </a:rPr>
              <a:t>Chroni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conditions = hypertension or high blood pressure, heart disease, diabetes, lung problems, mental health problems, cancer, </a:t>
            </a:r>
          </a:p>
          <a:p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 and joint pain/arthritis. Source: Commonwealth Fund International Health Policy Survey of Older Adults, 2014.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2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Cabin" panose="020B0803050202020004" pitchFamily="34" charset="0"/>
                <a:cs typeface="Arial" panose="020B0604020202020204" pitchFamily="34" charset="0"/>
              </a:rPr>
              <a:t>Chroni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conditions = hypertension or high blood pressure, heart disease, diabetes, lung problems, mental health problems, cancer, </a:t>
            </a:r>
          </a:p>
          <a:p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 and joint pain/arthritis. Source: Commonwealth Fund International Health Policy Survey of Older Adults, 2014.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 countries</a:t>
            </a:r>
            <a:r>
              <a:rPr lang="en-US" baseline="0" dirty="0" smtClean="0"/>
              <a:t> : France, Germany, Italy, Spain, UK; COPD – Chronic Obstructive Pulmonary Disease; 21 diseases of 35 most frequent are less prevalent in USA</a:t>
            </a:r>
          </a:p>
          <a:p>
            <a:r>
              <a:rPr lang="en-US" baseline="0" dirty="0" smtClean="0"/>
              <a:t>prevalence= number of individual with a disease in a specific population at a discrete point in time</a:t>
            </a:r>
          </a:p>
          <a:p>
            <a:r>
              <a:rPr lang="en-US" baseline="0" dirty="0" smtClean="0"/>
              <a:t>Incidence= number of new cases of a disease in a population over a specific period of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Treatment and severity not calculated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0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 expenses</a:t>
            </a:r>
            <a:r>
              <a:rPr lang="en-US" baseline="0" dirty="0" smtClean="0"/>
              <a:t> rose 7% and revenues rose only 5% for hospitals; most ex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3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data for 2013 show that the providers' expenses increased at an annual rate of 4.6%, outpacing their 4.1% annual revenue growth. As such, operating margins and operating cash flow margins declined across the sector; the median operating margin fell to 2.2%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Outptient</a:t>
            </a:r>
            <a:r>
              <a:rPr lang="en-US" dirty="0" smtClean="0"/>
              <a:t> care includes: all same day visits in hospitals, including</a:t>
            </a:r>
            <a:r>
              <a:rPr lang="en-US" baseline="0" dirty="0" smtClean="0"/>
              <a:t> ED, all visits to physicians offices, all care provided at ASC and DICS, all dental visits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Sales and </a:t>
            </a:r>
            <a:r>
              <a:rPr lang="en-US" dirty="0" err="1" smtClean="0"/>
              <a:t>marketin</a:t>
            </a:r>
            <a:r>
              <a:rPr lang="en-US" dirty="0" smtClean="0"/>
              <a:t> are 33% o</a:t>
            </a:r>
            <a:r>
              <a:rPr lang="en-US" baseline="0" dirty="0" smtClean="0"/>
              <a:t>f excess spending in admin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Outptient</a:t>
            </a:r>
            <a:r>
              <a:rPr lang="en-US" dirty="0" smtClean="0"/>
              <a:t> care includes: all same day visits in hospitals, including</a:t>
            </a:r>
            <a:r>
              <a:rPr lang="en-US" baseline="0" dirty="0" smtClean="0"/>
              <a:t> ED, all visits to physicians offices, all care provided at ASC and DICS, all dental visits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Outptient</a:t>
            </a:r>
            <a:r>
              <a:rPr lang="en-US" dirty="0" smtClean="0"/>
              <a:t> care includes: all same day visits in hospitals, including</a:t>
            </a:r>
            <a:r>
              <a:rPr lang="en-US" baseline="0" dirty="0" smtClean="0"/>
              <a:t> ED, all visits to physicians offices, all care provided at ASC and DICS, all dental visits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Outptient</a:t>
            </a:r>
            <a:r>
              <a:rPr lang="en-US" dirty="0" smtClean="0"/>
              <a:t> care includes: all same day visits in hospitals, including</a:t>
            </a:r>
            <a:r>
              <a:rPr lang="en-US" baseline="0" dirty="0" smtClean="0"/>
              <a:t> ED, all visits to physicians offices, all care provided at ASC and DICS, all dental visits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4884-DD3C-4202-94F8-80F8C469E1FD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0A47-353A-4C83-9885-134E1259B511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A81D-D154-4D77-B560-B88C24F5CB20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7F4-4D6D-4585-A783-1F9CBE016562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14800" cy="76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138363"/>
            <a:ext cx="4114800" cy="76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E2AF-E482-4C8C-8C73-7789E2D6309C}" type="datetime1">
              <a:rPr lang="en-US" smtClean="0"/>
              <a:t>3/10/2016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E83D-1460-4318-B9C5-94227867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708D-A8EF-4B36-A0E0-6B729860DBE8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CDE3-81CA-4A1C-9EE0-4F6D6CD7A531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DC6-90DA-4C5E-8CC9-9E974B2C69EE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69-7CE5-4644-9D92-1E16B75765B9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5546-5FEB-4FD2-841F-D233AAFA92C6}" type="datetime1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C27A-4515-4B29-A303-1D7DD53B2185}" type="datetime1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F28-F612-49DD-9927-DB18F6CF642F}" type="datetime1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92C2-B8A1-4537-BF5E-C1270A9904E9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18C5E6-5FC0-43EA-B59F-470CC4237522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2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SjGouBmo0M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43" y="1444532"/>
            <a:ext cx="8042276" cy="1336956"/>
          </a:xfrm>
        </p:spPr>
        <p:txBody>
          <a:bodyPr/>
          <a:lstStyle/>
          <a:p>
            <a:r>
              <a:rPr lang="en-US" dirty="0" smtClean="0"/>
              <a:t>Why Does Healthcare Cost so much in the USA?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9853" y="495224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Michael Teasdale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OLLI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February, 2016</a:t>
            </a:r>
          </a:p>
        </p:txBody>
      </p:sp>
    </p:spTree>
    <p:extLst>
      <p:ext uri="{BB962C8B-B14F-4D97-AF65-F5344CB8AC3E}">
        <p14:creationId xmlns:p14="http://schemas.microsoft.com/office/powerpoint/2010/main" val="13763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457200"/>
          </a:xfrm>
        </p:spPr>
        <p:txBody>
          <a:bodyPr anchor="t" anchorCtr="1">
            <a:no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Hospital Supply and Use, 2013 or Nearest Year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3912144"/>
              </p:ext>
            </p:extLst>
          </p:nvPr>
        </p:nvGraphicFramePr>
        <p:xfrm>
          <a:off x="76200" y="762000"/>
          <a:ext cx="434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762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Acute care hospital beds </a:t>
            </a:r>
            <a:b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per 1,000 population</a:t>
            </a:r>
            <a:endParaRPr lang="en-US" sz="1600" b="1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100" y="4964667"/>
            <a:ext cx="201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Source</a:t>
            </a:r>
            <a:r>
              <a:rPr lang="en-US" sz="1200" dirty="0">
                <a:latin typeface="Cabin" panose="020B0803050202020004" pitchFamily="34" charset="0"/>
                <a:cs typeface="Arial" panose="020B0604020202020204" pitchFamily="34" charset="0"/>
              </a:rPr>
              <a:t>: OECD Health Data 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2015.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4375612"/>
              </p:ext>
            </p:extLst>
          </p:nvPr>
        </p:nvGraphicFramePr>
        <p:xfrm>
          <a:off x="4568062" y="1054387"/>
          <a:ext cx="441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4400" y="762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bin" panose="020B0803050202020004" pitchFamily="34" charset="0"/>
                <a:cs typeface="Arial" panose="020B0604020202020204" pitchFamily="34" charset="0"/>
              </a:rPr>
              <a:t>Hospital d</a:t>
            </a: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ischarges </a:t>
            </a:r>
            <a:b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per </a:t>
            </a:r>
            <a:r>
              <a:rPr lang="en-US" sz="1600" b="1" dirty="0">
                <a:latin typeface="Cabin" panose="020B0803050202020004" pitchFamily="34" charset="0"/>
                <a:cs typeface="Arial" panose="020B0604020202020204" pitchFamily="34" charset="0"/>
              </a:rPr>
              <a:t>1,000 </a:t>
            </a: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population</a:t>
            </a:r>
            <a:endParaRPr lang="en-US" sz="1600" b="1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864" y="5589146"/>
            <a:ext cx="7428216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Greater usage of inpatient or hospital stays is not the source; Potential lack of supply or local monopolies could actually drive prices higher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2770338" y="2793761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732757" y="2334680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 Inpatient care saves money on LOS and volume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038009"/>
              </p:ext>
            </p:extLst>
          </p:nvPr>
        </p:nvGraphicFramePr>
        <p:xfrm>
          <a:off x="189679" y="1527009"/>
          <a:ext cx="3899435" cy="402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73498150"/>
              </p:ext>
            </p:extLst>
          </p:nvPr>
        </p:nvGraphicFramePr>
        <p:xfrm>
          <a:off x="4798030" y="1464795"/>
          <a:ext cx="390075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6539501" y="1666981"/>
            <a:ext cx="914400" cy="29795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fontScale="85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800" b="0" dirty="0" smtClean="0"/>
              <a:t>179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75" y="5979560"/>
            <a:ext cx="7207714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$100B to 120B saved each year due to Length of stay and number of admissions per thousand</a:t>
            </a:r>
          </a:p>
        </p:txBody>
      </p:sp>
    </p:spTree>
    <p:extLst>
      <p:ext uri="{BB962C8B-B14F-4D97-AF65-F5344CB8AC3E}">
        <p14:creationId xmlns:p14="http://schemas.microsoft.com/office/powerpoint/2010/main" val="7933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731520"/>
          </a:xfrm>
        </p:spPr>
        <p:txBody>
          <a:bodyPr anchor="t" anchorCtr="1">
            <a:noAutofit/>
          </a:bodyPr>
          <a:lstStyle/>
          <a:p>
            <a:r>
              <a:rPr lang="en-US" sz="3200" b="1" dirty="0" smtClean="0">
                <a:cs typeface="Arial" panose="020B0604020202020204" pitchFamily="34" charset="0"/>
              </a:rPr>
              <a:t>Prices for Hospital and Physician’s Service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9626" y="5069782"/>
            <a:ext cx="508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Cabin" panose="020B08030502020200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Source: </a:t>
            </a:r>
            <a:r>
              <a:rPr lang="en-US" altLang="en-US" sz="1200" dirty="0">
                <a:latin typeface="Cabin" panose="020B0803050202020004" pitchFamily="34" charset="0"/>
                <a:cs typeface="Arial" panose="020B0604020202020204" pitchFamily="34" charset="0"/>
              </a:rPr>
              <a:t>International Federation of Health Plans, 2013 Comparative Price Report</a:t>
            </a:r>
            <a:r>
              <a:rPr lang="en-US" alt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570669"/>
              </p:ext>
            </p:extLst>
          </p:nvPr>
        </p:nvGraphicFramePr>
        <p:xfrm>
          <a:off x="517132" y="975473"/>
          <a:ext cx="80206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9325" y="5671335"/>
            <a:ext cx="7767263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USA in patient procedures often more than double of the cost in peer countries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396431" y="2609636"/>
            <a:ext cx="353431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dirty="0" smtClean="0"/>
              <a:t>Ave prices in thousands</a:t>
            </a:r>
          </a:p>
        </p:txBody>
      </p:sp>
    </p:spTree>
    <p:extLst>
      <p:ext uri="{BB962C8B-B14F-4D97-AF65-F5344CB8AC3E}">
        <p14:creationId xmlns:p14="http://schemas.microsoft.com/office/powerpoint/2010/main" val="889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Hospital Spending per Discharge</a:t>
            </a:r>
            <a:endParaRPr lang="en-US" sz="4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8065235"/>
              </p:ext>
            </p:extLst>
          </p:nvPr>
        </p:nvGraphicFramePr>
        <p:xfrm>
          <a:off x="381000" y="808037"/>
          <a:ext cx="8362308" cy="496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08405" y="5769172"/>
            <a:ext cx="7269823" cy="768350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USA pays 33% more than next most expensive peer country (Canada)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9E83D-1460-4318-B9C5-942278672E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54312" y="2562351"/>
            <a:ext cx="396582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dirty="0" smtClean="0"/>
              <a:t>Average Spend per discharge</a:t>
            </a:r>
          </a:p>
        </p:txBody>
      </p:sp>
      <p:sp>
        <p:nvSpPr>
          <p:cNvPr id="10" name="Right Arrow 9"/>
          <p:cNvSpPr/>
          <p:nvPr/>
        </p:nvSpPr>
        <p:spPr>
          <a:xfrm rot="7344819">
            <a:off x="8462650" y="703535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731520"/>
          </a:xfrm>
        </p:spPr>
        <p:txBody>
          <a:bodyPr anchor="t" anchorCtr="1">
            <a:no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Prices for Hospital Delivered Pharmaceuticals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336" y="5157711"/>
            <a:ext cx="5173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Cabin" panose="020B08030502020200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Source: </a:t>
            </a:r>
            <a:r>
              <a:rPr lang="en-US" altLang="en-US" sz="1200" dirty="0">
                <a:latin typeface="Cabin" panose="020B0803050202020004" pitchFamily="34" charset="0"/>
                <a:cs typeface="Arial" panose="020B0604020202020204" pitchFamily="34" charset="0"/>
              </a:rPr>
              <a:t>International Federation of Health Plans, 2013 Comparative Price Report</a:t>
            </a:r>
            <a:r>
              <a:rPr lang="en-US" alt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3504769"/>
              </p:ext>
            </p:extLst>
          </p:nvPr>
        </p:nvGraphicFramePr>
        <p:xfrm>
          <a:off x="606175" y="955212"/>
          <a:ext cx="7572054" cy="434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462337" y="2327387"/>
            <a:ext cx="2137025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of USA Prices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35" y="5835721"/>
            <a:ext cx="9072080" cy="4572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USA pays often pays the double for pharmaceuticals delivered in hospital</a:t>
            </a:r>
          </a:p>
        </p:txBody>
      </p:sp>
      <p:sp>
        <p:nvSpPr>
          <p:cNvPr id="8" name="Right Arrow 7"/>
          <p:cNvSpPr/>
          <p:nvPr/>
        </p:nvSpPr>
        <p:spPr>
          <a:xfrm rot="6501042">
            <a:off x="7473613" y="632837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</a:t>
            </a:r>
            <a:r>
              <a:rPr lang="en-US" dirty="0" err="1" smtClean="0"/>
              <a:t>Payor</a:t>
            </a:r>
            <a:r>
              <a:rPr lang="en-US" dirty="0" smtClean="0"/>
              <a:t> </a:t>
            </a:r>
            <a:r>
              <a:rPr lang="en-US" dirty="0" err="1" smtClean="0"/>
              <a:t>Reimbursment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1240" y="5941756"/>
            <a:ext cx="8054939" cy="581386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b="1" dirty="0" smtClean="0">
                <a:solidFill>
                  <a:schemeClr val="tx1"/>
                </a:solidFill>
              </a:rPr>
              <a:t>Private </a:t>
            </a:r>
            <a:r>
              <a:rPr lang="en-US" b="1" dirty="0" err="1" smtClean="0">
                <a:solidFill>
                  <a:schemeClr val="tx1"/>
                </a:solidFill>
              </a:rPr>
              <a:t>Payors</a:t>
            </a:r>
            <a:r>
              <a:rPr lang="en-US" b="1" dirty="0" smtClean="0">
                <a:solidFill>
                  <a:schemeClr val="tx1"/>
                </a:solidFill>
              </a:rPr>
              <a:t> pay 3 fold difference in one market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4665" y="6458230"/>
            <a:ext cx="990600" cy="365125"/>
          </a:xfrm>
        </p:spPr>
        <p:txBody>
          <a:bodyPr/>
          <a:lstStyle/>
          <a:p>
            <a:pPr>
              <a:defRPr/>
            </a:pPr>
            <a:fld id="{9499E83D-1460-4318-B9C5-942278672EBF}" type="slidenum">
              <a:rPr lang="en-US" sz="2800" smtClean="0"/>
              <a:pPr>
                <a:defRPr/>
              </a:pPr>
              <a:t>15</a:t>
            </a:fld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9" y="1171254"/>
            <a:ext cx="8003568" cy="42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6959" y="5484556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200" dirty="0" smtClean="0"/>
              <a:t>Knee Replacement in Denver Private Prices 2008-2011, Cooper, </a:t>
            </a:r>
            <a:r>
              <a:rPr lang="en-US" sz="1200" dirty="0" err="1" smtClean="0"/>
              <a:t>Graig</a:t>
            </a:r>
            <a:r>
              <a:rPr lang="en-US" sz="1200" dirty="0" smtClean="0"/>
              <a:t>, </a:t>
            </a:r>
            <a:r>
              <a:rPr lang="en-US" sz="1200" dirty="0" err="1" smtClean="0"/>
              <a:t>Reenan</a:t>
            </a:r>
            <a:r>
              <a:rPr lang="en-US" sz="1200" dirty="0" smtClean="0"/>
              <a:t> and Gaynor, 2015</a:t>
            </a:r>
          </a:p>
        </p:txBody>
      </p:sp>
    </p:spTree>
    <p:extLst>
      <p:ext uri="{BB962C8B-B14F-4D97-AF65-F5344CB8AC3E}">
        <p14:creationId xmlns:p14="http://schemas.microsoft.com/office/powerpoint/2010/main" val="23211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019"/>
            <a:ext cx="9144000" cy="808038"/>
          </a:xfrm>
        </p:spPr>
        <p:txBody>
          <a:bodyPr/>
          <a:lstStyle/>
          <a:p>
            <a:r>
              <a:rPr lang="en-US" sz="4000" dirty="0" smtClean="0"/>
              <a:t>Reimbursement prices and hospital concentration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506876"/>
            <a:ext cx="8321211" cy="3816429"/>
          </a:xfrm>
        </p:spPr>
        <p:txBody>
          <a:bodyPr>
            <a:spAutoFit/>
          </a:bodyPr>
          <a:lstStyle/>
          <a:p>
            <a:r>
              <a:rPr lang="en-US" sz="1600" dirty="0"/>
              <a:t>H</a:t>
            </a:r>
            <a:r>
              <a:rPr lang="en-US" sz="1600" dirty="0" smtClean="0"/>
              <a:t>ealth </a:t>
            </a:r>
            <a:r>
              <a:rPr lang="en-US" sz="1600" dirty="0"/>
              <a:t>care spending per privately insured beneficiary varies by a </a:t>
            </a:r>
            <a:r>
              <a:rPr lang="en-US" sz="1600" dirty="0" smtClean="0"/>
              <a:t>factor of </a:t>
            </a:r>
            <a:r>
              <a:rPr lang="en-US" sz="1600" dirty="0"/>
              <a:t>three across the 306 Hospital Referral Regions (HRRs) in the </a:t>
            </a:r>
            <a:r>
              <a:rPr lang="en-US" sz="1600" dirty="0" smtClean="0"/>
              <a:t>US for the same procedure</a:t>
            </a:r>
          </a:p>
          <a:p>
            <a:r>
              <a:rPr lang="en-US" sz="1600" dirty="0" smtClean="0"/>
              <a:t>Second</a:t>
            </a:r>
            <a:r>
              <a:rPr lang="en-US" sz="1600" dirty="0"/>
              <a:t>, </a:t>
            </a:r>
            <a:r>
              <a:rPr lang="en-US" sz="1600" u="sng" dirty="0"/>
              <a:t>variation in providers’ transaction prices </a:t>
            </a:r>
            <a:r>
              <a:rPr lang="en-US" sz="1600" u="sng" dirty="0" smtClean="0"/>
              <a:t>across HRRs </a:t>
            </a:r>
            <a:r>
              <a:rPr lang="en-US" sz="1600" u="sng" dirty="0"/>
              <a:t>is the primary driver of spending variation for the privately insured</a:t>
            </a:r>
            <a:r>
              <a:rPr lang="en-US" sz="1600" dirty="0"/>
              <a:t>, whereas variation </a:t>
            </a:r>
            <a:r>
              <a:rPr lang="en-US" sz="1600" dirty="0" smtClean="0"/>
              <a:t>in the </a:t>
            </a:r>
            <a:r>
              <a:rPr lang="en-US" sz="1600" u="sng" dirty="0"/>
              <a:t>quantity</a:t>
            </a:r>
            <a:r>
              <a:rPr lang="en-US" sz="1600" dirty="0"/>
              <a:t> of care provided across HRRs is the primary driver of Medicare spending </a:t>
            </a:r>
            <a:r>
              <a:rPr lang="en-US" sz="1600" dirty="0" smtClean="0"/>
              <a:t>variation. </a:t>
            </a:r>
            <a:endParaRPr lang="en-US" sz="1600" dirty="0"/>
          </a:p>
          <a:p>
            <a:r>
              <a:rPr lang="en-US" sz="1600" dirty="0" smtClean="0"/>
              <a:t>There is </a:t>
            </a:r>
            <a:r>
              <a:rPr lang="en-US" sz="1600" dirty="0"/>
              <a:t>large dispersion in overall inpatient </a:t>
            </a:r>
            <a:r>
              <a:rPr lang="en-US" sz="1600" dirty="0" smtClean="0"/>
              <a:t>hospital prices.  For </a:t>
            </a:r>
            <a:r>
              <a:rPr lang="en-US" sz="1600" dirty="0"/>
              <a:t>example, hospital prices </a:t>
            </a:r>
            <a:r>
              <a:rPr lang="en-US" sz="1600" dirty="0" smtClean="0"/>
              <a:t>for lower-limb </a:t>
            </a:r>
            <a:r>
              <a:rPr lang="en-US" sz="1600" dirty="0"/>
              <a:t>MRIs vary by a factor of twelve across the nation and, on average, two-fold </a:t>
            </a:r>
            <a:r>
              <a:rPr lang="en-US" sz="1600" dirty="0" smtClean="0"/>
              <a:t>within HRRs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Finally</a:t>
            </a:r>
            <a:r>
              <a:rPr lang="en-US" sz="1600" dirty="0"/>
              <a:t>, hospital prices are positively associated with indicators of hospital market </a:t>
            </a:r>
            <a:r>
              <a:rPr lang="en-US" sz="1600" dirty="0" smtClean="0"/>
              <a:t>power. Even </a:t>
            </a:r>
            <a:r>
              <a:rPr lang="en-US" sz="1600" dirty="0"/>
              <a:t>after conditioning on many demand and cost factors, hospital prices in monopoly </a:t>
            </a:r>
            <a:r>
              <a:rPr lang="en-US" sz="1600" dirty="0" smtClean="0"/>
              <a:t>markets are </a:t>
            </a:r>
            <a:r>
              <a:rPr lang="en-US" sz="1600" b="1" dirty="0"/>
              <a:t>15.3 percent higher </a:t>
            </a:r>
            <a:r>
              <a:rPr lang="en-US" sz="1600" dirty="0"/>
              <a:t>than those in markets with four or more hospitals.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9E83D-1460-4318-B9C5-942278672E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0656" y="5566752"/>
            <a:ext cx="6924783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Growing concentration in providers (hospital groups) is leading to higher prices </a:t>
            </a:r>
          </a:p>
        </p:txBody>
      </p:sp>
    </p:spTree>
    <p:extLst>
      <p:ext uri="{BB962C8B-B14F-4D97-AF65-F5344CB8AC3E}">
        <p14:creationId xmlns:p14="http://schemas.microsoft.com/office/powerpoint/2010/main" val="41155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4805" y="451064"/>
            <a:ext cx="7985464" cy="5540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 smtClean="0"/>
              <a:t>Percentage of Hospitals with Negative Total and Operating Margins, 1995 – 2013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69205"/>
              </p:ext>
            </p:extLst>
          </p:nvPr>
        </p:nvGraphicFramePr>
        <p:xfrm>
          <a:off x="640655" y="1286250"/>
          <a:ext cx="7630042" cy="412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6748857" imgH="3548180" progId="Excel.Sheet.8">
                  <p:embed/>
                </p:oleObj>
              </mc:Choice>
              <mc:Fallback>
                <p:oleObj name="Worksheet" r:id="rId3" imgW="6748857" imgH="3548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55" y="1286250"/>
                        <a:ext cx="7630042" cy="41282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gray">
          <a:xfrm>
            <a:off x="2427269" y="5345424"/>
            <a:ext cx="6226175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1775" indent="-2317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4D4D4D"/>
                </a:solidFill>
                <a:cs typeface="+mn-cs"/>
              </a:rPr>
              <a:t>Source: Avalere Health analysis of American Hospital Association Annual Survey data, 2013, </a:t>
            </a:r>
            <a:r>
              <a:rPr lang="en-US" sz="900" kern="0" dirty="0" smtClean="0">
                <a:solidFill>
                  <a:srgbClr val="4D4D4D"/>
                </a:solidFill>
              </a:rPr>
              <a:t>FOR </a:t>
            </a:r>
            <a:r>
              <a:rPr lang="en-US" sz="900" kern="0" dirty="0" smtClean="0">
                <a:solidFill>
                  <a:srgbClr val="4D4D4D"/>
                </a:solidFill>
                <a:cs typeface="+mn-cs"/>
              </a:rPr>
              <a:t>hospitals</a:t>
            </a:r>
            <a:r>
              <a:rPr lang="en-US" sz="900" kern="0" dirty="0">
                <a:solidFill>
                  <a:srgbClr val="4D4D4D"/>
                </a:solidFill>
                <a:cs typeface="+mn-cs"/>
              </a:rPr>
              <a:t>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65697" y="2175553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cs typeface="+mn-cs"/>
              </a:rPr>
              <a:t>Negative Operating Margin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48400" y="3581400"/>
            <a:ext cx="160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cs typeface="+mn-cs"/>
              </a:rPr>
              <a:t>Negative Total Margin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788" y="5636839"/>
            <a:ext cx="8455633" cy="9144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Hospitals systems have seen lower negative operating margins 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except for 2013.   Are hospitals gaining strength? </a:t>
            </a:r>
          </a:p>
        </p:txBody>
      </p:sp>
    </p:spTree>
    <p:extLst>
      <p:ext uri="{BB962C8B-B14F-4D97-AF65-F5344CB8AC3E}">
        <p14:creationId xmlns:p14="http://schemas.microsoft.com/office/powerpoint/2010/main" val="25930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8225" y="605177"/>
            <a:ext cx="8303963" cy="5540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dirty="0" smtClean="0"/>
              <a:t>Aggregate Total Hospital Margins</a:t>
            </a:r>
            <a:r>
              <a:rPr lang="en-US" altLang="en-US" sz="3600" baseline="30000" dirty="0" smtClean="0"/>
              <a:t>(1)</a:t>
            </a:r>
            <a:r>
              <a:rPr lang="en-US" altLang="en-US" sz="3600" dirty="0" smtClean="0"/>
              <a:t> and Operating Margins,</a:t>
            </a:r>
            <a:r>
              <a:rPr lang="en-US" altLang="en-US" sz="3600" baseline="30000" dirty="0" smtClean="0"/>
              <a:t>(2)</a:t>
            </a:r>
            <a:r>
              <a:rPr lang="en-US" altLang="en-US" sz="3600" dirty="0" smtClean="0"/>
              <a:t> 1993 – 2013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25538" y="2049463"/>
          <a:ext cx="7310437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4" imgW="7296232" imgH="3305067" progId="Excel.Sheet.8">
                  <p:embed/>
                </p:oleObj>
              </mc:Choice>
              <mc:Fallback>
                <p:oleObj name="Worksheet" r:id="rId4" imgW="7296232" imgH="33050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2049463"/>
                        <a:ext cx="7310437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gray">
          <a:xfrm>
            <a:off x="1143000" y="5334000"/>
            <a:ext cx="6858000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1775" indent="-2317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4D4D4D"/>
                </a:solidFill>
                <a:cs typeface="+mn-cs"/>
              </a:rPr>
              <a:t>Source: Avalere Health analysis of American Hospital Association Annual Survey data, 2013, </a:t>
            </a:r>
            <a:r>
              <a:rPr lang="en-US" sz="900" kern="0" dirty="0" smtClean="0">
                <a:solidFill>
                  <a:srgbClr val="4D4D4D"/>
                </a:solidFill>
                <a:cs typeface="+mn-cs"/>
              </a:rPr>
              <a:t>for </a:t>
            </a:r>
            <a:r>
              <a:rPr lang="en-US" sz="900" kern="0" dirty="0">
                <a:solidFill>
                  <a:srgbClr val="4D4D4D"/>
                </a:solidFill>
                <a:cs typeface="+mn-cs"/>
              </a:rPr>
              <a:t>hospitals. </a:t>
            </a:r>
          </a:p>
          <a:p>
            <a:pPr marL="231775" indent="-2317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30000" dirty="0">
                <a:solidFill>
                  <a:srgbClr val="4D4D4D"/>
                </a:solidFill>
                <a:cs typeface="+mn-cs"/>
              </a:rPr>
              <a:t>(1)</a:t>
            </a:r>
            <a:r>
              <a:rPr lang="en-US" sz="900" kern="0" dirty="0">
                <a:solidFill>
                  <a:srgbClr val="4D4D4D"/>
                </a:solidFill>
                <a:cs typeface="+mn-cs"/>
              </a:rPr>
              <a:t>	Total Hospital Margin is calculated as the difference between total net revenue and total expenses divided by total net revenue.</a:t>
            </a:r>
          </a:p>
          <a:p>
            <a:pPr marL="231775" indent="-2317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30000" dirty="0">
                <a:solidFill>
                  <a:srgbClr val="4D4D4D"/>
                </a:solidFill>
                <a:cs typeface="+mn-cs"/>
              </a:rPr>
              <a:t>(2)</a:t>
            </a:r>
            <a:r>
              <a:rPr lang="en-US" sz="900" kern="0" dirty="0">
                <a:solidFill>
                  <a:srgbClr val="4D4D4D"/>
                </a:solidFill>
                <a:cs typeface="+mn-cs"/>
              </a:rPr>
              <a:t>	Operating Margin is calculated as the difference between operating revenue and total expenses divided by operating revenue.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786" y="5995400"/>
            <a:ext cx="8609747" cy="4572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Except for 2008 crisis year aggregate hospital margins are increasing</a:t>
            </a:r>
          </a:p>
        </p:txBody>
      </p:sp>
    </p:spTree>
    <p:extLst>
      <p:ext uri="{BB962C8B-B14F-4D97-AF65-F5344CB8AC3E}">
        <p14:creationId xmlns:p14="http://schemas.microsoft.com/office/powerpoint/2010/main" val="115313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4418"/>
            <a:ext cx="9144000" cy="808038"/>
          </a:xfrm>
        </p:spPr>
        <p:txBody>
          <a:bodyPr/>
          <a:lstStyle/>
          <a:p>
            <a:r>
              <a:rPr lang="en-US" dirty="0" smtClean="0"/>
              <a:t>In patient care Summary</a:t>
            </a:r>
            <a:br>
              <a:rPr lang="en-US" dirty="0" smtClean="0"/>
            </a:br>
            <a:r>
              <a:rPr lang="en-US" dirty="0" smtClean="0"/>
              <a:t>$40b in additional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451" y="1917843"/>
            <a:ext cx="8310938" cy="1687513"/>
          </a:xfrm>
        </p:spPr>
        <p:txBody>
          <a:bodyPr>
            <a:noAutofit/>
          </a:bodyPr>
          <a:lstStyle/>
          <a:p>
            <a:r>
              <a:rPr lang="en-US" dirty="0" smtClean="0"/>
              <a:t>Despite lower amount of stays and shorter lengths of stay, overall spending is higher in the USA</a:t>
            </a:r>
          </a:p>
          <a:p>
            <a:r>
              <a:rPr lang="en-US" dirty="0" smtClean="0"/>
              <a:t>This cost is driven by greater cost per procedure and greater cost of hospital stays </a:t>
            </a:r>
          </a:p>
          <a:p>
            <a:r>
              <a:rPr lang="en-US" dirty="0" err="1" smtClean="0"/>
              <a:t>Payors</a:t>
            </a:r>
            <a:r>
              <a:rPr lang="en-US" dirty="0" smtClean="0"/>
              <a:t>, especially private </a:t>
            </a:r>
            <a:r>
              <a:rPr lang="en-US" dirty="0" err="1" smtClean="0"/>
              <a:t>payors</a:t>
            </a:r>
            <a:r>
              <a:rPr lang="en-US" dirty="0" smtClean="0"/>
              <a:t>, have struggled to control reimbursement</a:t>
            </a:r>
          </a:p>
          <a:p>
            <a:r>
              <a:rPr lang="en-US" dirty="0"/>
              <a:t>P</a:t>
            </a:r>
            <a:r>
              <a:rPr lang="en-US" dirty="0" smtClean="0"/>
              <a:t>rovider local bargaining power seems to have increased due to growing concentration of providers in local markets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9E83D-1460-4318-B9C5-942278672E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6824"/>
          </a:xfrm>
        </p:spPr>
        <p:txBody>
          <a:bodyPr/>
          <a:lstStyle/>
          <a:p>
            <a:r>
              <a:rPr lang="en-US" dirty="0" smtClean="0"/>
              <a:t>Course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14" y="5184039"/>
            <a:ext cx="8042276" cy="1091629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 deep dive into why we pay so much for healthcare (</a:t>
            </a:r>
            <a:r>
              <a:rPr lang="en-US" b="1" dirty="0" err="1" smtClean="0"/>
              <a:t>con’t</a:t>
            </a:r>
            <a:r>
              <a:rPr lang="en-US" b="1" dirty="0" smtClean="0"/>
              <a:t>)? </a:t>
            </a:r>
          </a:p>
          <a:p>
            <a:pPr marL="0" indent="0" algn="ctr">
              <a:buNone/>
            </a:pPr>
            <a:r>
              <a:rPr lang="en-US" b="1" dirty="0" smtClean="0"/>
              <a:t>An overview of 2 healthcare systems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z="2800" smtClean="0"/>
              <a:t>2</a:t>
            </a:fld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534654"/>
              </p:ext>
            </p:extLst>
          </p:nvPr>
        </p:nvGraphicFramePr>
        <p:xfrm>
          <a:off x="733214" y="1466636"/>
          <a:ext cx="8042276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075"/>
                <a:gridCol w="650020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dirty="0" smtClean="0"/>
                        <a:t>Topic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Feb 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dirty="0" smtClean="0"/>
                        <a:t>Comparing performance</a:t>
                      </a:r>
                      <a:r>
                        <a:rPr lang="en-US" sz="2400" baseline="0" dirty="0" smtClean="0"/>
                        <a:t> of healthcare systems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="0" dirty="0" smtClean="0"/>
                        <a:t>Feb 22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b="0" dirty="0" smtClean="0"/>
                        <a:t>Why does the US system cost so much?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Feb 29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b="1" dirty="0" smtClean="0"/>
                        <a:t>Why</a:t>
                      </a:r>
                      <a:r>
                        <a:rPr lang="en-US" sz="2400" b="1" baseline="0" dirty="0" smtClean="0"/>
                        <a:t> does the US Systems c</a:t>
                      </a:r>
                      <a:r>
                        <a:rPr lang="en-US" sz="2400" b="1" dirty="0" smtClean="0"/>
                        <a:t>ost so much ?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b="1" dirty="0" smtClean="0"/>
                        <a:t>An overview of other healthcare systems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March 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dirty="0" smtClean="0"/>
                        <a:t>Other</a:t>
                      </a:r>
                      <a:r>
                        <a:rPr lang="en-US" sz="2400" baseline="0" dirty="0" smtClean="0"/>
                        <a:t> Healthcare systems (</a:t>
                      </a:r>
                      <a:r>
                        <a:rPr lang="en-US" sz="2400" baseline="0" dirty="0" err="1" smtClean="0"/>
                        <a:t>con’t</a:t>
                      </a:r>
                      <a:r>
                        <a:rPr lang="en-US" sz="2400" baseline="0" dirty="0" smtClean="0"/>
                        <a:t>); policy alternatives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79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8238"/>
            <a:ext cx="9144000" cy="808038"/>
          </a:xfrm>
        </p:spPr>
        <p:txBody>
          <a:bodyPr/>
          <a:lstStyle/>
          <a:p>
            <a:r>
              <a:rPr lang="en-US" dirty="0" smtClean="0"/>
              <a:t>Drugs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9E83D-1460-4318-B9C5-942278672E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6" y="473857"/>
            <a:ext cx="8584153" cy="654419"/>
          </a:xfrm>
        </p:spPr>
        <p:txBody>
          <a:bodyPr/>
          <a:lstStyle/>
          <a:p>
            <a:r>
              <a:rPr lang="en-US" sz="3600" dirty="0" smtClean="0"/>
              <a:t>Spending above/below ESAW by Component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596" y="5748291"/>
            <a:ext cx="8424355" cy="7501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Drug and non durables account for $98b  of $650b in excess spending in 2006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691051"/>
              </p:ext>
            </p:extLst>
          </p:nvPr>
        </p:nvGraphicFramePr>
        <p:xfrm>
          <a:off x="887767" y="476203"/>
          <a:ext cx="7961236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448365" y="4860479"/>
            <a:ext cx="914400" cy="612648"/>
          </a:xfrm>
          <a:prstGeom prst="wedgeRectCallout">
            <a:avLst>
              <a:gd name="adj1" fmla="val -118891"/>
              <a:gd name="adj2" fmla="val -11283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Below ESAW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" y="3613206"/>
            <a:ext cx="1267470" cy="794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$650B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1340529" y="3613206"/>
            <a:ext cx="241028" cy="794357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5064" y="1384916"/>
            <a:ext cx="301841" cy="372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436" y="13849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Spending above ESAW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53026" y="6426594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21</a:t>
            </a:fld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4161034" y="2691829"/>
            <a:ext cx="925871" cy="24749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7646"/>
          </a:xfrm>
        </p:spPr>
        <p:txBody>
          <a:bodyPr/>
          <a:lstStyle/>
          <a:p>
            <a:r>
              <a:rPr lang="en-US" dirty="0" smtClean="0"/>
              <a:t>Drug prices higher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Drugs account for 12% of </a:t>
            </a:r>
            <a:r>
              <a:rPr lang="en-US" dirty="0"/>
              <a:t>U</a:t>
            </a:r>
            <a:r>
              <a:rPr lang="en-US" dirty="0" smtClean="0"/>
              <a:t>SA healthcare spending</a:t>
            </a:r>
          </a:p>
          <a:p>
            <a:r>
              <a:rPr lang="en-US" dirty="0" smtClean="0"/>
              <a:t>But 15% of overspend in comparison with peer countries or $98B in 2006</a:t>
            </a:r>
          </a:p>
          <a:p>
            <a:r>
              <a:rPr lang="en-US" dirty="0" smtClean="0"/>
              <a:t>Drugs cost on average cost 118% more in the USA despite greater penetration of generics</a:t>
            </a:r>
          </a:p>
          <a:p>
            <a:r>
              <a:rPr lang="en-US" dirty="0" smtClean="0"/>
              <a:t>Drug overspend is a function of pricing and mix in the USA: cost of drugs are higher and there is use of more expensive drugs than in peer countries</a:t>
            </a:r>
          </a:p>
          <a:p>
            <a:r>
              <a:rPr lang="en-US" dirty="0" smtClean="0"/>
              <a:t>Pricing is high due to legal and structural constraints in the market not allowing </a:t>
            </a:r>
            <a:r>
              <a:rPr lang="en-US" dirty="0" err="1" smtClean="0"/>
              <a:t>payors</a:t>
            </a:r>
            <a:r>
              <a:rPr lang="en-US" dirty="0" smtClean="0"/>
              <a:t> or a </a:t>
            </a:r>
            <a:r>
              <a:rPr lang="en-US" dirty="0" err="1" smtClean="0"/>
              <a:t>payor</a:t>
            </a:r>
            <a:r>
              <a:rPr lang="en-US" dirty="0" smtClean="0"/>
              <a:t> (the government) to negotiate limits to drug prices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731520"/>
          </a:xfrm>
        </p:spPr>
        <p:txBody>
          <a:bodyPr anchor="t" anchorCtr="1">
            <a:noAutofit/>
          </a:bodyPr>
          <a:lstStyle/>
          <a:p>
            <a:r>
              <a:rPr lang="en-US" sz="2400" b="1" dirty="0" smtClean="0">
                <a:cs typeface="Arial" panose="020B0604020202020204" pitchFamily="34" charset="0"/>
              </a:rPr>
              <a:t>Average Number of Prescription Drugs Taken Regularly,</a:t>
            </a:r>
            <a:br>
              <a:rPr lang="en-US" sz="2400" b="1" dirty="0" smtClean="0">
                <a:cs typeface="Arial" panose="020B0604020202020204" pitchFamily="34" charset="0"/>
              </a:rPr>
            </a:br>
            <a:r>
              <a:rPr lang="en-US" sz="2400" b="1" dirty="0" smtClean="0">
                <a:cs typeface="Arial" panose="020B0604020202020204" pitchFamily="34" charset="0"/>
              </a:rPr>
              <a:t>Age 18 or Older, 2013</a:t>
            </a:r>
            <a:endParaRPr lang="en-US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4592132"/>
              </p:ext>
            </p:extLst>
          </p:nvPr>
        </p:nvGraphicFramePr>
        <p:xfrm>
          <a:off x="76200" y="968950"/>
          <a:ext cx="8915400" cy="539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1920" y="5726302"/>
            <a:ext cx="521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bin" panose="020B0803050202020004" pitchFamily="34" charset="0"/>
                <a:cs typeface="Arial" panose="020B0604020202020204" pitchFamily="34" charset="0"/>
              </a:rPr>
              <a:t>Source: 2013 Commonwealth Fund International Health Policy Survey.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82296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Number</a:t>
            </a:r>
            <a:endParaRPr lang="en-US" sz="1600" b="1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126" y="6125967"/>
            <a:ext cx="7469312" cy="4572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Use of prescription drugs are high in the USA</a:t>
            </a:r>
          </a:p>
        </p:txBody>
      </p:sp>
    </p:spTree>
    <p:extLst>
      <p:ext uri="{BB962C8B-B14F-4D97-AF65-F5344CB8AC3E}">
        <p14:creationId xmlns:p14="http://schemas.microsoft.com/office/powerpoint/2010/main" val="41607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11515"/>
          </a:xfrm>
        </p:spPr>
        <p:txBody>
          <a:bodyPr/>
          <a:lstStyle/>
          <a:p>
            <a:pPr algn="l"/>
            <a:r>
              <a:rPr lang="en-US" sz="3600" dirty="0" smtClean="0"/>
              <a:t>Higher Drug Prices in USA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152196"/>
            <a:ext cx="7397720" cy="1504586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Key drivers: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American can pay higher prices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Cost of marketing and sales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Supplier driven pricing, no powerful institution to negotiate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075293"/>
              </p:ext>
            </p:extLst>
          </p:nvPr>
        </p:nvGraphicFramePr>
        <p:xfrm>
          <a:off x="284085" y="1520456"/>
          <a:ext cx="3169329" cy="324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8070" y="935681"/>
            <a:ext cx="259228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</a:t>
            </a:r>
            <a:r>
              <a:rPr lang="en-US" sz="1600" b="1" u="sng" dirty="0" smtClean="0"/>
              <a:t>comparable</a:t>
            </a:r>
            <a:r>
              <a:rPr lang="en-US" sz="1600" dirty="0" smtClean="0"/>
              <a:t> drugs prices are 50% higher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77162" y="946042"/>
            <a:ext cx="259228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More expensive drug </a:t>
            </a:r>
            <a:r>
              <a:rPr lang="en-US" sz="1600" b="1" u="sng" dirty="0" smtClean="0"/>
              <a:t>mix</a:t>
            </a:r>
            <a:r>
              <a:rPr lang="en-US" sz="1600" dirty="0" smtClean="0"/>
              <a:t> also drives cost higher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76770"/>
              </p:ext>
            </p:extLst>
          </p:nvPr>
        </p:nvGraphicFramePr>
        <p:xfrm>
          <a:off x="4726620" y="1737794"/>
          <a:ext cx="3493363" cy="302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19358" y="4732355"/>
            <a:ext cx="2650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EU5 = UK, Germany, France, Italy, Spain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1480492" y="4706101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$/pill indexed</a:t>
            </a:r>
            <a:endParaRPr lang="en-US" sz="11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05745" y="2177239"/>
            <a:ext cx="1571347" cy="177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83448" y="1899815"/>
            <a:ext cx="0" cy="7812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43061" y="2194994"/>
            <a:ext cx="0" cy="12571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957527" y="1944210"/>
            <a:ext cx="1206100" cy="6924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50% higher</a:t>
            </a:r>
            <a:endParaRPr lang="en-US" sz="1600" b="1" dirty="0"/>
          </a:p>
        </p:txBody>
      </p:sp>
      <p:sp>
        <p:nvSpPr>
          <p:cNvPr id="17" name="Oval 16"/>
          <p:cNvSpPr/>
          <p:nvPr/>
        </p:nvSpPr>
        <p:spPr>
          <a:xfrm>
            <a:off x="7804952" y="2290433"/>
            <a:ext cx="1232516" cy="7246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118% higher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74106" y="4766098"/>
            <a:ext cx="914400" cy="18643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900" b="1" dirty="0" smtClean="0"/>
              <a:t>McKinsey, 2006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z="2400" smtClean="0"/>
              <a:t>24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91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34" y="107576"/>
            <a:ext cx="8145017" cy="1336956"/>
          </a:xfrm>
        </p:spPr>
        <p:txBody>
          <a:bodyPr/>
          <a:lstStyle/>
          <a:p>
            <a:r>
              <a:rPr lang="en-US" dirty="0" smtClean="0"/>
              <a:t>Drug prices vary according to type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z="2000" smtClean="0"/>
              <a:t>25</a:t>
            </a:fld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44926043"/>
              </p:ext>
            </p:extLst>
          </p:nvPr>
        </p:nvGraphicFramePr>
        <p:xfrm>
          <a:off x="236306" y="1659587"/>
          <a:ext cx="2825393" cy="330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26106905"/>
              </p:ext>
            </p:extLst>
          </p:nvPr>
        </p:nvGraphicFramePr>
        <p:xfrm>
          <a:off x="3061699" y="1551400"/>
          <a:ext cx="2702103" cy="317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004" y="5614270"/>
            <a:ext cx="8042276" cy="620302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Launch of part D Medicare led to significant increase in Fed spending – up 200% from 2003-2006</a:t>
            </a:r>
            <a:endParaRPr lang="en-US" b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90391777"/>
              </p:ext>
            </p:extLst>
          </p:nvPr>
        </p:nvGraphicFramePr>
        <p:xfrm>
          <a:off x="6195317" y="1571947"/>
          <a:ext cx="2693189" cy="322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8385" y="5065160"/>
            <a:ext cx="6750121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dirty="0" smtClean="0"/>
              <a:t>Prices indexed to average in France, UK, GER Italy and Spain</a:t>
            </a:r>
          </a:p>
        </p:txBody>
      </p:sp>
    </p:spTree>
    <p:extLst>
      <p:ext uri="{BB962C8B-B14F-4D97-AF65-F5344CB8AC3E}">
        <p14:creationId xmlns:p14="http://schemas.microsoft.com/office/powerpoint/2010/main" val="3609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70" y="107576"/>
            <a:ext cx="8373438" cy="1032855"/>
          </a:xfrm>
        </p:spPr>
        <p:txBody>
          <a:bodyPr/>
          <a:lstStyle/>
          <a:p>
            <a:r>
              <a:rPr lang="en-US" sz="4400" dirty="0" smtClean="0"/>
              <a:t>Drug Pricing $98B in over spend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 pays more than any other country for the same drugs</a:t>
            </a:r>
          </a:p>
          <a:p>
            <a:r>
              <a:rPr lang="en-US" dirty="0" smtClean="0"/>
              <a:t>Drugs prescribed are usually the more expensive ones</a:t>
            </a:r>
          </a:p>
          <a:p>
            <a:r>
              <a:rPr lang="en-US" dirty="0" err="1" smtClean="0"/>
              <a:t>Payors</a:t>
            </a:r>
            <a:r>
              <a:rPr lang="en-US" dirty="0" smtClean="0"/>
              <a:t> seem to have little effect on prices ( the US gov’t is actually forbidden to negotiate with pharmaceutical companies on pricing)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41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15828"/>
            <a:ext cx="8042276" cy="1336956"/>
          </a:xfrm>
        </p:spPr>
        <p:txBody>
          <a:bodyPr/>
          <a:lstStyle/>
          <a:p>
            <a:r>
              <a:rPr lang="en-US" dirty="0" smtClean="0"/>
              <a:t>Healthcare Administration and Insurance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917" y="4207558"/>
            <a:ext cx="7530957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This includes public administration of Medicare, Medicaid, as well as private </a:t>
            </a:r>
            <a:r>
              <a:rPr lang="en-US" sz="2000" b="1" dirty="0" err="1" smtClean="0"/>
              <a:t>payor</a:t>
            </a:r>
            <a:r>
              <a:rPr lang="en-US" sz="2000" b="1" dirty="0" smtClean="0"/>
              <a:t> profits, taxes, and selling, general and administration ( SG&amp;A) costs</a:t>
            </a:r>
          </a:p>
        </p:txBody>
      </p:sp>
    </p:spTree>
    <p:extLst>
      <p:ext uri="{BB962C8B-B14F-4D97-AF65-F5344CB8AC3E}">
        <p14:creationId xmlns:p14="http://schemas.microsoft.com/office/powerpoint/2010/main" val="214470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6" y="473857"/>
            <a:ext cx="8584153" cy="654419"/>
          </a:xfrm>
        </p:spPr>
        <p:txBody>
          <a:bodyPr/>
          <a:lstStyle/>
          <a:p>
            <a:r>
              <a:rPr lang="en-US" sz="3600" dirty="0" smtClean="0"/>
              <a:t>Spending above/below ESAW by Component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596" y="5748291"/>
            <a:ext cx="8424355" cy="7501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Admin and Ins account for $91</a:t>
            </a:r>
            <a:r>
              <a:rPr lang="en-US" sz="2400" b="1" dirty="0">
                <a:solidFill>
                  <a:schemeClr val="tx1"/>
                </a:solidFill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</a:rPr>
              <a:t>  of $650b in excess spending in 2006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691051"/>
              </p:ext>
            </p:extLst>
          </p:nvPr>
        </p:nvGraphicFramePr>
        <p:xfrm>
          <a:off x="887767" y="476203"/>
          <a:ext cx="7961236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448365" y="4860479"/>
            <a:ext cx="914400" cy="612648"/>
          </a:xfrm>
          <a:prstGeom prst="wedgeRectCallout">
            <a:avLst>
              <a:gd name="adj1" fmla="val -118891"/>
              <a:gd name="adj2" fmla="val -11283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Below ESAW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" y="3613206"/>
            <a:ext cx="1267470" cy="794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$650B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1340529" y="3613206"/>
            <a:ext cx="241028" cy="794357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5064" y="1384916"/>
            <a:ext cx="301841" cy="372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436" y="13849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Spending above ESAW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53026" y="6426594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28</a:t>
            </a:fld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086905" y="2998153"/>
            <a:ext cx="915597" cy="24749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95" y="241140"/>
            <a:ext cx="8042276" cy="837646"/>
          </a:xfrm>
        </p:spPr>
        <p:txBody>
          <a:bodyPr/>
          <a:lstStyle/>
          <a:p>
            <a:r>
              <a:rPr lang="en-US" dirty="0" smtClean="0"/>
              <a:t>HC Admin cost higher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Healthcare Administration spending accounts for 7% of spending and 14% of overspend ($91B in overspend vs peer countries)</a:t>
            </a:r>
          </a:p>
          <a:p>
            <a:r>
              <a:rPr lang="en-US" dirty="0" smtClean="0"/>
              <a:t>$63B is attributable to private </a:t>
            </a:r>
            <a:r>
              <a:rPr lang="en-US" dirty="0" err="1" smtClean="0"/>
              <a:t>payors’</a:t>
            </a:r>
            <a:r>
              <a:rPr lang="en-US" dirty="0" smtClean="0"/>
              <a:t> profits and taxes ($30B) and selling and general administration expenses, SGA - $33B </a:t>
            </a:r>
          </a:p>
          <a:p>
            <a:r>
              <a:rPr lang="en-US" dirty="0" smtClean="0"/>
              <a:t>Public administration – Medicare and Medicaid – account for other $28B in overspend – despite some efficiencies in administration</a:t>
            </a:r>
          </a:p>
          <a:p>
            <a:r>
              <a:rPr lang="en-US" dirty="0" smtClean="0"/>
              <a:t>Single-payer systems avoid redundancies of multi-payer systems and drive efficiencies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89" y="174660"/>
            <a:ext cx="8042276" cy="745889"/>
          </a:xfrm>
        </p:spPr>
        <p:txBody>
          <a:bodyPr/>
          <a:lstStyle/>
          <a:p>
            <a:r>
              <a:rPr lang="en-US" dirty="0" smtClean="0"/>
              <a:t>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89" y="920549"/>
            <a:ext cx="8042276" cy="31567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Moral Hazard, definition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Break down spending into components of Healthcare spending: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Inpatient care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Drugs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Administration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Long term care and home care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Durables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Overview of other healthcare systems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0216"/>
            <a:ext cx="8042276" cy="847921"/>
          </a:xfrm>
        </p:spPr>
        <p:txBody>
          <a:bodyPr/>
          <a:lstStyle/>
          <a:p>
            <a:r>
              <a:rPr lang="en-US" sz="3600" dirty="0" smtClean="0"/>
              <a:t>Administration and Insurance Spending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453749"/>
              </p:ext>
            </p:extLst>
          </p:nvPr>
        </p:nvGraphicFramePr>
        <p:xfrm>
          <a:off x="264459" y="1158411"/>
          <a:ext cx="832709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2013735" y="1664413"/>
            <a:ext cx="184935" cy="2054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3604" y="15719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Overspend or ESAW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48010" y="2406267"/>
            <a:ext cx="2794571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dirty="0" smtClean="0"/>
              <a:t>Billions of dollars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459" y="5681612"/>
            <a:ext cx="7852125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Multi-payer and multistate payer systems in USA create redundancies (marketing, underwriting, administration) that peer countries bear to a lesser extent</a:t>
            </a:r>
          </a:p>
        </p:txBody>
      </p:sp>
    </p:spTree>
    <p:extLst>
      <p:ext uri="{BB962C8B-B14F-4D97-AF65-F5344CB8AC3E}">
        <p14:creationId xmlns:p14="http://schemas.microsoft.com/office/powerpoint/2010/main" val="1254830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624048" cy="817098"/>
          </a:xfrm>
        </p:spPr>
        <p:txBody>
          <a:bodyPr/>
          <a:lstStyle/>
          <a:p>
            <a:r>
              <a:rPr lang="en-US" sz="4400" dirty="0" smtClean="0"/>
              <a:t>The question of </a:t>
            </a:r>
            <a:r>
              <a:rPr lang="en-US" sz="4400" dirty="0"/>
              <a:t>p</a:t>
            </a:r>
            <a:r>
              <a:rPr lang="en-US" sz="4400" dirty="0" smtClean="0"/>
              <a:t>rivate </a:t>
            </a:r>
            <a:r>
              <a:rPr lang="en-US" sz="4400" dirty="0"/>
              <a:t>i</a:t>
            </a:r>
            <a:r>
              <a:rPr lang="en-US" sz="4400" dirty="0" smtClean="0"/>
              <a:t>nsurance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56" y="1115603"/>
            <a:ext cx="3416551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Pros:</a:t>
            </a:r>
          </a:p>
          <a:p>
            <a:r>
              <a:rPr lang="en-US" dirty="0" smtClean="0"/>
              <a:t>Competition drives more services and public education</a:t>
            </a:r>
          </a:p>
          <a:p>
            <a:r>
              <a:rPr lang="en-US" dirty="0" smtClean="0"/>
              <a:t>Drives efficiency in administration processes</a:t>
            </a:r>
          </a:p>
          <a:p>
            <a:r>
              <a:rPr lang="en-US" dirty="0"/>
              <a:t>Creates variety of insurance packages and choice (?)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275668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800" smtClean="0"/>
              <a:t>31</a:t>
            </a:fld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33934" y="1156702"/>
            <a:ext cx="422100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b="1" u="sng" dirty="0" smtClean="0"/>
              <a:t>Cons:</a:t>
            </a:r>
          </a:p>
          <a:p>
            <a:r>
              <a:rPr lang="en-US" dirty="0" smtClean="0"/>
              <a:t>Creates redundancies in admin systems (many systems instead of one)</a:t>
            </a:r>
          </a:p>
          <a:p>
            <a:r>
              <a:rPr lang="en-US" dirty="0" smtClean="0"/>
              <a:t>Creates confusion and cost complexity leading to lack of transparency</a:t>
            </a:r>
          </a:p>
          <a:p>
            <a:r>
              <a:rPr lang="en-US" dirty="0" smtClean="0"/>
              <a:t>Lacks breadth to negotiate effectively with providers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639" y="5472704"/>
            <a:ext cx="7998444" cy="127727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Do disadvantages outweigh the advantages?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The role of private  payers is key to any significant healthcare reform in the USA</a:t>
            </a:r>
          </a:p>
        </p:txBody>
      </p:sp>
    </p:spTree>
    <p:extLst>
      <p:ext uri="{BB962C8B-B14F-4D97-AF65-F5344CB8AC3E}">
        <p14:creationId xmlns:p14="http://schemas.microsoft.com/office/powerpoint/2010/main" val="3297579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62407"/>
            <a:ext cx="8042276" cy="1336956"/>
          </a:xfrm>
        </p:spPr>
        <p:txBody>
          <a:bodyPr/>
          <a:lstStyle/>
          <a:p>
            <a:r>
              <a:rPr lang="en-US" dirty="0" smtClean="0"/>
              <a:t>Long Term Care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60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6" y="473857"/>
            <a:ext cx="8584153" cy="654419"/>
          </a:xfrm>
        </p:spPr>
        <p:txBody>
          <a:bodyPr/>
          <a:lstStyle/>
          <a:p>
            <a:r>
              <a:rPr lang="en-US" sz="3600" dirty="0" smtClean="0"/>
              <a:t>Spending above/below ESAW by Component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596" y="5748291"/>
            <a:ext cx="8424355" cy="7501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Long term care spending is $53 less than expected spending in 2006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691051"/>
              </p:ext>
            </p:extLst>
          </p:nvPr>
        </p:nvGraphicFramePr>
        <p:xfrm>
          <a:off x="887767" y="476203"/>
          <a:ext cx="7961236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448365" y="4860479"/>
            <a:ext cx="914400" cy="612648"/>
          </a:xfrm>
          <a:prstGeom prst="wedgeRectCallout">
            <a:avLst>
              <a:gd name="adj1" fmla="val -118891"/>
              <a:gd name="adj2" fmla="val -11283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Below ESAW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" y="3613206"/>
            <a:ext cx="1267470" cy="794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$650B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1340529" y="3613206"/>
            <a:ext cx="241028" cy="794357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5064" y="1384916"/>
            <a:ext cx="301841" cy="372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436" y="13849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Spending above ESAW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53026" y="6426594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33</a:t>
            </a:fld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897366" y="2979505"/>
            <a:ext cx="1032551" cy="24749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7921"/>
          </a:xfrm>
        </p:spPr>
        <p:txBody>
          <a:bodyPr/>
          <a:lstStyle/>
          <a:p>
            <a:r>
              <a:rPr lang="en-US" dirty="0" smtClean="0"/>
              <a:t>Long term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45397"/>
            <a:ext cx="8042276" cy="4343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Long term and home care, including freestanding nursing homes and independent home health agencies, cost $178B or 9% of Healthcare spending in 2006.</a:t>
            </a:r>
          </a:p>
          <a:p>
            <a:r>
              <a:rPr lang="en-US" dirty="0" smtClean="0"/>
              <a:t>USA spent $128B on nursing home care and $50B on home care</a:t>
            </a:r>
          </a:p>
          <a:p>
            <a:r>
              <a:rPr lang="en-US" dirty="0" smtClean="0"/>
              <a:t>USA spends $53B less than peer countries due to reimbursement structure and youth of population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6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624048" cy="817098"/>
          </a:xfrm>
        </p:spPr>
        <p:txBody>
          <a:bodyPr/>
          <a:lstStyle/>
          <a:p>
            <a:r>
              <a:rPr lang="en-US" sz="3600" dirty="0" smtClean="0"/>
              <a:t>Long term care: Actual vs Expected Cost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457664"/>
              </p:ext>
            </p:extLst>
          </p:nvPr>
        </p:nvGraphicFramePr>
        <p:xfrm>
          <a:off x="549276" y="1240605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357862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800" smtClean="0"/>
              <a:t>35</a:t>
            </a:fld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99335" y="5818468"/>
            <a:ext cx="7119991" cy="4572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As opposed to other categories, why are we paying less?</a:t>
            </a:r>
          </a:p>
        </p:txBody>
      </p:sp>
      <p:sp>
        <p:nvSpPr>
          <p:cNvPr id="3" name="Oval 2"/>
          <p:cNvSpPr/>
          <p:nvPr/>
        </p:nvSpPr>
        <p:spPr>
          <a:xfrm>
            <a:off x="3298004" y="1078787"/>
            <a:ext cx="1638729" cy="11712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$53B Less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6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05548"/>
            <a:ext cx="8042276" cy="642437"/>
          </a:xfrm>
        </p:spPr>
        <p:txBody>
          <a:bodyPr/>
          <a:lstStyle/>
          <a:p>
            <a:r>
              <a:rPr lang="en-US" sz="3600" dirty="0" smtClean="0"/>
              <a:t>Younger US population contains overall cost of long term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943601"/>
            <a:ext cx="8042276" cy="621586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Current younger population in USA contains cost but with same percentage of over 65 as OECD  USA would spend $36B more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96251" y="6458230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000" smtClean="0"/>
              <a:t>36</a:t>
            </a:fld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90147828"/>
              </p:ext>
            </p:extLst>
          </p:nvPr>
        </p:nvGraphicFramePr>
        <p:xfrm>
          <a:off x="549275" y="1027416"/>
          <a:ext cx="8152936" cy="48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5732980" y="1273996"/>
            <a:ext cx="51372" cy="4099388"/>
          </a:xfrm>
          <a:prstGeom prst="line">
            <a:avLst/>
          </a:prstGeom>
          <a:ln w="222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1171646" y="2821707"/>
            <a:ext cx="3441843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dirty="0" smtClean="0"/>
              <a:t>% population over 65, 2005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75461" y="3323690"/>
            <a:ext cx="1541123" cy="765425"/>
          </a:xfrm>
          <a:prstGeom prst="wedgeRoundRectCallout">
            <a:avLst>
              <a:gd name="adj1" fmla="val -102167"/>
              <a:gd name="adj2" fmla="val 8399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OECD </a:t>
            </a:r>
            <a:r>
              <a:rPr lang="en-US" dirty="0" err="1" smtClean="0">
                <a:solidFill>
                  <a:schemeClr val="tx1"/>
                </a:solidFill>
              </a:rPr>
              <a:t>ave</a:t>
            </a:r>
            <a:r>
              <a:rPr lang="en-US" dirty="0" smtClean="0">
                <a:solidFill>
                  <a:schemeClr val="tx1"/>
                </a:solidFill>
              </a:rPr>
              <a:t> 14.9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2904"/>
            <a:ext cx="8042276" cy="1336956"/>
          </a:xfrm>
        </p:spPr>
        <p:txBody>
          <a:bodyPr/>
          <a:lstStyle/>
          <a:p>
            <a:r>
              <a:rPr lang="en-US" sz="4400" dirty="0" smtClean="0"/>
              <a:t>Reimbursement of USA long care limits spending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866966"/>
              </p:ext>
            </p:extLst>
          </p:nvPr>
        </p:nvGraphicFramePr>
        <p:xfrm>
          <a:off x="549276" y="1284270"/>
          <a:ext cx="8042275" cy="460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5488" y="6458230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800" smtClean="0"/>
              <a:t>37</a:t>
            </a:fld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4111" y="5726393"/>
            <a:ext cx="8291245" cy="9144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Compared with Peer Countries, USA has large out of pocket  payment for long term care: “informal” care more prevalent in USA</a:t>
            </a:r>
          </a:p>
        </p:txBody>
      </p:sp>
    </p:spTree>
    <p:extLst>
      <p:ext uri="{BB962C8B-B14F-4D97-AF65-F5344CB8AC3E}">
        <p14:creationId xmlns:p14="http://schemas.microsoft.com/office/powerpoint/2010/main" val="18285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78165"/>
            <a:ext cx="8042276" cy="1336956"/>
          </a:xfrm>
        </p:spPr>
        <p:txBody>
          <a:bodyPr/>
          <a:lstStyle/>
          <a:p>
            <a:r>
              <a:rPr lang="en-US" dirty="0" smtClean="0"/>
              <a:t>Durables and Investment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26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6" y="473857"/>
            <a:ext cx="8584153" cy="654419"/>
          </a:xfrm>
        </p:spPr>
        <p:txBody>
          <a:bodyPr/>
          <a:lstStyle/>
          <a:p>
            <a:r>
              <a:rPr lang="en-US" sz="3600" dirty="0" smtClean="0"/>
              <a:t>Spending above/below ESAW by Component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596" y="5748291"/>
            <a:ext cx="8424355" cy="7501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Durables cost $19B less than expected  spending in 2006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573863"/>
              </p:ext>
            </p:extLst>
          </p:nvPr>
        </p:nvGraphicFramePr>
        <p:xfrm>
          <a:off x="887767" y="476203"/>
          <a:ext cx="7961236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448365" y="4860479"/>
            <a:ext cx="914400" cy="612648"/>
          </a:xfrm>
          <a:prstGeom prst="wedgeRectCallout">
            <a:avLst>
              <a:gd name="adj1" fmla="val -118891"/>
              <a:gd name="adj2" fmla="val -11283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Below ESAW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" y="3613206"/>
            <a:ext cx="1267470" cy="794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$650B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1340529" y="3613206"/>
            <a:ext cx="241028" cy="794357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5064" y="1384916"/>
            <a:ext cx="301841" cy="372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436" y="13849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Spending above ESAW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53026" y="6426594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39</a:t>
            </a:fld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6823238" y="3170076"/>
            <a:ext cx="915597" cy="24749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8863" y="2125302"/>
            <a:ext cx="8042276" cy="197591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McKinsey Study from 2008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OECD data, 2015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Commonwealth Fund Report, 2015</a:t>
            </a:r>
          </a:p>
          <a:p>
            <a:pPr>
              <a:spcBef>
                <a:spcPts val="600"/>
              </a:spcBef>
            </a:pPr>
            <a:r>
              <a:rPr lang="en-US" dirty="0"/>
              <a:t>Cooper, </a:t>
            </a:r>
            <a:r>
              <a:rPr lang="en-US" dirty="0" err="1"/>
              <a:t>Graig</a:t>
            </a:r>
            <a:r>
              <a:rPr lang="en-US" dirty="0"/>
              <a:t>, </a:t>
            </a:r>
            <a:r>
              <a:rPr lang="en-US" dirty="0" err="1"/>
              <a:t>Reenan</a:t>
            </a:r>
            <a:r>
              <a:rPr lang="en-US" dirty="0"/>
              <a:t> and Gaynor, </a:t>
            </a:r>
            <a:r>
              <a:rPr lang="en-US" dirty="0" smtClean="0"/>
              <a:t>2015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America’s Bitter Pill, Steven Brill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American Association of Hospitals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Healthcare Triage ( </a:t>
            </a:r>
            <a:r>
              <a:rPr lang="en-US" dirty="0" err="1" smtClean="0"/>
              <a:t>Youtube</a:t>
            </a:r>
            <a:r>
              <a:rPr lang="en-US" dirty="0" smtClean="0"/>
              <a:t>)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548"/>
            <a:ext cx="8042276" cy="688369"/>
          </a:xfrm>
        </p:spPr>
        <p:txBody>
          <a:bodyPr/>
          <a:lstStyle/>
          <a:p>
            <a:r>
              <a:rPr lang="en-US" dirty="0" smtClean="0"/>
              <a:t>Durables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88542"/>
            <a:ext cx="8042276" cy="2817687"/>
          </a:xfrm>
        </p:spPr>
        <p:txBody>
          <a:bodyPr/>
          <a:lstStyle/>
          <a:p>
            <a:r>
              <a:rPr lang="en-US" dirty="0" smtClean="0"/>
              <a:t>Definition: eyeglasses, contact lenses, hearing aids, wheelchairs, orthopedic products, medical equipment rentals</a:t>
            </a:r>
          </a:p>
          <a:p>
            <a:r>
              <a:rPr lang="en-US" dirty="0" smtClean="0"/>
              <a:t>Total spend of estimated $24B in 2006, $19B less than expected</a:t>
            </a:r>
          </a:p>
          <a:p>
            <a:r>
              <a:rPr lang="en-US" dirty="0" smtClean="0"/>
              <a:t>Largely constrained by lack of reimbursement: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82415966"/>
              </p:ext>
            </p:extLst>
          </p:nvPr>
        </p:nvGraphicFramePr>
        <p:xfrm>
          <a:off x="1297969" y="3791163"/>
          <a:ext cx="6096000" cy="273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54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6" y="473857"/>
            <a:ext cx="8584153" cy="654419"/>
          </a:xfrm>
        </p:spPr>
        <p:txBody>
          <a:bodyPr/>
          <a:lstStyle/>
          <a:p>
            <a:r>
              <a:rPr lang="en-US" sz="3600" dirty="0" smtClean="0"/>
              <a:t>Spending above/below ESAW by Component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596" y="5748291"/>
            <a:ext cx="8424355" cy="7501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Investments account for 50B  of $650b in excess spending in 2006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573863"/>
              </p:ext>
            </p:extLst>
          </p:nvPr>
        </p:nvGraphicFramePr>
        <p:xfrm>
          <a:off x="887767" y="476203"/>
          <a:ext cx="7961236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6713762" y="4857480"/>
            <a:ext cx="914400" cy="612648"/>
          </a:xfrm>
          <a:prstGeom prst="wedgeRectCallout">
            <a:avLst>
              <a:gd name="adj1" fmla="val -79565"/>
              <a:gd name="adj2" fmla="val -119545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Below ESAW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" y="3613206"/>
            <a:ext cx="1267470" cy="794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$650B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1340529" y="3613206"/>
            <a:ext cx="241028" cy="794357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5064" y="1384916"/>
            <a:ext cx="301841" cy="372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436" y="13849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Spending above ESAW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53026" y="6426594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41</a:t>
            </a:fld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7706816" y="2772897"/>
            <a:ext cx="915597" cy="24749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6550"/>
          </a:xfrm>
        </p:spPr>
        <p:txBody>
          <a:bodyPr/>
          <a:lstStyle/>
          <a:p>
            <a:r>
              <a:rPr lang="en-US" dirty="0" smtClean="0"/>
              <a:t>HC Investment higher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527496"/>
            <a:ext cx="8042276" cy="1216039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Prevention, Public Investment in R&amp;D drive higher investment cost in USA (NIH, CDC and state spending)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96251" y="6378410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612166"/>
              </p:ext>
            </p:extLst>
          </p:nvPr>
        </p:nvGraphicFramePr>
        <p:xfrm>
          <a:off x="924673" y="1119884"/>
          <a:ext cx="7564135" cy="384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43254" y="5034337"/>
            <a:ext cx="3071973" cy="36987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dirty="0" smtClean="0"/>
              <a:t>OECD, McKinsey 2006</a:t>
            </a:r>
          </a:p>
        </p:txBody>
      </p:sp>
    </p:spTree>
    <p:extLst>
      <p:ext uri="{BB962C8B-B14F-4D97-AF65-F5344CB8AC3E}">
        <p14:creationId xmlns:p14="http://schemas.microsoft.com/office/powerpoint/2010/main" val="20396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8" y="107576"/>
            <a:ext cx="8570007" cy="652712"/>
          </a:xfrm>
        </p:spPr>
        <p:txBody>
          <a:bodyPr/>
          <a:lstStyle/>
          <a:p>
            <a:r>
              <a:rPr lang="en-US" sz="3600" dirty="0" smtClean="0"/>
              <a:t>NIH Investment and Disease Prevalence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7300" y="6331060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17765559"/>
              </p:ext>
            </p:extLst>
          </p:nvPr>
        </p:nvGraphicFramePr>
        <p:xfrm>
          <a:off x="164387" y="1150420"/>
          <a:ext cx="285621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74534034"/>
              </p:ext>
            </p:extLst>
          </p:nvPr>
        </p:nvGraphicFramePr>
        <p:xfrm>
          <a:off x="3020602" y="1150420"/>
          <a:ext cx="285621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91667070"/>
              </p:ext>
            </p:extLst>
          </p:nvPr>
        </p:nvGraphicFramePr>
        <p:xfrm>
          <a:off x="6121685" y="1150420"/>
          <a:ext cx="285621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3226085" y="1736333"/>
            <a:ext cx="10275" cy="3041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8881" y="1736333"/>
            <a:ext cx="0" cy="3041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899" y="5855154"/>
            <a:ext cx="7872925" cy="4572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NIH Funding and disease prevalence does not align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40512" y="5169354"/>
            <a:ext cx="2712377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dirty="0" smtClean="0"/>
              <a:t>Data from 2007, McKinsey 2008</a:t>
            </a:r>
          </a:p>
        </p:txBody>
      </p:sp>
    </p:spTree>
    <p:extLst>
      <p:ext uri="{BB962C8B-B14F-4D97-AF65-F5344CB8AC3E}">
        <p14:creationId xmlns:p14="http://schemas.microsoft.com/office/powerpoint/2010/main" val="14538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Americans sicker?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factors comparing the health of Americans to residents of other developed countries are mixed </a:t>
            </a:r>
          </a:p>
          <a:p>
            <a:r>
              <a:rPr lang="en-US" dirty="0" smtClean="0"/>
              <a:t>Experts maintain Americans are not sicker as these risk factors cancel each other out in terms of disease prevalence and cost</a:t>
            </a:r>
          </a:p>
          <a:p>
            <a:r>
              <a:rPr lang="en-US" dirty="0" smtClean="0"/>
              <a:t> ANSWER – more sick </a:t>
            </a:r>
            <a:r>
              <a:rPr lang="en-US" dirty="0"/>
              <a:t>A</a:t>
            </a:r>
            <a:r>
              <a:rPr lang="en-US" dirty="0" smtClean="0"/>
              <a:t>mericans are not the reason we pay more for healthcare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457200"/>
          </a:xfrm>
        </p:spPr>
        <p:txBody>
          <a:bodyPr anchor="t" anchorCtr="1">
            <a:normAutofit/>
          </a:bodyPr>
          <a:lstStyle/>
          <a:p>
            <a:r>
              <a:rPr lang="en-US" sz="2400" b="1" dirty="0" smtClean="0">
                <a:cs typeface="Arial" panose="020B0604020202020204" pitchFamily="34" charset="0"/>
              </a:rPr>
              <a:t>Select Population Health Outcomes and Risk Factors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1284" y="5734521"/>
            <a:ext cx="245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Cabin" panose="020B08030502020200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Source: OECD Health Data 2015.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29916790"/>
              </p:ext>
            </p:extLst>
          </p:nvPr>
        </p:nvGraphicFramePr>
        <p:xfrm>
          <a:off x="523982" y="604119"/>
          <a:ext cx="8250148" cy="553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125" y="6138809"/>
            <a:ext cx="8620019" cy="4572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USA Compares favorably in Smoking and lower % population over 65</a:t>
            </a:r>
          </a:p>
        </p:txBody>
      </p:sp>
      <p:sp>
        <p:nvSpPr>
          <p:cNvPr id="8" name="Down Arrow 7"/>
          <p:cNvSpPr/>
          <p:nvPr/>
        </p:nvSpPr>
        <p:spPr>
          <a:xfrm>
            <a:off x="7202184" y="2058572"/>
            <a:ext cx="484632" cy="579020"/>
          </a:xfrm>
          <a:prstGeom prst="down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457200"/>
          </a:xfrm>
        </p:spPr>
        <p:txBody>
          <a:bodyPr anchor="t" anchorCtr="1">
            <a:normAutofit/>
          </a:bodyPr>
          <a:lstStyle/>
          <a:p>
            <a:r>
              <a:rPr lang="en-US" sz="2400" b="1" dirty="0" smtClean="0">
                <a:cs typeface="Arial" panose="020B0604020202020204" pitchFamily="34" charset="0"/>
              </a:rPr>
              <a:t>Select Population Health Outcomes and Risk Factors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6493" y="4768750"/>
            <a:ext cx="2235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Source: OECD Health Data 2015.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73918541"/>
              </p:ext>
            </p:extLst>
          </p:nvPr>
        </p:nvGraphicFramePr>
        <p:xfrm>
          <a:off x="133565" y="760287"/>
          <a:ext cx="8371211" cy="479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own Arrow 7"/>
          <p:cNvSpPr/>
          <p:nvPr/>
        </p:nvSpPr>
        <p:spPr>
          <a:xfrm>
            <a:off x="7181636" y="739813"/>
            <a:ext cx="484632" cy="579020"/>
          </a:xfrm>
          <a:prstGeom prst="down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579" y="5553465"/>
            <a:ext cx="8784404" cy="84733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b="1" dirty="0" smtClean="0"/>
              <a:t>USA have higher obesity rates and those over 65 have more chronic diseases: </a:t>
            </a:r>
            <a:endParaRPr lang="en-US" b="1" dirty="0"/>
          </a:p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b="1" dirty="0" smtClean="0"/>
              <a:t>Most Experts maintain that risk factors are a wash: Americans are not sicker</a:t>
            </a:r>
          </a:p>
        </p:txBody>
      </p:sp>
    </p:spTree>
    <p:extLst>
      <p:ext uri="{BB962C8B-B14F-4D97-AF65-F5344CB8AC3E}">
        <p14:creationId xmlns:p14="http://schemas.microsoft.com/office/powerpoint/2010/main" val="6457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31616"/>
          </a:xfrm>
        </p:spPr>
        <p:txBody>
          <a:bodyPr/>
          <a:lstStyle/>
          <a:p>
            <a:r>
              <a:rPr lang="en-US" sz="3600" dirty="0" smtClean="0"/>
              <a:t>Disease Spending and Prevalence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64743"/>
              </p:ext>
            </p:extLst>
          </p:nvPr>
        </p:nvGraphicFramePr>
        <p:xfrm>
          <a:off x="133165" y="1489222"/>
          <a:ext cx="343565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6647" y="753394"/>
            <a:ext cx="2550641" cy="65694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b="1" dirty="0" smtClean="0"/>
              <a:t>US expenditures by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b="1" dirty="0" smtClean="0"/>
              <a:t> disease condition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881" y="5347812"/>
            <a:ext cx="1464814" cy="29296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050" b="1" dirty="0" smtClean="0"/>
              <a:t>$ billions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423" y="911195"/>
            <a:ext cx="4290320" cy="43278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b="1" dirty="0" smtClean="0"/>
              <a:t>Disease prevalence: US vs peer countries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003" y="3054963"/>
            <a:ext cx="1162974" cy="53161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b="1" dirty="0" smtClean="0"/>
              <a:t>Higher US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b="1" dirty="0" smtClean="0"/>
              <a:t>prevalence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34796" y="3249227"/>
            <a:ext cx="177554" cy="177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4458" y="5854639"/>
            <a:ext cx="8359744" cy="69947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b="1" dirty="0" smtClean="0"/>
              <a:t>US population is slightly less sick than peers (lower prevalence) due to: 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b="1" dirty="0" smtClean="0"/>
              <a:t>lower smoking rates and younger population.  Obesity is higher in USA 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531846"/>
              </p:ext>
            </p:extLst>
          </p:nvPr>
        </p:nvGraphicFramePr>
        <p:xfrm>
          <a:off x="4019551" y="1511240"/>
          <a:ext cx="45720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53026" y="6275668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800" smtClean="0"/>
              <a:t>47</a:t>
            </a:fld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2350" y="5640776"/>
            <a:ext cx="914400" cy="18643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900" b="1" dirty="0" smtClean="0"/>
              <a:t>McKinsey, 2006</a:t>
            </a:r>
          </a:p>
        </p:txBody>
      </p:sp>
    </p:spTree>
    <p:extLst>
      <p:ext uri="{BB962C8B-B14F-4D97-AF65-F5344CB8AC3E}">
        <p14:creationId xmlns:p14="http://schemas.microsoft.com/office/powerpoint/2010/main" val="6659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Why are healthcare costs so high?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https://www.youtube.com/watch?v=qSjGouBmo0M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7027"/>
            <a:ext cx="8042276" cy="549971"/>
          </a:xfrm>
        </p:spPr>
        <p:txBody>
          <a:bodyPr/>
          <a:lstStyle/>
          <a:p>
            <a:r>
              <a:rPr lang="en-US" sz="4400" dirty="0" smtClean="0"/>
              <a:t>Some Conclusions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12" y="636998"/>
            <a:ext cx="8543159" cy="4343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USA healthcare is much more expensive than peer countries and we do not get greater value in terms of access, service, quality of care or outcomes</a:t>
            </a:r>
          </a:p>
          <a:p>
            <a:r>
              <a:rPr lang="en-US" sz="1600" dirty="0" smtClean="0"/>
              <a:t>Market mechanisms do not work in healthcare due to information asymmetry, vertical integration and inelastic demand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Providers and patients in a situation of “moral hazard” agree to, or proscribe,  more care than what might be the right care leading to waste and overspending 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Drive providers in the system to optimize profit and not necessary have their interests aligned with patient interests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Offer technology not to lower cost but to provide, at times better care, but consistently higher reimbursements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Key Actors in US healthcare Value Chain (Providers, Doctors, Drug and Device companies, Pharma) seem to enjoy higher than average salaries and profits in other countries</a:t>
            </a:r>
          </a:p>
          <a:p>
            <a:r>
              <a:rPr lang="en-US" sz="1600" dirty="0" smtClean="0"/>
              <a:t>The US system is structured 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To provide </a:t>
            </a:r>
            <a:r>
              <a:rPr lang="en-US" sz="1400" u="sng" dirty="0" smtClean="0"/>
              <a:t>expensive and profitable care</a:t>
            </a:r>
            <a:r>
              <a:rPr lang="en-US" sz="1400" dirty="0" smtClean="0"/>
              <a:t>, not extensive nor outcomes driven care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So that private insurance has not succeeded in limiting spending and driving substantially better outcomes.  This inability to limit cost  puts at question their value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To prevent the government from taking a more active role to limit healthcare spending (negotiating drug prices or setting reimbursement rates more broadly)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By an increasing trend in the consolidation of providers giving them oligarchic or monopolistic power in their markets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96251" y="6275668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49</a:t>
            </a:fld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8021" y="5783931"/>
            <a:ext cx="7957335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The US Healthcare system needs drastic change that will not be easy to implement due to conflicting interests and ideologies</a:t>
            </a:r>
          </a:p>
        </p:txBody>
      </p:sp>
    </p:spTree>
    <p:extLst>
      <p:ext uri="{BB962C8B-B14F-4D97-AF65-F5344CB8AC3E}">
        <p14:creationId xmlns:p14="http://schemas.microsoft.com/office/powerpoint/2010/main" val="15355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7" y="125556"/>
            <a:ext cx="8960425" cy="734905"/>
          </a:xfrm>
        </p:spPr>
        <p:txBody>
          <a:bodyPr/>
          <a:lstStyle/>
          <a:p>
            <a:r>
              <a:rPr lang="en-US" sz="4000" dirty="0" smtClean="0"/>
              <a:t>Outpatient $436b in surplus spending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56" y="994025"/>
            <a:ext cx="8276226" cy="434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Structure of Outpatient care</a:t>
            </a:r>
            <a:r>
              <a:rPr lang="en-US" dirty="0" smtClean="0"/>
              <a:t>: </a:t>
            </a:r>
          </a:p>
          <a:p>
            <a:r>
              <a:rPr lang="en-US" sz="2200" dirty="0"/>
              <a:t>O</a:t>
            </a:r>
            <a:r>
              <a:rPr lang="en-US" sz="2200" dirty="0" smtClean="0"/>
              <a:t>riginally to control costs and improve convenience, outpatient care has led to an increase in volume of care</a:t>
            </a:r>
          </a:p>
          <a:p>
            <a:r>
              <a:rPr lang="en-US" sz="2200" dirty="0" smtClean="0"/>
              <a:t>Provider investment built supply due to attractive profits for outpatient</a:t>
            </a:r>
          </a:p>
          <a:p>
            <a:r>
              <a:rPr lang="en-US" sz="2200" dirty="0" smtClean="0"/>
              <a:t>Providers, influencing demand and due to vertical integration, filled new supply of  ASC, DICs  with growing demand</a:t>
            </a:r>
          </a:p>
          <a:p>
            <a:pPr marL="0" indent="0">
              <a:buNone/>
            </a:pPr>
            <a:r>
              <a:rPr lang="en-US" b="1" u="sng" dirty="0" smtClean="0"/>
              <a:t>Cost per procedure and Mix</a:t>
            </a:r>
          </a:p>
          <a:p>
            <a:r>
              <a:rPr lang="en-US" dirty="0"/>
              <a:t>In addition to volume of care, spending per procedure is high in US due to technology use and </a:t>
            </a:r>
            <a:r>
              <a:rPr lang="en-US" dirty="0" smtClean="0"/>
              <a:t>salaries</a:t>
            </a:r>
          </a:p>
          <a:p>
            <a:r>
              <a:rPr lang="en-US" dirty="0" smtClean="0"/>
              <a:t>Private </a:t>
            </a:r>
            <a:r>
              <a:rPr lang="en-US" dirty="0" err="1" smtClean="0"/>
              <a:t>payors</a:t>
            </a:r>
            <a:r>
              <a:rPr lang="en-US" dirty="0" smtClean="0"/>
              <a:t> have not controlled spending in outpatient care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0148" y="6275668"/>
            <a:ext cx="638358" cy="365125"/>
          </a:xfrm>
        </p:spPr>
        <p:txBody>
          <a:bodyPr/>
          <a:lstStyle/>
          <a:p>
            <a:fld id="{BA73473A-FDED-2343-94C7-589CD1E1F788}" type="slidenum">
              <a:rPr lang="en-US" sz="2000" smtClean="0"/>
              <a:t>5</a:t>
            </a:fld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2532" y="5572917"/>
            <a:ext cx="7795730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A perfect storm of (</a:t>
            </a:r>
            <a:r>
              <a:rPr lang="en-US" sz="2000" b="1" dirty="0" err="1" smtClean="0"/>
              <a:t>mis</a:t>
            </a:r>
            <a:r>
              <a:rPr lang="en-US" sz="2000" b="1" dirty="0" smtClean="0"/>
              <a:t>)aligned incentives and the unique nature of healthcare transactions lead to excessive spending </a:t>
            </a:r>
          </a:p>
        </p:txBody>
      </p:sp>
    </p:spTree>
    <p:extLst>
      <p:ext uri="{BB962C8B-B14F-4D97-AF65-F5344CB8AC3E}">
        <p14:creationId xmlns:p14="http://schemas.microsoft.com/office/powerpoint/2010/main" val="39540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9566"/>
          </a:xfrm>
        </p:spPr>
        <p:txBody>
          <a:bodyPr/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59" y="1189235"/>
            <a:ext cx="8042276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In economics, </a:t>
            </a:r>
            <a:r>
              <a:rPr lang="en-US" i="1" dirty="0"/>
              <a:t>moral hazard</a:t>
            </a:r>
            <a:r>
              <a:rPr lang="en-US" dirty="0"/>
              <a:t> occurs when one person takes more risks because someone else bears the cost of those risks. A </a:t>
            </a:r>
            <a:r>
              <a:rPr lang="en-US" i="1" dirty="0"/>
              <a:t>moral hazard</a:t>
            </a:r>
            <a:r>
              <a:rPr lang="en-US" dirty="0"/>
              <a:t> may occur where the actions of one party may change to the detriment of another after a financial transaction has taken place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healthcare, several instances of “moral hazard”</a:t>
            </a:r>
          </a:p>
          <a:p>
            <a:pPr lvl="1"/>
            <a:r>
              <a:rPr lang="en-US" dirty="0" smtClean="0"/>
              <a:t>When consumers consume healthcare (undergo treatment) without incurring the cost</a:t>
            </a:r>
          </a:p>
          <a:p>
            <a:pPr lvl="1"/>
            <a:r>
              <a:rPr lang="en-US" dirty="0" smtClean="0"/>
              <a:t>When doctors proscribe treatment and they benefit financially</a:t>
            </a:r>
          </a:p>
          <a:p>
            <a:pPr lvl="1"/>
            <a:r>
              <a:rPr lang="en-US" dirty="0" smtClean="0"/>
              <a:t>Insurance companies deny treatment as unnecessary and lower costs for themselves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2850" y="5711620"/>
            <a:ext cx="7037798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Conflicts of interest at the point of care characterize the US Healthcare system </a:t>
            </a:r>
          </a:p>
        </p:txBody>
      </p:sp>
    </p:spTree>
    <p:extLst>
      <p:ext uri="{BB962C8B-B14F-4D97-AF65-F5344CB8AC3E}">
        <p14:creationId xmlns:p14="http://schemas.microsoft.com/office/powerpoint/2010/main" val="6135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13778"/>
            <a:ext cx="8042276" cy="1336956"/>
          </a:xfrm>
        </p:spPr>
        <p:txBody>
          <a:bodyPr/>
          <a:lstStyle/>
          <a:p>
            <a:r>
              <a:rPr lang="en-US" dirty="0" smtClean="0"/>
              <a:t>In Patient Care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6" y="473857"/>
            <a:ext cx="8584153" cy="654419"/>
          </a:xfrm>
        </p:spPr>
        <p:txBody>
          <a:bodyPr/>
          <a:lstStyle/>
          <a:p>
            <a:r>
              <a:rPr lang="en-US" sz="3600" dirty="0" smtClean="0"/>
              <a:t>Spending above/below ESAW by Component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596" y="5748291"/>
            <a:ext cx="8424355" cy="7501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Inpatient care accounts for $40b  of $650b in excess spending in 2006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282210"/>
              </p:ext>
            </p:extLst>
          </p:nvPr>
        </p:nvGraphicFramePr>
        <p:xfrm>
          <a:off x="887767" y="476203"/>
          <a:ext cx="7961236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448365" y="4860479"/>
            <a:ext cx="914400" cy="612648"/>
          </a:xfrm>
          <a:prstGeom prst="wedgeRectCallout">
            <a:avLst>
              <a:gd name="adj1" fmla="val -118891"/>
              <a:gd name="adj2" fmla="val -11283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Below ESAW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" y="3613206"/>
            <a:ext cx="1267470" cy="794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$650B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1340529" y="3613206"/>
            <a:ext cx="241028" cy="794357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5064" y="1384916"/>
            <a:ext cx="301841" cy="372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436" y="13849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Spending above ESAW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53026" y="6426594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8</a:t>
            </a:fld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3220947" y="2364956"/>
            <a:ext cx="1119883" cy="24749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17098"/>
          </a:xfrm>
        </p:spPr>
        <p:txBody>
          <a:bodyPr/>
          <a:lstStyle/>
          <a:p>
            <a:r>
              <a:rPr lang="en-US" dirty="0" smtClean="0"/>
              <a:t>Inpatient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8138"/>
            <a:ext cx="8042276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Costs 25% of overcall healthcare cost in USA</a:t>
            </a:r>
          </a:p>
          <a:p>
            <a:r>
              <a:rPr lang="en-US" dirty="0" smtClean="0"/>
              <a:t>But only 6% of overspend – $40B in 2006</a:t>
            </a:r>
          </a:p>
          <a:p>
            <a:r>
              <a:rPr lang="en-US" dirty="0" smtClean="0"/>
              <a:t>USA has lower rates of admission in inpatient than peer countries due to shift to outpatient care</a:t>
            </a:r>
          </a:p>
          <a:p>
            <a:r>
              <a:rPr lang="en-US" dirty="0" smtClean="0"/>
              <a:t>Inpatient reimbursement mechanisms create incentives for efficient care (capitation limiting length of stay, </a:t>
            </a:r>
            <a:r>
              <a:rPr lang="en-US" dirty="0" err="1" smtClean="0"/>
              <a:t>etc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Yet higher patient-per-day costs and cost per procedure - more than double of peer countries - offset these efficiencies</a:t>
            </a:r>
          </a:p>
          <a:p>
            <a:r>
              <a:rPr lang="en-US" dirty="0" smtClean="0"/>
              <a:t>Data shows private </a:t>
            </a:r>
            <a:r>
              <a:rPr lang="en-US" dirty="0" err="1" smtClean="0"/>
              <a:t>payors</a:t>
            </a:r>
            <a:r>
              <a:rPr lang="en-US" dirty="0" smtClean="0"/>
              <a:t> have not controlled costs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shade val="95000"/>
              <a:satMod val="105000"/>
            </a:schemeClr>
          </a:solidFill>
        </a:ln>
      </a:spPr>
      <a:bodyPr vert="horz" lIns="91440" tIns="45720" rIns="91440" bIns="45720" rtlCol="0">
        <a:normAutofit/>
      </a:bodyPr>
      <a:lstStyle>
        <a:defPPr marL="0" indent="0">
          <a:spcBef>
            <a:spcPts val="600"/>
          </a:spcBef>
          <a:buClr>
            <a:schemeClr val="tx1">
              <a:lumMod val="75000"/>
              <a:lumOff val="25000"/>
            </a:schemeClr>
          </a:buClr>
          <a:buFont typeface="Wingdings 2" pitchFamily="18" charset="2"/>
          <a:buNone/>
          <a:defRPr sz="2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15846</TotalTime>
  <Words>2845</Words>
  <Application>Microsoft Office PowerPoint</Application>
  <PresentationFormat>On-screen Show (4:3)</PresentationFormat>
  <Paragraphs>336</Paragraphs>
  <Slides>49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Breeze</vt:lpstr>
      <vt:lpstr>Worksheet</vt:lpstr>
      <vt:lpstr>Why Does Healthcare Cost so much in the USA? (con’t)</vt:lpstr>
      <vt:lpstr>Course Agenda</vt:lpstr>
      <vt:lpstr> Agenda</vt:lpstr>
      <vt:lpstr>Data Sources</vt:lpstr>
      <vt:lpstr>Outpatient $436b in surplus spending</vt:lpstr>
      <vt:lpstr>Moral hazard</vt:lpstr>
      <vt:lpstr>In Patient Care</vt:lpstr>
      <vt:lpstr>Spending above/below ESAW by Component</vt:lpstr>
      <vt:lpstr>Inpatient care</vt:lpstr>
      <vt:lpstr>Hospital Supply and Use, 2013 or Nearest Year</vt:lpstr>
      <vt:lpstr>US Inpatient care saves money on LOS and volume</vt:lpstr>
      <vt:lpstr>Prices for Hospital and Physician’s Service</vt:lpstr>
      <vt:lpstr>Hospital Spending per Discharge</vt:lpstr>
      <vt:lpstr>Prices for Hospital Delivered Pharmaceuticals</vt:lpstr>
      <vt:lpstr>Private Payor Reimbursment </vt:lpstr>
      <vt:lpstr>Reimbursement prices and hospital concentration</vt:lpstr>
      <vt:lpstr>Percentage of Hospitals with Negative Total and Operating Margins, 1995 – 2013</vt:lpstr>
      <vt:lpstr>Aggregate Total Hospital Margins(1) and Operating Margins,(2) 1993 – 2013</vt:lpstr>
      <vt:lpstr>In patient care Summary $40b in additional spending</vt:lpstr>
      <vt:lpstr>Drugs</vt:lpstr>
      <vt:lpstr>Spending above/below ESAW by Component</vt:lpstr>
      <vt:lpstr>Drug prices higher in the USA</vt:lpstr>
      <vt:lpstr>Average Number of Prescription Drugs Taken Regularly, Age 18 or Older, 2013</vt:lpstr>
      <vt:lpstr>Higher Drug Prices in USA</vt:lpstr>
      <vt:lpstr>Drug prices vary according to type</vt:lpstr>
      <vt:lpstr>Drug Pricing $98B in over spend</vt:lpstr>
      <vt:lpstr>Healthcare Administration and Insurance</vt:lpstr>
      <vt:lpstr>Spending above/below ESAW by Component</vt:lpstr>
      <vt:lpstr>HC Admin cost higher</vt:lpstr>
      <vt:lpstr>Administration and Insurance Spending</vt:lpstr>
      <vt:lpstr>The question of private insurance</vt:lpstr>
      <vt:lpstr>Long Term Care</vt:lpstr>
      <vt:lpstr>Spending above/below ESAW by Component</vt:lpstr>
      <vt:lpstr>Long term care</vt:lpstr>
      <vt:lpstr>Long term care: Actual vs Expected Cost</vt:lpstr>
      <vt:lpstr>Younger US population contains overall cost of long term care</vt:lpstr>
      <vt:lpstr>Reimbursement of USA long care limits spending</vt:lpstr>
      <vt:lpstr>Durables and Investment</vt:lpstr>
      <vt:lpstr>Spending above/below ESAW by Component</vt:lpstr>
      <vt:lpstr>Durables</vt:lpstr>
      <vt:lpstr>Spending above/below ESAW by Component</vt:lpstr>
      <vt:lpstr>HC Investment higher in USA</vt:lpstr>
      <vt:lpstr>NIH Investment and Disease Prevalence</vt:lpstr>
      <vt:lpstr>Are Americans sicker?</vt:lpstr>
      <vt:lpstr>Select Population Health Outcomes and Risk Factors</vt:lpstr>
      <vt:lpstr>Select Population Health Outcomes and Risk Factors</vt:lpstr>
      <vt:lpstr>Disease Spending and Prevalence </vt:lpstr>
      <vt:lpstr>Summary: Why are healthcare costs so high?</vt:lpstr>
      <vt:lpstr>Some 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Teasdale</dc:creator>
  <cp:lastModifiedBy>michaelteasdale</cp:lastModifiedBy>
  <cp:revision>364</cp:revision>
  <dcterms:created xsi:type="dcterms:W3CDTF">2015-10-27T21:23:31Z</dcterms:created>
  <dcterms:modified xsi:type="dcterms:W3CDTF">2016-03-11T00:55:21Z</dcterms:modified>
</cp:coreProperties>
</file>