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5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65" r:id="rId2"/>
    <p:sldId id="429" r:id="rId3"/>
    <p:sldId id="362" r:id="rId4"/>
    <p:sldId id="363" r:id="rId5"/>
    <p:sldId id="366" r:id="rId6"/>
    <p:sldId id="364" r:id="rId7"/>
    <p:sldId id="365" r:id="rId8"/>
    <p:sldId id="267" r:id="rId9"/>
    <p:sldId id="371" r:id="rId10"/>
    <p:sldId id="327" r:id="rId11"/>
    <p:sldId id="421" r:id="rId12"/>
    <p:sldId id="326" r:id="rId13"/>
    <p:sldId id="268" r:id="rId14"/>
    <p:sldId id="354" r:id="rId15"/>
    <p:sldId id="369" r:id="rId16"/>
    <p:sldId id="310" r:id="rId17"/>
    <p:sldId id="370" r:id="rId18"/>
    <p:sldId id="436" r:id="rId19"/>
    <p:sldId id="269" r:id="rId20"/>
    <p:sldId id="373" r:id="rId21"/>
    <p:sldId id="374" r:id="rId22"/>
    <p:sldId id="439" r:id="rId23"/>
    <p:sldId id="353" r:id="rId24"/>
    <p:sldId id="372" r:id="rId25"/>
    <p:sldId id="367" r:id="rId26"/>
    <p:sldId id="387" r:id="rId27"/>
    <p:sldId id="386" r:id="rId28"/>
    <p:sldId id="388" r:id="rId29"/>
    <p:sldId id="307" r:id="rId30"/>
    <p:sldId id="286" r:id="rId31"/>
    <p:sldId id="381" r:id="rId32"/>
    <p:sldId id="383" r:id="rId33"/>
    <p:sldId id="394" r:id="rId34"/>
    <p:sldId id="393" r:id="rId35"/>
    <p:sldId id="285" r:id="rId36"/>
    <p:sldId id="385" r:id="rId37"/>
    <p:sldId id="311" r:id="rId38"/>
    <p:sldId id="390" r:id="rId39"/>
    <p:sldId id="395" r:id="rId40"/>
    <p:sldId id="424" r:id="rId41"/>
    <p:sldId id="427" r:id="rId42"/>
    <p:sldId id="397" r:id="rId43"/>
    <p:sldId id="396" r:id="rId44"/>
    <p:sldId id="401" r:id="rId45"/>
    <p:sldId id="430" r:id="rId46"/>
    <p:sldId id="382" r:id="rId47"/>
    <p:sldId id="404" r:id="rId48"/>
    <p:sldId id="399" r:id="rId49"/>
    <p:sldId id="422" r:id="rId50"/>
    <p:sldId id="425" r:id="rId51"/>
    <p:sldId id="437" r:id="rId52"/>
    <p:sldId id="438" r:id="rId53"/>
    <p:sldId id="426" r:id="rId54"/>
    <p:sldId id="39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966" autoAdjust="0"/>
  </p:normalViewPr>
  <p:slideViewPr>
    <p:cSldViewPr snapToGrid="0" snapToObjects="1">
      <p:cViewPr>
        <p:scale>
          <a:sx n="93" d="100"/>
          <a:sy n="93" d="100"/>
        </p:scale>
        <p:origin x="-201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teasdale\Downloads\Documents\Documents\activities\Healthcare\healthcare%20numbe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'HC cost and food'!$B$2:$B$4</c:f>
              <c:strCache>
                <c:ptCount val="3"/>
                <c:pt idx="0">
                  <c:v>US Food Expenses</c:v>
                </c:pt>
                <c:pt idx="1">
                  <c:v>China personal Consumption</c:v>
                </c:pt>
                <c:pt idx="2">
                  <c:v>US Healthcare</c:v>
                </c:pt>
              </c:strCache>
            </c:strRef>
          </c:cat>
          <c:val>
            <c:numRef>
              <c:f>'HC cost and food'!$C$2:$C$4</c:f>
              <c:numCache>
                <c:formatCode>General</c:formatCode>
                <c:ptCount val="3"/>
                <c:pt idx="0">
                  <c:v>1016</c:v>
                </c:pt>
                <c:pt idx="1">
                  <c:v>1386</c:v>
                </c:pt>
                <c:pt idx="2">
                  <c:v>2052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14336"/>
        <c:axId val="59421056"/>
      </c:barChart>
      <c:catAx>
        <c:axId val="5801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59421056"/>
        <c:crosses val="autoZero"/>
        <c:auto val="1"/>
        <c:lblAlgn val="ctr"/>
        <c:lblOffset val="100"/>
        <c:noMultiLvlLbl val="0"/>
      </c:catAx>
      <c:valAx>
        <c:axId val="59421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801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Hospitals identifying as new business Opportunity</a:t>
            </a:r>
            <a:endParaRPr lang="en-US" dirty="0"/>
          </a:p>
        </c:rich>
      </c:tx>
      <c:layout>
        <c:manualLayout>
          <c:xMode val="edge"/>
          <c:yMode val="edge"/>
          <c:x val="0.23365962989328268"/>
          <c:y val="1.1695906432748537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Pain Managaement</c:v>
                </c:pt>
                <c:pt idx="1">
                  <c:v>Sleep Labs /disorders</c:v>
                </c:pt>
                <c:pt idx="2">
                  <c:v>Genearl surgical</c:v>
                </c:pt>
                <c:pt idx="3">
                  <c:v>Gerneral Imaging</c:v>
                </c:pt>
                <c:pt idx="4">
                  <c:v>Cash/retail business</c:v>
                </c:pt>
                <c:pt idx="5">
                  <c:v>Outpatient Diagnostics</c:v>
                </c:pt>
                <c:pt idx="6">
                  <c:v>Physician joint ventures</c:v>
                </c:pt>
                <c:pt idx="7">
                  <c:v>Cardiac</c:v>
                </c:pt>
                <c:pt idx="8">
                  <c:v>Outpatient services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12</c:v>
                </c:pt>
                <c:pt idx="5">
                  <c:v>12</c:v>
                </c:pt>
                <c:pt idx="6">
                  <c:v>15</c:v>
                </c:pt>
                <c:pt idx="7">
                  <c:v>15</c:v>
                </c:pt>
                <c:pt idx="8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808000"/>
        <c:axId val="59822080"/>
      </c:barChart>
      <c:catAx>
        <c:axId val="59808000"/>
        <c:scaling>
          <c:orientation val="minMax"/>
        </c:scaling>
        <c:delete val="0"/>
        <c:axPos val="l"/>
        <c:majorTickMark val="out"/>
        <c:minorTickMark val="none"/>
        <c:tickLblPos val="nextTo"/>
        <c:crossAx val="59822080"/>
        <c:crosses val="autoZero"/>
        <c:auto val="1"/>
        <c:lblAlgn val="ctr"/>
        <c:lblOffset val="100"/>
        <c:noMultiLvlLbl val="0"/>
      </c:catAx>
      <c:valAx>
        <c:axId val="5982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80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'same day hos'!$E$5</c:f>
              <c:strCache>
                <c:ptCount val="1"/>
                <c:pt idx="0">
                  <c:v>Dental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'same day hos'!$D$6:$D$7</c:f>
              <c:strCache>
                <c:ptCount val="2"/>
                <c:pt idx="0">
                  <c:v>2003</c:v>
                </c:pt>
                <c:pt idx="1">
                  <c:v>2006</c:v>
                </c:pt>
              </c:strCache>
            </c:strRef>
          </c:cat>
          <c:val>
            <c:numRef>
              <c:f>'same day hos'!$E$6:$E$7</c:f>
              <c:numCache>
                <c:formatCode>0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'same day hos'!$F$5</c:f>
              <c:strCache>
                <c:ptCount val="1"/>
                <c:pt idx="0">
                  <c:v>ASC/DIC</c:v>
                </c:pt>
              </c:strCache>
            </c:strRef>
          </c:tx>
          <c:invertIfNegative val="0"/>
          <c:cat>
            <c:strRef>
              <c:f>'same day hos'!$D$6:$D$7</c:f>
              <c:strCache>
                <c:ptCount val="2"/>
                <c:pt idx="0">
                  <c:v>2003</c:v>
                </c:pt>
                <c:pt idx="1">
                  <c:v>2006</c:v>
                </c:pt>
              </c:strCache>
            </c:strRef>
          </c:cat>
          <c:val>
            <c:numRef>
              <c:f>'same day hos'!$F$6:$F$7</c:f>
              <c:numCache>
                <c:formatCode>0</c:formatCode>
                <c:ptCount val="2"/>
                <c:pt idx="0">
                  <c:v>22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'same day hos'!$G$5</c:f>
              <c:strCache>
                <c:ptCount val="1"/>
                <c:pt idx="0">
                  <c:v>Other out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'same day hos'!$D$6:$D$7</c:f>
              <c:strCache>
                <c:ptCount val="2"/>
                <c:pt idx="0">
                  <c:v>2003</c:v>
                </c:pt>
                <c:pt idx="1">
                  <c:v>2006</c:v>
                </c:pt>
              </c:strCache>
            </c:strRef>
          </c:cat>
          <c:val>
            <c:numRef>
              <c:f>'same day hos'!$G$6:$G$7</c:f>
              <c:numCache>
                <c:formatCode>0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</c:ser>
        <c:ser>
          <c:idx val="3"/>
          <c:order val="3"/>
          <c:tx>
            <c:strRef>
              <c:f>'same day hos'!$H$5</c:f>
              <c:strCache>
                <c:ptCount val="1"/>
                <c:pt idx="0">
                  <c:v>Phys office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'same day hos'!$D$6:$D$7</c:f>
              <c:strCache>
                <c:ptCount val="2"/>
                <c:pt idx="0">
                  <c:v>2003</c:v>
                </c:pt>
                <c:pt idx="1">
                  <c:v>2006</c:v>
                </c:pt>
              </c:strCache>
            </c:strRef>
          </c:cat>
          <c:val>
            <c:numRef>
              <c:f>'same day hos'!$H$6:$H$7</c:f>
              <c:numCache>
                <c:formatCode>0</c:formatCode>
                <c:ptCount val="2"/>
                <c:pt idx="0">
                  <c:v>312</c:v>
                </c:pt>
                <c:pt idx="1">
                  <c:v>392</c:v>
                </c:pt>
              </c:numCache>
            </c:numRef>
          </c:val>
        </c:ser>
        <c:ser>
          <c:idx val="4"/>
          <c:order val="4"/>
          <c:tx>
            <c:strRef>
              <c:f>'same day hos'!$I$5</c:f>
              <c:strCache>
                <c:ptCount val="1"/>
                <c:pt idx="0">
                  <c:v>Same day Hosp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'same day hos'!$D$6:$D$7</c:f>
              <c:strCache>
                <c:ptCount val="2"/>
                <c:pt idx="0">
                  <c:v>2003</c:v>
                </c:pt>
                <c:pt idx="1">
                  <c:v>2006</c:v>
                </c:pt>
              </c:strCache>
            </c:strRef>
          </c:cat>
          <c:val>
            <c:numRef>
              <c:f>'same day hos'!$I$6:$I$7</c:f>
              <c:numCache>
                <c:formatCode>0</c:formatCode>
                <c:ptCount val="2"/>
                <c:pt idx="0">
                  <c:v>188</c:v>
                </c:pt>
                <c:pt idx="1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125632"/>
        <c:axId val="51147904"/>
      </c:barChart>
      <c:catAx>
        <c:axId val="51125632"/>
        <c:scaling>
          <c:orientation val="minMax"/>
        </c:scaling>
        <c:delete val="0"/>
        <c:axPos val="b"/>
        <c:majorTickMark val="out"/>
        <c:minorTickMark val="none"/>
        <c:tickLblPos val="nextTo"/>
        <c:crossAx val="51147904"/>
        <c:crosses val="autoZero"/>
        <c:auto val="1"/>
        <c:lblAlgn val="ctr"/>
        <c:lblOffset val="100"/>
        <c:noMultiLvlLbl val="0"/>
      </c:catAx>
      <c:valAx>
        <c:axId val="5114790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51125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153938632755405"/>
          <c:y val="0.39573892460049298"/>
          <c:w val="0.29454745374156899"/>
          <c:h val="0.469832426136354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MRI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Den</c:v>
                </c:pt>
                <c:pt idx="3">
                  <c:v>France</c:v>
                </c:pt>
                <c:pt idx="4">
                  <c:v>Nether</c:v>
                </c:pt>
                <c:pt idx="5">
                  <c:v>USA</c:v>
                </c:pt>
                <c:pt idx="6">
                  <c:v>OECD Med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27.6</c:v>
                </c:pt>
                <c:pt idx="1">
                  <c:v>52.8</c:v>
                </c:pt>
                <c:pt idx="2">
                  <c:v>60.3</c:v>
                </c:pt>
                <c:pt idx="3">
                  <c:v>90.9</c:v>
                </c:pt>
                <c:pt idx="4">
                  <c:v>50</c:v>
                </c:pt>
                <c:pt idx="5">
                  <c:v>106.9</c:v>
                </c:pt>
                <c:pt idx="6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Den</c:v>
                </c:pt>
                <c:pt idx="3">
                  <c:v>France</c:v>
                </c:pt>
                <c:pt idx="4">
                  <c:v>Nether</c:v>
                </c:pt>
                <c:pt idx="5">
                  <c:v>USA</c:v>
                </c:pt>
                <c:pt idx="6">
                  <c:v>OECD Med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110</c:v>
                </c:pt>
                <c:pt idx="1">
                  <c:v>132</c:v>
                </c:pt>
                <c:pt idx="2">
                  <c:v>142</c:v>
                </c:pt>
                <c:pt idx="3">
                  <c:v>193</c:v>
                </c:pt>
                <c:pt idx="4">
                  <c:v>71</c:v>
                </c:pt>
                <c:pt idx="5">
                  <c:v>240</c:v>
                </c:pt>
                <c:pt idx="6">
                  <c:v>136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Den</c:v>
                </c:pt>
                <c:pt idx="3">
                  <c:v>France</c:v>
                </c:pt>
                <c:pt idx="4">
                  <c:v>Nether</c:v>
                </c:pt>
                <c:pt idx="5">
                  <c:v>USA</c:v>
                </c:pt>
                <c:pt idx="6">
                  <c:v>OECD Med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6.3</c:v>
                </c:pt>
                <c:pt idx="3">
                  <c:v>5</c:v>
                </c:pt>
                <c:pt idx="4">
                  <c:v>2.5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2288"/>
        <c:axId val="50582272"/>
      </c:barChart>
      <c:catAx>
        <c:axId val="5057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50582272"/>
        <c:crosses val="autoZero"/>
        <c:auto val="1"/>
        <c:lblAlgn val="ctr"/>
        <c:lblOffset val="100"/>
        <c:noMultiLvlLbl val="0"/>
      </c:catAx>
      <c:valAx>
        <c:axId val="5058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572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MRI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Aus</c:v>
                </c:pt>
                <c:pt idx="1">
                  <c:v>Netherlands</c:v>
                </c:pt>
                <c:pt idx="2">
                  <c:v>NZ</c:v>
                </c:pt>
                <c:pt idx="3">
                  <c:v>Switzerland</c:v>
                </c:pt>
                <c:pt idx="4">
                  <c:v>USA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350</c:v>
                </c:pt>
                <c:pt idx="1">
                  <c:v>461</c:v>
                </c:pt>
                <c:pt idx="2">
                  <c:v>1005</c:v>
                </c:pt>
                <c:pt idx="3">
                  <c:v>138</c:v>
                </c:pt>
                <c:pt idx="4">
                  <c:v>1145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Aus</c:v>
                </c:pt>
                <c:pt idx="1">
                  <c:v>Netherlands</c:v>
                </c:pt>
                <c:pt idx="2">
                  <c:v>NZ</c:v>
                </c:pt>
                <c:pt idx="3">
                  <c:v>Switzerland</c:v>
                </c:pt>
                <c:pt idx="4">
                  <c:v>USA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500</c:v>
                </c:pt>
                <c:pt idx="1">
                  <c:v>279</c:v>
                </c:pt>
                <c:pt idx="2">
                  <c:v>731</c:v>
                </c:pt>
                <c:pt idx="3">
                  <c:v>432</c:v>
                </c:pt>
                <c:pt idx="4">
                  <c:v>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17056"/>
        <c:axId val="50718592"/>
      </c:barChart>
      <c:catAx>
        <c:axId val="5071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50718592"/>
        <c:crosses val="autoZero"/>
        <c:auto val="1"/>
        <c:lblAlgn val="ctr"/>
        <c:lblOffset val="100"/>
        <c:noMultiLvlLbl val="0"/>
      </c:catAx>
      <c:valAx>
        <c:axId val="5071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17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Outpatient Surgery of all</a:t>
            </a:r>
            <a:r>
              <a:rPr lang="en-US" baseline="0" dirty="0" smtClean="0"/>
              <a:t> Surgeries in USA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2000</c:v>
                </c:pt>
                <c:pt idx="1">
                  <c:v>2010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63648"/>
        <c:axId val="50765184"/>
      </c:barChart>
      <c:catAx>
        <c:axId val="507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765184"/>
        <c:crosses val="autoZero"/>
        <c:auto val="1"/>
        <c:lblAlgn val="ctr"/>
        <c:lblOffset val="100"/>
        <c:noMultiLvlLbl val="0"/>
      </c:catAx>
      <c:valAx>
        <c:axId val="50765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76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 b="1">
                    <a:latin typeface="Cabin" panose="020B080305020202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NOR</c:v>
                </c:pt>
                <c:pt idx="1">
                  <c:v>GER</c:v>
                </c:pt>
                <c:pt idx="2">
                  <c:v>SWE</c:v>
                </c:pt>
                <c:pt idx="3">
                  <c:v>SWIZ</c:v>
                </c:pt>
                <c:pt idx="4">
                  <c:v>DEN</c:v>
                </c:pt>
                <c:pt idx="5">
                  <c:v>AUS</c:v>
                </c:pt>
                <c:pt idx="6">
                  <c:v>OECD median</c:v>
                </c:pt>
                <c:pt idx="7">
                  <c:v>FR</c:v>
                </c:pt>
                <c:pt idx="8">
                  <c:v>NZ</c:v>
                </c:pt>
                <c:pt idx="9">
                  <c:v>US</c:v>
                </c:pt>
                <c:pt idx="10">
                  <c:v>CAN</c:v>
                </c:pt>
                <c:pt idx="11">
                  <c:v>JAP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4.0999999999999996</c:v>
                </c:pt>
                <c:pt idx="2">
                  <c:v>4</c:v>
                </c:pt>
                <c:pt idx="3">
                  <c:v>4</c:v>
                </c:pt>
                <c:pt idx="4">
                  <c:v>3.6</c:v>
                </c:pt>
                <c:pt idx="5">
                  <c:v>3.4</c:v>
                </c:pt>
                <c:pt idx="6">
                  <c:v>3.2</c:v>
                </c:pt>
                <c:pt idx="7">
                  <c:v>3.1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58112"/>
        <c:axId val="51259648"/>
      </c:barChart>
      <c:catAx>
        <c:axId val="5125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259648"/>
        <c:crosses val="autoZero"/>
        <c:auto val="1"/>
        <c:lblAlgn val="ctr"/>
        <c:lblOffset val="100"/>
        <c:noMultiLvlLbl val="0"/>
      </c:catAx>
      <c:valAx>
        <c:axId val="51259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25811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16743596705588E-2"/>
          <c:y val="3.8080547308635602E-2"/>
          <c:w val="0.88199475065616806"/>
          <c:h val="0.72496885982472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</c:dPt>
          <c:dLbls>
            <c:numFmt formatCode="#,##0.0" sourceLinked="0"/>
            <c:txPr>
              <a:bodyPr/>
              <a:lstStyle/>
              <a:p>
                <a:pPr>
                  <a:defRPr sz="1400" b="1">
                    <a:latin typeface="Cabin" panose="020B080305020202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JAP</c:v>
                </c:pt>
                <c:pt idx="1">
                  <c:v>GER</c:v>
                </c:pt>
                <c:pt idx="2">
                  <c:v>CAN</c:v>
                </c:pt>
                <c:pt idx="3">
                  <c:v>AUS</c:v>
                </c:pt>
                <c:pt idx="4">
                  <c:v>OECD median</c:v>
                </c:pt>
                <c:pt idx="5">
                  <c:v>FR</c:v>
                </c:pt>
                <c:pt idx="6">
                  <c:v>NETH</c:v>
                </c:pt>
                <c:pt idx="7">
                  <c:v>DEN</c:v>
                </c:pt>
                <c:pt idx="8">
                  <c:v>NOR</c:v>
                </c:pt>
                <c:pt idx="9">
                  <c:v>US</c:v>
                </c:pt>
                <c:pt idx="10">
                  <c:v>SWIZ</c:v>
                </c:pt>
                <c:pt idx="11">
                  <c:v>NZ</c:v>
                </c:pt>
                <c:pt idx="12">
                  <c:v>SWE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12.9</c:v>
                </c:pt>
                <c:pt idx="1">
                  <c:v>9.9</c:v>
                </c:pt>
                <c:pt idx="2">
                  <c:v>7.7</c:v>
                </c:pt>
                <c:pt idx="3">
                  <c:v>7.1</c:v>
                </c:pt>
                <c:pt idx="4">
                  <c:v>6.5</c:v>
                </c:pt>
                <c:pt idx="5">
                  <c:v>6.4</c:v>
                </c:pt>
                <c:pt idx="6">
                  <c:v>6.2</c:v>
                </c:pt>
                <c:pt idx="7">
                  <c:v>4.5999999999999996</c:v>
                </c:pt>
                <c:pt idx="8">
                  <c:v>4.2</c:v>
                </c:pt>
                <c:pt idx="9">
                  <c:v>4</c:v>
                </c:pt>
                <c:pt idx="10">
                  <c:v>3.9</c:v>
                </c:pt>
                <c:pt idx="11">
                  <c:v>3.7</c:v>
                </c:pt>
                <c:pt idx="12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96512"/>
        <c:axId val="51298304"/>
      </c:barChart>
      <c:catAx>
        <c:axId val="5129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298304"/>
        <c:crosses val="autoZero"/>
        <c:auto val="1"/>
        <c:lblAlgn val="ctr"/>
        <c:lblOffset val="100"/>
        <c:noMultiLvlLbl val="0"/>
      </c:catAx>
      <c:valAx>
        <c:axId val="5129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129651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'phys fees'!$B$3</c:f>
              <c:strCache>
                <c:ptCount val="1"/>
                <c:pt idx="0">
                  <c:v>public payer</c:v>
                </c:pt>
              </c:strCache>
            </c:strRef>
          </c:tx>
          <c:invertIfNegative val="0"/>
          <c:cat>
            <c:strRef>
              <c:f>'phys fees'!$A$4:$A$10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France</c:v>
                </c:pt>
                <c:pt idx="3">
                  <c:v>Germany</c:v>
                </c:pt>
                <c:pt idx="4">
                  <c:v>UK</c:v>
                </c:pt>
                <c:pt idx="5">
                  <c:v>USA</c:v>
                </c:pt>
                <c:pt idx="6">
                  <c:v>OECD ave</c:v>
                </c:pt>
              </c:strCache>
            </c:strRef>
          </c:cat>
          <c:val>
            <c:numRef>
              <c:f>'phys fees'!$B$4:$B$10</c:f>
              <c:numCache>
                <c:formatCode>General</c:formatCode>
                <c:ptCount val="7"/>
                <c:pt idx="0">
                  <c:v>34</c:v>
                </c:pt>
                <c:pt idx="1">
                  <c:v>59</c:v>
                </c:pt>
                <c:pt idx="2">
                  <c:v>32</c:v>
                </c:pt>
                <c:pt idx="3">
                  <c:v>46</c:v>
                </c:pt>
                <c:pt idx="4">
                  <c:v>66</c:v>
                </c:pt>
                <c:pt idx="5">
                  <c:v>60</c:v>
                </c:pt>
                <c:pt idx="6">
                  <c:v>53</c:v>
                </c:pt>
              </c:numCache>
            </c:numRef>
          </c:val>
        </c:ser>
        <c:ser>
          <c:idx val="1"/>
          <c:order val="1"/>
          <c:tx>
            <c:strRef>
              <c:f>'phys fees'!$C$3</c:f>
              <c:strCache>
                <c:ptCount val="1"/>
                <c:pt idx="0">
                  <c:v>private payer</c:v>
                </c:pt>
              </c:strCache>
            </c:strRef>
          </c:tx>
          <c:invertIfNegative val="0"/>
          <c:cat>
            <c:strRef>
              <c:f>'phys fees'!$A$4:$A$10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France</c:v>
                </c:pt>
                <c:pt idx="3">
                  <c:v>Germany</c:v>
                </c:pt>
                <c:pt idx="4">
                  <c:v>UK</c:v>
                </c:pt>
                <c:pt idx="5">
                  <c:v>USA</c:v>
                </c:pt>
                <c:pt idx="6">
                  <c:v>OECD ave</c:v>
                </c:pt>
              </c:strCache>
            </c:strRef>
          </c:cat>
          <c:val>
            <c:numRef>
              <c:f>'phys fees'!$C$4:$C$10</c:f>
              <c:numCache>
                <c:formatCode>General</c:formatCode>
                <c:ptCount val="7"/>
                <c:pt idx="0">
                  <c:v>45</c:v>
                </c:pt>
                <c:pt idx="2">
                  <c:v>34</c:v>
                </c:pt>
                <c:pt idx="3">
                  <c:v>104</c:v>
                </c:pt>
                <c:pt idx="4">
                  <c:v>129</c:v>
                </c:pt>
                <c:pt idx="5">
                  <c:v>133</c:v>
                </c:pt>
                <c:pt idx="6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42720"/>
        <c:axId val="51344512"/>
      </c:barChart>
      <c:catAx>
        <c:axId val="5134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51344512"/>
        <c:crosses val="autoZero"/>
        <c:auto val="1"/>
        <c:lblAlgn val="ctr"/>
        <c:lblOffset val="100"/>
        <c:noMultiLvlLbl val="0"/>
      </c:catAx>
      <c:valAx>
        <c:axId val="5134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34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070710636731806"/>
          <c:y val="0.10846745960105081"/>
          <c:w val="0.20515966754155732"/>
          <c:h val="0.1923044974800774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'phys fees'!$B$14</c:f>
              <c:strCache>
                <c:ptCount val="1"/>
                <c:pt idx="0">
                  <c:v>public </c:v>
                </c:pt>
              </c:strCache>
            </c:strRef>
          </c:tx>
          <c:invertIfNegative val="0"/>
          <c:cat>
            <c:strRef>
              <c:f>'phys fees'!$A$15:$A$21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France</c:v>
                </c:pt>
                <c:pt idx="3">
                  <c:v>Germany</c:v>
                </c:pt>
                <c:pt idx="4">
                  <c:v>UK</c:v>
                </c:pt>
                <c:pt idx="5">
                  <c:v>USA</c:v>
                </c:pt>
                <c:pt idx="6">
                  <c:v>OECD ave</c:v>
                </c:pt>
              </c:strCache>
            </c:strRef>
          </c:cat>
          <c:val>
            <c:numRef>
              <c:f>'phys fees'!$B$15:$B$21</c:f>
              <c:numCache>
                <c:formatCode>General</c:formatCode>
                <c:ptCount val="7"/>
                <c:pt idx="0">
                  <c:v>1046</c:v>
                </c:pt>
                <c:pt idx="1">
                  <c:v>652</c:v>
                </c:pt>
                <c:pt idx="2">
                  <c:v>674</c:v>
                </c:pt>
                <c:pt idx="3">
                  <c:v>1251</c:v>
                </c:pt>
                <c:pt idx="4">
                  <c:v>1181</c:v>
                </c:pt>
                <c:pt idx="5">
                  <c:v>1634</c:v>
                </c:pt>
                <c:pt idx="6">
                  <c:v>1114</c:v>
                </c:pt>
              </c:numCache>
            </c:numRef>
          </c:val>
        </c:ser>
        <c:ser>
          <c:idx val="1"/>
          <c:order val="1"/>
          <c:tx>
            <c:strRef>
              <c:f>'phys fees'!$C$14</c:f>
              <c:strCache>
                <c:ptCount val="1"/>
                <c:pt idx="0">
                  <c:v>private </c:v>
                </c:pt>
              </c:strCache>
            </c:strRef>
          </c:tx>
          <c:invertIfNegative val="0"/>
          <c:cat>
            <c:strRef>
              <c:f>'phys fees'!$A$15:$A$21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France</c:v>
                </c:pt>
                <c:pt idx="3">
                  <c:v>Germany</c:v>
                </c:pt>
                <c:pt idx="4">
                  <c:v>UK</c:v>
                </c:pt>
                <c:pt idx="5">
                  <c:v>USA</c:v>
                </c:pt>
                <c:pt idx="6">
                  <c:v>OECD ave</c:v>
                </c:pt>
              </c:strCache>
            </c:strRef>
          </c:cat>
          <c:val>
            <c:numRef>
              <c:f>'phys fees'!$C$15:$C$21</c:f>
              <c:numCache>
                <c:formatCode>General</c:formatCode>
                <c:ptCount val="7"/>
                <c:pt idx="0">
                  <c:v>1943</c:v>
                </c:pt>
                <c:pt idx="2">
                  <c:v>1340</c:v>
                </c:pt>
                <c:pt idx="4">
                  <c:v>2160</c:v>
                </c:pt>
                <c:pt idx="5">
                  <c:v>3996</c:v>
                </c:pt>
                <c:pt idx="6">
                  <c:v>2052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18624"/>
        <c:axId val="51420160"/>
      </c:barChart>
      <c:catAx>
        <c:axId val="5141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51420160"/>
        <c:crosses val="autoZero"/>
        <c:auto val="1"/>
        <c:lblAlgn val="ctr"/>
        <c:lblOffset val="100"/>
        <c:noMultiLvlLbl val="0"/>
      </c:catAx>
      <c:valAx>
        <c:axId val="51420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418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597922134733154"/>
          <c:y val="0.15711922984199797"/>
          <c:w val="0.19689414807727687"/>
          <c:h val="0.186813468678461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27742460933008E-2"/>
          <c:y val="8.5297673484865388E-2"/>
          <c:w val="0.74557311208582144"/>
          <c:h val="0.73071713769489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Generalists</c:v>
                </c:pt>
                <c:pt idx="1">
                  <c:v>Specialists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6.5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OECD Ave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Generalists</c:v>
                </c:pt>
                <c:pt idx="1">
                  <c:v>Specialists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2.8</c:v>
                </c:pt>
                <c:pt idx="1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97216"/>
        <c:axId val="60707200"/>
      </c:barChart>
      <c:catAx>
        <c:axId val="6069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60707200"/>
        <c:crosses val="autoZero"/>
        <c:auto val="1"/>
        <c:lblAlgn val="ctr"/>
        <c:lblOffset val="100"/>
        <c:noMultiLvlLbl val="0"/>
      </c:catAx>
      <c:valAx>
        <c:axId val="60707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069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92335329601459"/>
          <c:y val="5.992768392011092E-2"/>
          <c:w val="0.34252905522284421"/>
          <c:h val="0.223764339617637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85356133681098E-2"/>
          <c:y val="1.8868576737468001E-2"/>
          <c:w val="0.94121464386631903"/>
          <c:h val="0.770429347136768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'esaw chart'!$A$3:$A$15</c:f>
              <c:strCache>
                <c:ptCount val="13"/>
                <c:pt idx="0">
                  <c:v>S Kor</c:v>
                </c:pt>
                <c:pt idx="1">
                  <c:v>Czeck Rep</c:v>
                </c:pt>
                <c:pt idx="2">
                  <c:v>Poland</c:v>
                </c:pt>
                <c:pt idx="3">
                  <c:v>Finland</c:v>
                </c:pt>
                <c:pt idx="4">
                  <c:v>Canada</c:v>
                </c:pt>
                <c:pt idx="5">
                  <c:v>Denmark</c:v>
                </c:pt>
                <c:pt idx="6">
                  <c:v>Iceland</c:v>
                </c:pt>
                <c:pt idx="7">
                  <c:v>Austria</c:v>
                </c:pt>
                <c:pt idx="8">
                  <c:v>Portugal</c:v>
                </c:pt>
                <c:pt idx="9">
                  <c:v>Germany</c:v>
                </c:pt>
                <c:pt idx="10">
                  <c:v>France </c:v>
                </c:pt>
                <c:pt idx="11">
                  <c:v>Switzerland</c:v>
                </c:pt>
                <c:pt idx="12">
                  <c:v>USA</c:v>
                </c:pt>
              </c:strCache>
            </c:strRef>
          </c:cat>
          <c:val>
            <c:numRef>
              <c:f>'esaw chart'!$B$3:$B$15</c:f>
              <c:numCache>
                <c:formatCode>General</c:formatCode>
                <c:ptCount val="13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56192"/>
        <c:axId val="59270272"/>
      </c:barChart>
      <c:catAx>
        <c:axId val="5925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59270272"/>
        <c:crosses val="autoZero"/>
        <c:auto val="1"/>
        <c:lblAlgn val="ctr"/>
        <c:lblOffset val="100"/>
        <c:noMultiLvlLbl val="0"/>
      </c:catAx>
      <c:valAx>
        <c:axId val="59270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925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0906624"/>
        <c:axId val="50908160"/>
      </c:barChart>
      <c:catAx>
        <c:axId val="5090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50908160"/>
        <c:crosses val="autoZero"/>
        <c:auto val="1"/>
        <c:lblAlgn val="ctr"/>
        <c:lblOffset val="100"/>
        <c:noMultiLvlLbl val="0"/>
      </c:catAx>
      <c:valAx>
        <c:axId val="5090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906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1200" b="1">
                    <a:latin typeface="Cabin" panose="020B080305020202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JAP</c:v>
                </c:pt>
                <c:pt idx="1">
                  <c:v>GER</c:v>
                </c:pt>
                <c:pt idx="2">
                  <c:v>AUS</c:v>
                </c:pt>
                <c:pt idx="3">
                  <c:v>FR</c:v>
                </c:pt>
                <c:pt idx="4">
                  <c:v>NETH</c:v>
                </c:pt>
                <c:pt idx="5">
                  <c:v>SWIZ</c:v>
                </c:pt>
                <c:pt idx="6">
                  <c:v>OECD median</c:v>
                </c:pt>
                <c:pt idx="7">
                  <c:v>NZ</c:v>
                </c:pt>
                <c:pt idx="8">
                  <c:v>DEN</c:v>
                </c:pt>
                <c:pt idx="9">
                  <c:v>US</c:v>
                </c:pt>
                <c:pt idx="10">
                  <c:v>NOR</c:v>
                </c:pt>
                <c:pt idx="11">
                  <c:v>UK </c:v>
                </c:pt>
                <c:pt idx="12">
                  <c:v>SWE</c:v>
                </c:pt>
                <c:pt idx="13">
                  <c:v>CAN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7.9</c:v>
                </c:pt>
                <c:pt idx="1">
                  <c:v>5.3</c:v>
                </c:pt>
                <c:pt idx="2">
                  <c:v>3.4</c:v>
                </c:pt>
                <c:pt idx="3">
                  <c:v>3.4</c:v>
                </c:pt>
                <c:pt idx="4">
                  <c:v>3.3</c:v>
                </c:pt>
                <c:pt idx="5">
                  <c:v>2.9</c:v>
                </c:pt>
                <c:pt idx="6">
                  <c:v>2.9</c:v>
                </c:pt>
                <c:pt idx="7">
                  <c:v>2.6</c:v>
                </c:pt>
                <c:pt idx="8">
                  <c:v>2.5</c:v>
                </c:pt>
                <c:pt idx="9">
                  <c:v>2.5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1.9</c:v>
                </c:pt>
                <c:pt idx="13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83776"/>
        <c:axId val="62285312"/>
      </c:barChart>
      <c:catAx>
        <c:axId val="6228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285312"/>
        <c:crosses val="autoZero"/>
        <c:auto val="1"/>
        <c:lblAlgn val="ctr"/>
        <c:lblOffset val="100"/>
        <c:noMultiLvlLbl val="0"/>
      </c:catAx>
      <c:valAx>
        <c:axId val="6228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2837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16743596705588E-2"/>
          <c:y val="3.8080547308635602E-2"/>
          <c:w val="0.88199475065616806"/>
          <c:h val="0.71649434189578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numFmt formatCode="#,##0" sourceLinked="0"/>
            <c:txPr>
              <a:bodyPr/>
              <a:lstStyle/>
              <a:p>
                <a:pPr>
                  <a:defRPr sz="1200" b="1">
                    <a:latin typeface="Cabin" panose="020B08030502020200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GER</c:v>
                </c:pt>
                <c:pt idx="1">
                  <c:v>NOR</c:v>
                </c:pt>
                <c:pt idx="2">
                  <c:v>AUS</c:v>
                </c:pt>
                <c:pt idx="3">
                  <c:v>DEN</c:v>
                </c:pt>
                <c:pt idx="4">
                  <c:v>SWIZ</c:v>
                </c:pt>
                <c:pt idx="5">
                  <c:v>FR</c:v>
                </c:pt>
                <c:pt idx="6">
                  <c:v>OECD median</c:v>
                </c:pt>
                <c:pt idx="7">
                  <c:v>SWE</c:v>
                </c:pt>
                <c:pt idx="8">
                  <c:v>NZ</c:v>
                </c:pt>
                <c:pt idx="9">
                  <c:v>UK</c:v>
                </c:pt>
                <c:pt idx="10">
                  <c:v>US</c:v>
                </c:pt>
                <c:pt idx="11">
                  <c:v>NETH</c:v>
                </c:pt>
                <c:pt idx="12">
                  <c:v>JAP</c:v>
                </c:pt>
                <c:pt idx="13">
                  <c:v>CAN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252.2</c:v>
                </c:pt>
                <c:pt idx="1">
                  <c:v>175.3</c:v>
                </c:pt>
                <c:pt idx="2">
                  <c:v>172.6</c:v>
                </c:pt>
                <c:pt idx="3">
                  <c:v>171.5</c:v>
                </c:pt>
                <c:pt idx="4">
                  <c:v>166.4</c:v>
                </c:pt>
                <c:pt idx="5">
                  <c:v>166.3</c:v>
                </c:pt>
                <c:pt idx="6">
                  <c:v>164.4</c:v>
                </c:pt>
                <c:pt idx="7">
                  <c:v>162.5</c:v>
                </c:pt>
                <c:pt idx="8">
                  <c:v>146.1</c:v>
                </c:pt>
                <c:pt idx="9">
                  <c:v>129</c:v>
                </c:pt>
                <c:pt idx="10">
                  <c:v>125.5</c:v>
                </c:pt>
                <c:pt idx="11">
                  <c:v>118.6</c:v>
                </c:pt>
                <c:pt idx="12">
                  <c:v>110.5</c:v>
                </c:pt>
                <c:pt idx="13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27648"/>
        <c:axId val="62029184"/>
      </c:barChart>
      <c:catAx>
        <c:axId val="6202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029184"/>
        <c:crosses val="autoZero"/>
        <c:auto val="1"/>
        <c:lblAlgn val="ctr"/>
        <c:lblOffset val="100"/>
        <c:noMultiLvlLbl val="0"/>
      </c:catAx>
      <c:valAx>
        <c:axId val="62029184"/>
        <c:scaling>
          <c:orientation val="minMax"/>
          <c:max val="3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bin" panose="020B08030502020200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202764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LOS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OECD ave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LOS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69760"/>
        <c:axId val="62075648"/>
      </c:barChart>
      <c:catAx>
        <c:axId val="6206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62075648"/>
        <c:crosses val="autoZero"/>
        <c:auto val="1"/>
        <c:lblAlgn val="ctr"/>
        <c:lblOffset val="100"/>
        <c:noMultiLvlLbl val="0"/>
      </c:catAx>
      <c:valAx>
        <c:axId val="62075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06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17459324235438"/>
          <c:y val="0.30481812420801557"/>
          <c:w val="0.32395898380149946"/>
          <c:h val="0.37309889559119047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Hopital Admis /1000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OECD Ave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Hopital Admis /1000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05472"/>
        <c:axId val="62107008"/>
      </c:barChart>
      <c:catAx>
        <c:axId val="6210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62107008"/>
        <c:crosses val="autoZero"/>
        <c:auto val="1"/>
        <c:lblAlgn val="ctr"/>
        <c:lblOffset val="100"/>
        <c:noMultiLvlLbl val="0"/>
      </c:catAx>
      <c:valAx>
        <c:axId val="62107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105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6321124621027"/>
          <c:y val="4.7046998031496062E-2"/>
          <c:w val="0.8144157867655577"/>
          <c:h val="0.83584867125984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Bypass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Aus</c:v>
                </c:pt>
                <c:pt idx="1">
                  <c:v>Nether</c:v>
                </c:pt>
                <c:pt idx="2">
                  <c:v>NZ</c:v>
                </c:pt>
                <c:pt idx="3">
                  <c:v>Swit</c:v>
                </c:pt>
                <c:pt idx="4">
                  <c:v>USA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42130</c:v>
                </c:pt>
                <c:pt idx="1">
                  <c:v>15742</c:v>
                </c:pt>
                <c:pt idx="2">
                  <c:v>40368</c:v>
                </c:pt>
                <c:pt idx="3">
                  <c:v>36509</c:v>
                </c:pt>
                <c:pt idx="4">
                  <c:v>75345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Appendectomy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Aus</c:v>
                </c:pt>
                <c:pt idx="1">
                  <c:v>Nether</c:v>
                </c:pt>
                <c:pt idx="2">
                  <c:v>NZ</c:v>
                </c:pt>
                <c:pt idx="3">
                  <c:v>Swit</c:v>
                </c:pt>
                <c:pt idx="4">
                  <c:v>USA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5177</c:v>
                </c:pt>
                <c:pt idx="1">
                  <c:v>4995</c:v>
                </c:pt>
                <c:pt idx="2">
                  <c:v>6645</c:v>
                </c:pt>
                <c:pt idx="3">
                  <c:v>9845</c:v>
                </c:pt>
                <c:pt idx="4">
                  <c:v>13910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91872"/>
        <c:axId val="62205952"/>
      </c:barChart>
      <c:catAx>
        <c:axId val="6219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62205952"/>
        <c:crosses val="autoZero"/>
        <c:auto val="1"/>
        <c:lblAlgn val="ctr"/>
        <c:lblOffset val="100"/>
        <c:noMultiLvlLbl val="0"/>
      </c:catAx>
      <c:valAx>
        <c:axId val="62205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19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96225817304333"/>
          <c:y val="7.528469488188981E-2"/>
          <c:w val="0.2282780303397724"/>
          <c:h val="0.16193061023622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Sheet1!$A$2:$A$13</c:f>
              <c:strCache>
                <c:ptCount val="12"/>
                <c:pt idx="0">
                  <c:v>GER</c:v>
                </c:pt>
                <c:pt idx="1">
                  <c:v>France</c:v>
                </c:pt>
                <c:pt idx="2">
                  <c:v>OECD Med</c:v>
                </c:pt>
                <c:pt idx="3">
                  <c:v>NZ</c:v>
                </c:pt>
                <c:pt idx="4">
                  <c:v>Aus</c:v>
                </c:pt>
                <c:pt idx="5">
                  <c:v>Swe</c:v>
                </c:pt>
                <c:pt idx="6">
                  <c:v>Nor</c:v>
                </c:pt>
                <c:pt idx="7">
                  <c:v>Switz</c:v>
                </c:pt>
                <c:pt idx="8">
                  <c:v>Den</c:v>
                </c:pt>
                <c:pt idx="9">
                  <c:v>Neth</c:v>
                </c:pt>
                <c:pt idx="10">
                  <c:v>Can</c:v>
                </c:pt>
                <c:pt idx="11">
                  <c:v>USA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5072</c:v>
                </c:pt>
                <c:pt idx="1">
                  <c:v>5204</c:v>
                </c:pt>
                <c:pt idx="2">
                  <c:v>6222</c:v>
                </c:pt>
                <c:pt idx="3">
                  <c:v>7160</c:v>
                </c:pt>
                <c:pt idx="4">
                  <c:v>8350</c:v>
                </c:pt>
                <c:pt idx="5">
                  <c:v>9870</c:v>
                </c:pt>
                <c:pt idx="6">
                  <c:v>10441</c:v>
                </c:pt>
                <c:pt idx="7">
                  <c:v>10875</c:v>
                </c:pt>
                <c:pt idx="8">
                  <c:v>11112</c:v>
                </c:pt>
                <c:pt idx="9">
                  <c:v>13244</c:v>
                </c:pt>
                <c:pt idx="10">
                  <c:v>13483</c:v>
                </c:pt>
                <c:pt idx="11">
                  <c:v>18142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62241024"/>
        <c:axId val="62255104"/>
      </c:barChart>
      <c:catAx>
        <c:axId val="6224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62255104"/>
        <c:crosses val="autoZero"/>
        <c:auto val="1"/>
        <c:lblAlgn val="ctr"/>
        <c:lblOffset val="100"/>
        <c:noMultiLvlLbl val="0"/>
      </c:catAx>
      <c:valAx>
        <c:axId val="62255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24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of USA Prices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Aus</c:v>
                </c:pt>
                <c:pt idx="1">
                  <c:v>Can</c:v>
                </c:pt>
                <c:pt idx="2">
                  <c:v>Fran</c:v>
                </c:pt>
                <c:pt idx="3">
                  <c:v>Ger</c:v>
                </c:pt>
                <c:pt idx="4">
                  <c:v>Swit</c:v>
                </c:pt>
                <c:pt idx="5">
                  <c:v>UK</c:v>
                </c:pt>
                <c:pt idx="6">
                  <c:v>USA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50</c:v>
                </c:pt>
                <c:pt idx="2">
                  <c:v>61</c:v>
                </c:pt>
                <c:pt idx="3">
                  <c:v>95</c:v>
                </c:pt>
                <c:pt idx="4">
                  <c:v>88</c:v>
                </c:pt>
                <c:pt idx="5">
                  <c:v>46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6656"/>
        <c:axId val="51048448"/>
      </c:barChart>
      <c:catAx>
        <c:axId val="5104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51048448"/>
        <c:crosses val="autoZero"/>
        <c:auto val="1"/>
        <c:lblAlgn val="ctr"/>
        <c:lblOffset val="100"/>
        <c:noMultiLvlLbl val="0"/>
      </c:catAx>
      <c:valAx>
        <c:axId val="510484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5104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'waterfull Peltier app'!$D$2</c:f>
              <c:strCache>
                <c:ptCount val="1"/>
                <c:pt idx="0">
                  <c:v>Ends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'waterfull Peltier app'!$A$3:$A$10</c:f>
              <c:strCache>
                <c:ptCount val="8"/>
                <c:pt idx="0">
                  <c:v>Total healthcare Spending</c:v>
                </c:pt>
                <c:pt idx="1">
                  <c:v>Outpatient care</c:v>
                </c:pt>
                <c:pt idx="2">
                  <c:v>Inpatient care</c:v>
                </c:pt>
                <c:pt idx="3">
                  <c:v>Drugs nondurable</c:v>
                </c:pt>
                <c:pt idx="4">
                  <c:v>Health administration &amp; insurance</c:v>
                </c:pt>
                <c:pt idx="5">
                  <c:v>Long-term &amp; home care</c:v>
                </c:pt>
                <c:pt idx="6">
                  <c:v>Durables</c:v>
                </c:pt>
                <c:pt idx="7">
                  <c:v>Investment in health</c:v>
                </c:pt>
              </c:strCache>
            </c:strRef>
          </c:cat>
          <c:val>
            <c:numRef>
              <c:f>'waterfull Peltier app'!$D$3:$D$10</c:f>
              <c:numCache>
                <c:formatCode>General;\-General;;</c:formatCode>
                <c:ptCount val="8"/>
                <c:pt idx="0">
                  <c:v>2063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498432"/>
        <c:axId val="58524800"/>
      </c:barChart>
      <c:lineChart>
        <c:grouping val="standard"/>
        <c:varyColors val="0"/>
        <c:ser>
          <c:idx val="1"/>
          <c:order val="1"/>
          <c:tx>
            <c:strRef>
              <c:f>'waterfull Peltier app'!$E$2</c:f>
              <c:strCache>
                <c:ptCount val="1"/>
                <c:pt idx="0">
                  <c:v>Before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'waterfull Peltier app'!$A$3:$A$11</c:f>
              <c:strCache>
                <c:ptCount val="8"/>
                <c:pt idx="0">
                  <c:v>Total healthcare Spending</c:v>
                </c:pt>
                <c:pt idx="1">
                  <c:v>Outpatient care</c:v>
                </c:pt>
                <c:pt idx="2">
                  <c:v>Inpatient care</c:v>
                </c:pt>
                <c:pt idx="3">
                  <c:v>Drugs nondurable</c:v>
                </c:pt>
                <c:pt idx="4">
                  <c:v>Health administration &amp; insurance</c:v>
                </c:pt>
                <c:pt idx="5">
                  <c:v>Long-term &amp; home care</c:v>
                </c:pt>
                <c:pt idx="6">
                  <c:v>Durables</c:v>
                </c:pt>
                <c:pt idx="7">
                  <c:v>Investment in health</c:v>
                </c:pt>
              </c:strCache>
            </c:strRef>
          </c:cat>
          <c:val>
            <c:numRef>
              <c:f>'waterfull Peltier app'!$E$3:$E$11</c:f>
              <c:numCache>
                <c:formatCode>General</c:formatCode>
                <c:ptCount val="9"/>
                <c:pt idx="1">
                  <c:v>2063</c:v>
                </c:pt>
                <c:pt idx="2">
                  <c:v>1213</c:v>
                </c:pt>
                <c:pt idx="3">
                  <c:v>755</c:v>
                </c:pt>
                <c:pt idx="4">
                  <c:v>503</c:v>
                </c:pt>
                <c:pt idx="5">
                  <c:v>358</c:v>
                </c:pt>
                <c:pt idx="6">
                  <c:v>180</c:v>
                </c:pt>
                <c:pt idx="7">
                  <c:v>136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'waterfull Peltier app'!$F$2</c:f>
              <c:strCache>
                <c:ptCount val="1"/>
                <c:pt idx="0">
                  <c:v>After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'waterfull Peltier app'!$A$3:$A$11</c:f>
              <c:strCache>
                <c:ptCount val="8"/>
                <c:pt idx="0">
                  <c:v>Total healthcare Spending</c:v>
                </c:pt>
                <c:pt idx="1">
                  <c:v>Outpatient care</c:v>
                </c:pt>
                <c:pt idx="2">
                  <c:v>Inpatient care</c:v>
                </c:pt>
                <c:pt idx="3">
                  <c:v>Drugs nondurable</c:v>
                </c:pt>
                <c:pt idx="4">
                  <c:v>Health administration &amp; insurance</c:v>
                </c:pt>
                <c:pt idx="5">
                  <c:v>Long-term &amp; home care</c:v>
                </c:pt>
                <c:pt idx="6">
                  <c:v>Durables</c:v>
                </c:pt>
                <c:pt idx="7">
                  <c:v>Investment in health</c:v>
                </c:pt>
              </c:strCache>
            </c:strRef>
          </c:cat>
          <c:val>
            <c:numRef>
              <c:f>'waterfull Peltier app'!$F$3:$F$11</c:f>
              <c:numCache>
                <c:formatCode>General</c:formatCode>
                <c:ptCount val="9"/>
                <c:pt idx="1">
                  <c:v>1213</c:v>
                </c:pt>
                <c:pt idx="2">
                  <c:v>755</c:v>
                </c:pt>
                <c:pt idx="3">
                  <c:v>503</c:v>
                </c:pt>
                <c:pt idx="4">
                  <c:v>358</c:v>
                </c:pt>
                <c:pt idx="5">
                  <c:v>180</c:v>
                </c:pt>
                <c:pt idx="6">
                  <c:v>136</c:v>
                </c:pt>
                <c:pt idx="7">
                  <c:v>-8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50"/>
          <c:upBars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</c:spPr>
          </c:upBars>
          <c:downBars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</c:spPr>
          </c:downBars>
        </c:upDownBars>
        <c:marker val="1"/>
        <c:smooth val="0"/>
        <c:axId val="58498432"/>
        <c:axId val="58524800"/>
      </c:lineChart>
      <c:lineChart>
        <c:grouping val="standard"/>
        <c:varyColors val="0"/>
        <c:ser>
          <c:idx val="4"/>
          <c:order val="4"/>
          <c:tx>
            <c:strRef>
              <c:f>'waterfull Peltier app'!$H$2</c:f>
              <c:strCache>
                <c:ptCount val="1"/>
                <c:pt idx="0">
                  <c:v>Center 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delete val="1"/>
            </c:dLbl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'waterfull Peltier app'!$K$3:$K$11</c:f>
              <c:strCache>
                <c:ptCount val="8"/>
                <c:pt idx="1">
                  <c:v>-850</c:v>
                </c:pt>
                <c:pt idx="2">
                  <c:v>-458</c:v>
                </c:pt>
                <c:pt idx="3">
                  <c:v>-252</c:v>
                </c:pt>
                <c:pt idx="4">
                  <c:v>-145</c:v>
                </c:pt>
                <c:pt idx="5">
                  <c:v>-178</c:v>
                </c:pt>
                <c:pt idx="6">
                  <c:v>-44</c:v>
                </c:pt>
                <c:pt idx="7">
                  <c:v>-144</c:v>
                </c:pt>
              </c:strCache>
            </c:strRef>
          </c:cat>
          <c:val>
            <c:numRef>
              <c:f>'waterfull Peltier app'!$H$3:$H$11</c:f>
              <c:numCache>
                <c:formatCode>General</c:formatCode>
                <c:ptCount val="9"/>
                <c:pt idx="0">
                  <c:v>0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'waterfull Peltier app'!$I$2</c:f>
              <c:strCache>
                <c:ptCount val="1"/>
                <c:pt idx="0">
                  <c:v>Above 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delete val="1"/>
            </c:dLbl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'waterfull Peltier app'!$K$3:$K$11</c:f>
              <c:strCache>
                <c:ptCount val="8"/>
                <c:pt idx="1">
                  <c:v>-850</c:v>
                </c:pt>
                <c:pt idx="2">
                  <c:v>-458</c:v>
                </c:pt>
                <c:pt idx="3">
                  <c:v>-252</c:v>
                </c:pt>
                <c:pt idx="4">
                  <c:v>-145</c:v>
                </c:pt>
                <c:pt idx="5">
                  <c:v>-178</c:v>
                </c:pt>
                <c:pt idx="6">
                  <c:v>-44</c:v>
                </c:pt>
                <c:pt idx="7">
                  <c:v>-144</c:v>
                </c:pt>
              </c:strCache>
            </c:strRef>
          </c:cat>
          <c:val>
            <c:numRef>
              <c:f>'waterfull Peltier app'!$I$3:$I$11</c:f>
              <c:numCache>
                <c:formatCode>General</c:formatCode>
                <c:ptCount val="9"/>
                <c:pt idx="0">
                  <c:v>1</c:v>
                </c:pt>
                <c:pt idx="1">
                  <c:v>2063</c:v>
                </c:pt>
                <c:pt idx="2">
                  <c:v>1213</c:v>
                </c:pt>
                <c:pt idx="3">
                  <c:v>755</c:v>
                </c:pt>
                <c:pt idx="4">
                  <c:v>503</c:v>
                </c:pt>
                <c:pt idx="5">
                  <c:v>358</c:v>
                </c:pt>
                <c:pt idx="6">
                  <c:v>180</c:v>
                </c:pt>
                <c:pt idx="7">
                  <c:v>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28128"/>
        <c:axId val="58526336"/>
      </c:lineChart>
      <c:scatterChart>
        <c:scatterStyle val="lineMarker"/>
        <c:varyColors val="0"/>
        <c:ser>
          <c:idx val="3"/>
          <c:order val="3"/>
          <c:tx>
            <c:strRef>
              <c:f>'waterfull Peltier app'!$G$2</c:f>
              <c:strCache>
                <c:ptCount val="1"/>
                <c:pt idx="0">
                  <c:v>Line 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0.83333333333333304"/>
          </c:errBars>
          <c:xVal>
            <c:numRef>
              <c:f>'waterfull Peltier app'!$C$3:$C$11</c:f>
              <c:numCache>
                <c:formatCode>General</c:formatCode>
                <c:ptCount val="9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xVal>
          <c:yVal>
            <c:numRef>
              <c:f>'waterfull Peltier app'!$G$3:$G$11</c:f>
              <c:numCache>
                <c:formatCode>General</c:formatCode>
                <c:ptCount val="9"/>
                <c:pt idx="0">
                  <c:v>2063</c:v>
                </c:pt>
                <c:pt idx="1">
                  <c:v>1213</c:v>
                </c:pt>
                <c:pt idx="2">
                  <c:v>755</c:v>
                </c:pt>
                <c:pt idx="3">
                  <c:v>503</c:v>
                </c:pt>
                <c:pt idx="4">
                  <c:v>358</c:v>
                </c:pt>
                <c:pt idx="5">
                  <c:v>180</c:v>
                </c:pt>
                <c:pt idx="6">
                  <c:v>136</c:v>
                </c:pt>
                <c:pt idx="7">
                  <c:v>-8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'waterfull Peltier app'!$J$2</c:f>
              <c:strCache>
                <c:ptCount val="1"/>
                <c:pt idx="0">
                  <c:v>Below X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strRef>
              <c:f>'waterfull Peltier app'!$A$3:$A$11</c:f>
              <c:strCache>
                <c:ptCount val="8"/>
                <c:pt idx="0">
                  <c:v>Total healthcare Spending</c:v>
                </c:pt>
                <c:pt idx="1">
                  <c:v>Outpatient care</c:v>
                </c:pt>
                <c:pt idx="2">
                  <c:v>Inpatient care</c:v>
                </c:pt>
                <c:pt idx="3">
                  <c:v>Drugs nondurable</c:v>
                </c:pt>
                <c:pt idx="4">
                  <c:v>Health administration &amp; insurance</c:v>
                </c:pt>
                <c:pt idx="5">
                  <c:v>Long-term &amp; home care</c:v>
                </c:pt>
                <c:pt idx="6">
                  <c:v>Durables</c:v>
                </c:pt>
                <c:pt idx="7">
                  <c:v>Investment in health</c:v>
                </c:pt>
              </c:strCache>
            </c:strRef>
          </c:xVal>
          <c:yVal>
            <c:numRef>
              <c:f>'waterfull Peltier app'!$J$3:$J$11</c:f>
              <c:numCache>
                <c:formatCode>General</c:formatCode>
                <c:ptCount val="9"/>
                <c:pt idx="0">
                  <c:v>1</c:v>
                </c:pt>
                <c:pt idx="1">
                  <c:v>1213</c:v>
                </c:pt>
                <c:pt idx="2">
                  <c:v>755</c:v>
                </c:pt>
                <c:pt idx="3">
                  <c:v>503</c:v>
                </c:pt>
                <c:pt idx="4">
                  <c:v>358</c:v>
                </c:pt>
                <c:pt idx="5">
                  <c:v>180</c:v>
                </c:pt>
                <c:pt idx="6">
                  <c:v>136</c:v>
                </c:pt>
                <c:pt idx="7">
                  <c:v>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98432"/>
        <c:axId val="58524800"/>
      </c:scatterChart>
      <c:catAx>
        <c:axId val="5849843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rgbClr val="A6A6A6"/>
            </a:solidFill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58524800"/>
        <c:crosses val="autoZero"/>
        <c:auto val="0"/>
        <c:lblAlgn val="ctr"/>
        <c:lblOffset val="100"/>
        <c:tickLblSkip val="1"/>
        <c:noMultiLvlLbl val="0"/>
      </c:catAx>
      <c:valAx>
        <c:axId val="58524800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solidFill>
              <a:srgbClr val="A6A6A6"/>
            </a:solidFill>
          </a:ln>
        </c:spPr>
        <c:crossAx val="58498432"/>
        <c:crosses val="autoZero"/>
        <c:crossBetween val="between"/>
      </c:valAx>
      <c:valAx>
        <c:axId val="585263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8528128"/>
        <c:crosses val="max"/>
        <c:crossBetween val="between"/>
      </c:valAx>
      <c:catAx>
        <c:axId val="5852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526336"/>
        <c:crosses val="autoZero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0493481163003E-2"/>
          <c:y val="0.14345530651233401"/>
          <c:w val="0.88344443853275301"/>
          <c:h val="0.71873724557200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'C:\Users\michaelteasdale\Downloads\Documents\Documents\activities\Healthcare\[charts catherine.xlsx]overall spe'!$E$27</c:f>
              <c:strCache>
                <c:ptCount val="1"/>
                <c:pt idx="0">
                  <c:v>above ESAW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spe'!$E$28:$E$35</c:f>
              <c:numCache>
                <c:formatCode>General</c:formatCode>
                <c:ptCount val="8"/>
                <c:pt idx="0">
                  <c:v>643</c:v>
                </c:pt>
                <c:pt idx="1">
                  <c:v>436</c:v>
                </c:pt>
                <c:pt idx="2">
                  <c:v>40</c:v>
                </c:pt>
                <c:pt idx="3">
                  <c:v>154</c:v>
                </c:pt>
                <c:pt idx="4">
                  <c:v>91</c:v>
                </c:pt>
                <c:pt idx="5">
                  <c:v>-53</c:v>
                </c:pt>
                <c:pt idx="6">
                  <c:v>-19</c:v>
                </c:pt>
                <c:pt idx="7">
                  <c:v>270</c:v>
                </c:pt>
              </c:numCache>
            </c:numRef>
          </c:val>
        </c:ser>
        <c:ser>
          <c:idx val="1"/>
          <c:order val="1"/>
          <c:tx>
            <c:strRef>
              <c:f>'C:\Users\michaelteasdale\Downloads\Documents\Documents\activities\Healthcare\[charts catherine.xlsx]overall spe'!$F$27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7796622233484097E-3"/>
                  <c:y val="-0.19499755608726399"/>
                </c:manualLayout>
              </c:layout>
              <c:tx>
                <c:strRef>
                  <c:f>'C:\Users\michaelteasdale\Downloads\Documents\Documents\activities\Healthcare\[charts catherine.xlsx]overall spe'!$H$28</c:f>
                  <c:strCache>
                    <c:ptCount val="1"/>
                    <c:pt idx="0">
                      <c:v>2053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195968716752301E-3"/>
                  <c:y val="-0.108852566962142"/>
                </c:manualLayout>
              </c:layout>
              <c:tx>
                <c:strRef>
                  <c:f>'C:\Users\michaelteasdale\Downloads\Documents\Documents\activities\Healthcare\[charts catherine.xlsx]overall spe'!$H$29</c:f>
                  <c:strCache>
                    <c:ptCount val="1"/>
                    <c:pt idx="0">
                      <c:v>850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197748155656097E-3"/>
                  <c:y val="-8.3732799673385497E-2"/>
                </c:manualLayout>
              </c:layout>
              <c:tx>
                <c:strRef>
                  <c:f>'C:\Users\michaelteasdale\Downloads\Documents\Documents\activities\Healthcare\[charts catherine.xlsx]overall spe'!$H$30</c:f>
                  <c:strCache>
                    <c:ptCount val="1"/>
                    <c:pt idx="0">
                      <c:v>458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94389037659899E-7"/>
                  <c:y val="-5.4009711094432797E-2"/>
                </c:manualLayout>
              </c:layout>
              <c:tx>
                <c:strRef>
                  <c:f>'C:\Users\michaelteasdale\Downloads\Documents\Documents\activities\Healthcare\[charts catherine.xlsx]overall spe'!$H$31</c:f>
                  <c:strCache>
                    <c:ptCount val="1"/>
                    <c:pt idx="0">
                      <c:v>252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94060003229584E-2"/>
                </c:manualLayout>
              </c:layout>
              <c:tx>
                <c:strRef>
                  <c:f>'C:\Users\michaelteasdale\Downloads\Documents\Documents\activities\Healthcare\[charts catherine.xlsx]overall spe'!$H$32</c:f>
                  <c:strCache>
                    <c:ptCount val="1"/>
                    <c:pt idx="0">
                      <c:v>145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598874077828001E-3"/>
                  <c:y val="-8.9535662926679596E-2"/>
                </c:manualLayout>
              </c:layout>
              <c:tx>
                <c:strRef>
                  <c:f>'C:\Users\michaelteasdale\Downloads\Documents\Documents\activities\Healthcare\[charts catherine.xlsx]overall spe'!$H$33</c:f>
                  <c:strCache>
                    <c:ptCount val="1"/>
                    <c:pt idx="0">
                      <c:v>125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197748155656097E-3"/>
                  <c:y val="-4.1730038206984198E-2"/>
                </c:manualLayout>
              </c:layout>
              <c:tx>
                <c:strRef>
                  <c:f>'C:\Users\michaelteasdale\Downloads\Documents\Documents\activities\Healthcare\[charts catherine.xlsx]overall spe'!$H$34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13591287130494"/>
                </c:manualLayout>
              </c:layout>
              <c:tx>
                <c:strRef>
                  <c:f>'C:\Users\michaelteasdale\Downloads\Documents\Documents\activities\Healthcare\[charts catherine.xlsx]overall spe'!$H$35</c:f>
                  <c:strCache>
                    <c:ptCount val="1"/>
                    <c:pt idx="0">
                      <c:v>619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7116175341270501"/>
                </c:manualLayout>
              </c:layout>
              <c:tx>
                <c:strRef>
                  <c:f>'C:\Users\michaelteasdale\Downloads\Documents\Documents\activities\Healthcare\[charts catherine.xlsx]overall spe'!$H$36</c:f>
                  <c:strCache>
                    <c:ptCount val="1"/>
                    <c:pt idx="0">
                      <c:v>484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98874077828001E-3"/>
                  <c:y val="-0.13014604276830299"/>
                </c:manualLayout>
              </c:layout>
              <c:tx>
                <c:strRef>
                  <c:f>'C:\Users\michaelteasdale\Downloads\Documents\Documents\activities\Healthcare\[charts catherine.xlsx]overall spe'!$H$37</c:f>
                  <c:strCache>
                    <c:ptCount val="1"/>
                    <c:pt idx="0">
                      <c:v>743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18304789649616501"/>
                </c:manualLayout>
              </c:layout>
              <c:tx>
                <c:strRef>
                  <c:f>'C:\Users\michaelteasdale\Downloads\Documents\Documents\activities\Healthcare\[charts catherine.xlsx]overall spe'!$H$38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3247070768172101"/>
                </c:manualLayout>
              </c:layout>
              <c:tx>
                <c:strRef>
                  <c:f>'C:\Users\michaelteasdale\Downloads\Documents\Documents\activities\Healthcare\[charts catherine.xlsx]overall spe'!$H$39</c:f>
                  <c:strCache>
                    <c:ptCount val="1"/>
                    <c:pt idx="0">
                      <c:v>643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'C:\Users\michaelteasdale\Downloads\Documents\Documents\activities\Healthcare\[charts catherine.xlsx]overall spe'!$D$28:$D$35</c:f>
              <c:strCache>
                <c:ptCount val="8"/>
                <c:pt idx="0">
                  <c:v>Total HC spend</c:v>
                </c:pt>
                <c:pt idx="1">
                  <c:v>Out patient</c:v>
                </c:pt>
                <c:pt idx="2">
                  <c:v>Inpatient</c:v>
                </c:pt>
                <c:pt idx="3">
                  <c:v>Drugs, non durables</c:v>
                </c:pt>
                <c:pt idx="4">
                  <c:v>Admin, Ins</c:v>
                </c:pt>
                <c:pt idx="5">
                  <c:v>Long term, home care</c:v>
                </c:pt>
                <c:pt idx="6">
                  <c:v>Durables</c:v>
                </c:pt>
                <c:pt idx="7">
                  <c:v>Investment</c:v>
                </c:pt>
              </c:strCache>
            </c:strRef>
          </c:cat>
          <c:val>
            <c:numRef>
              <c:f>'C:\Users\michaelteasdale\Downloads\Documents\Documents\activities\Healthcare\[charts catherine.xlsx]overall spe'!$F$28:$F$35</c:f>
              <c:numCache>
                <c:formatCode>General</c:formatCode>
                <c:ptCount val="8"/>
                <c:pt idx="0">
                  <c:v>1410</c:v>
                </c:pt>
                <c:pt idx="1">
                  <c:v>414</c:v>
                </c:pt>
                <c:pt idx="2">
                  <c:v>418</c:v>
                </c:pt>
                <c:pt idx="3">
                  <c:v>98</c:v>
                </c:pt>
                <c:pt idx="4">
                  <c:v>54</c:v>
                </c:pt>
                <c:pt idx="5">
                  <c:v>178</c:v>
                </c:pt>
                <c:pt idx="6">
                  <c:v>44</c:v>
                </c:pt>
                <c:pt idx="7">
                  <c:v>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58584448"/>
        <c:axId val="58692736"/>
      </c:barChart>
      <c:catAx>
        <c:axId val="5858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58692736"/>
        <c:crosses val="autoZero"/>
        <c:auto val="1"/>
        <c:lblAlgn val="ctr"/>
        <c:lblOffset val="100"/>
        <c:noMultiLvlLbl val="0"/>
      </c:catAx>
      <c:valAx>
        <c:axId val="58692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858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Cost</a:t>
            </a:r>
            <a:r>
              <a:rPr lang="en-US" baseline="0" dirty="0" smtClean="0"/>
              <a:t> Gap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US actual spend</c:v>
                </c:pt>
                <c:pt idx="1">
                  <c:v>US ESAW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850</c:v>
                </c:pt>
                <c:pt idx="1">
                  <c:v>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26976"/>
        <c:axId val="60528512"/>
      </c:barChart>
      <c:catAx>
        <c:axId val="6052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60528512"/>
        <c:crosses val="autoZero"/>
        <c:auto val="1"/>
        <c:lblAlgn val="ctr"/>
        <c:lblOffset val="100"/>
        <c:noMultiLvlLbl val="0"/>
      </c:catAx>
      <c:valAx>
        <c:axId val="60528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052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Can</c:v>
                </c:pt>
                <c:pt idx="1">
                  <c:v>Port</c:v>
                </c:pt>
                <c:pt idx="2">
                  <c:v>USA</c:v>
                </c:pt>
                <c:pt idx="3">
                  <c:v>Spain</c:v>
                </c:pt>
                <c:pt idx="4">
                  <c:v>Czech</c:v>
                </c:pt>
                <c:pt idx="5">
                  <c:v>S Korea</c:v>
                </c:pt>
                <c:pt idx="6">
                  <c:v>Swit</c:v>
                </c:pt>
                <c:pt idx="7">
                  <c:v>Fin</c:v>
                </c:pt>
                <c:pt idx="8">
                  <c:v>Ger</c:v>
                </c:pt>
                <c:pt idx="9">
                  <c:v>Den</c:v>
                </c:pt>
                <c:pt idx="10">
                  <c:v>Austria</c:v>
                </c:pt>
                <c:pt idx="11">
                  <c:v>Poland</c:v>
                </c:pt>
                <c:pt idx="12">
                  <c:v>France</c:v>
                </c:pt>
                <c:pt idx="13">
                  <c:v>Iceland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66</c:v>
                </c:pt>
                <c:pt idx="1">
                  <c:v>65</c:v>
                </c:pt>
                <c:pt idx="2">
                  <c:v>65</c:v>
                </c:pt>
                <c:pt idx="3">
                  <c:v>62</c:v>
                </c:pt>
                <c:pt idx="4">
                  <c:v>60</c:v>
                </c:pt>
                <c:pt idx="5">
                  <c:v>59</c:v>
                </c:pt>
                <c:pt idx="6">
                  <c:v>55</c:v>
                </c:pt>
                <c:pt idx="7">
                  <c:v>52</c:v>
                </c:pt>
                <c:pt idx="8">
                  <c:v>49</c:v>
                </c:pt>
                <c:pt idx="9">
                  <c:v>48</c:v>
                </c:pt>
                <c:pt idx="10">
                  <c:v>45</c:v>
                </c:pt>
                <c:pt idx="11">
                  <c:v>41</c:v>
                </c:pt>
                <c:pt idx="12">
                  <c:v>40</c:v>
                </c:pt>
                <c:pt idx="13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Can</c:v>
                </c:pt>
                <c:pt idx="1">
                  <c:v>Port</c:v>
                </c:pt>
                <c:pt idx="2">
                  <c:v>USA</c:v>
                </c:pt>
                <c:pt idx="3">
                  <c:v>Spain</c:v>
                </c:pt>
                <c:pt idx="4">
                  <c:v>Czech</c:v>
                </c:pt>
                <c:pt idx="5">
                  <c:v>S Korea</c:v>
                </c:pt>
                <c:pt idx="6">
                  <c:v>Swit</c:v>
                </c:pt>
                <c:pt idx="7">
                  <c:v>Fin</c:v>
                </c:pt>
                <c:pt idx="8">
                  <c:v>Ger</c:v>
                </c:pt>
                <c:pt idx="9">
                  <c:v>Den</c:v>
                </c:pt>
                <c:pt idx="10">
                  <c:v>Austria</c:v>
                </c:pt>
                <c:pt idx="11">
                  <c:v>Poland</c:v>
                </c:pt>
                <c:pt idx="12">
                  <c:v>France</c:v>
                </c:pt>
                <c:pt idx="13">
                  <c:v>Iceland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34</c:v>
                </c:pt>
                <c:pt idx="1">
                  <c:v>35</c:v>
                </c:pt>
                <c:pt idx="2">
                  <c:v>35</c:v>
                </c:pt>
                <c:pt idx="3">
                  <c:v>38</c:v>
                </c:pt>
                <c:pt idx="4">
                  <c:v>40</c:v>
                </c:pt>
                <c:pt idx="5">
                  <c:v>41</c:v>
                </c:pt>
                <c:pt idx="6">
                  <c:v>45</c:v>
                </c:pt>
                <c:pt idx="7">
                  <c:v>48</c:v>
                </c:pt>
                <c:pt idx="8">
                  <c:v>51</c:v>
                </c:pt>
                <c:pt idx="9">
                  <c:v>52</c:v>
                </c:pt>
                <c:pt idx="10">
                  <c:v>55</c:v>
                </c:pt>
                <c:pt idx="11">
                  <c:v>59</c:v>
                </c:pt>
                <c:pt idx="12">
                  <c:v>60</c:v>
                </c:pt>
                <c:pt idx="1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59942784"/>
        <c:axId val="59944320"/>
      </c:barChart>
      <c:catAx>
        <c:axId val="59942784"/>
        <c:scaling>
          <c:orientation val="minMax"/>
        </c:scaling>
        <c:delete val="0"/>
        <c:axPos val="l"/>
        <c:majorTickMark val="out"/>
        <c:minorTickMark val="none"/>
        <c:tickLblPos val="nextTo"/>
        <c:crossAx val="59944320"/>
        <c:crosses val="autoZero"/>
        <c:auto val="1"/>
        <c:lblAlgn val="ctr"/>
        <c:lblOffset val="100"/>
        <c:noMultiLvlLbl val="0"/>
      </c:catAx>
      <c:valAx>
        <c:axId val="59944320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9942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'outpatient dynamic'!$B$9:$B$10</c:f>
              <c:strCache>
                <c:ptCount val="2"/>
                <c:pt idx="0">
                  <c:v>OECD ave</c:v>
                </c:pt>
                <c:pt idx="1">
                  <c:v>USA</c:v>
                </c:pt>
              </c:strCache>
            </c:strRef>
          </c:cat>
          <c:val>
            <c:numRef>
              <c:f>'outpatient dynamic'!$C$9:$C$10</c:f>
              <c:numCache>
                <c:formatCode>General</c:formatCode>
                <c:ptCount val="2"/>
                <c:pt idx="0">
                  <c:v>1191</c:v>
                </c:pt>
                <c:pt idx="1">
                  <c:v>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82336"/>
        <c:axId val="59583872"/>
      </c:barChart>
      <c:catAx>
        <c:axId val="59582336"/>
        <c:scaling>
          <c:orientation val="minMax"/>
        </c:scaling>
        <c:delete val="0"/>
        <c:axPos val="l"/>
        <c:majorTickMark val="out"/>
        <c:minorTickMark val="none"/>
        <c:tickLblPos val="nextTo"/>
        <c:crossAx val="59583872"/>
        <c:crosses val="autoZero"/>
        <c:auto val="1"/>
        <c:lblAlgn val="ctr"/>
        <c:lblOffset val="100"/>
        <c:noMultiLvlLbl val="0"/>
      </c:catAx>
      <c:valAx>
        <c:axId val="595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82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'outpatient dynamic'!$B$3:$B$4</c:f>
              <c:strCache>
                <c:ptCount val="2"/>
                <c:pt idx="0">
                  <c:v>Outpatient care</c:v>
                </c:pt>
                <c:pt idx="1">
                  <c:v>inpatient care</c:v>
                </c:pt>
              </c:strCache>
            </c:strRef>
          </c:cat>
          <c:val>
            <c:numRef>
              <c:f>'outpatient dynamic'!$C$3:$C$4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spPr>
            <a:solidFill>
              <a:schemeClr val="tx2">
                <a:lumMod val="75000"/>
                <a:lumOff val="25000"/>
                <a:alpha val="79000"/>
              </a:schemeClr>
            </a:solidFill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'outpatient dynamic'!$B$3:$B$4</c:f>
              <c:strCache>
                <c:ptCount val="2"/>
                <c:pt idx="0">
                  <c:v>Outpatient care</c:v>
                </c:pt>
                <c:pt idx="1">
                  <c:v>inpatient care</c:v>
                </c:pt>
              </c:strCache>
            </c:strRef>
          </c:cat>
          <c:val>
            <c:numRef>
              <c:f>'outpatient dynamic'!$D$3:$D$4</c:f>
              <c:numCache>
                <c:formatCode>General</c:formatCode>
                <c:ptCount val="2"/>
                <c:pt idx="0">
                  <c:v>414</c:v>
                </c:pt>
                <c:pt idx="1">
                  <c:v>418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25000"/>
                <a:lumOff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'outpatient dynamic'!$B$3:$B$4</c:f>
              <c:strCache>
                <c:ptCount val="2"/>
                <c:pt idx="0">
                  <c:v>Outpatient care</c:v>
                </c:pt>
                <c:pt idx="1">
                  <c:v>inpatient care</c:v>
                </c:pt>
              </c:strCache>
            </c:strRef>
          </c:cat>
          <c:val>
            <c:numRef>
              <c:f>'outpatient dynamic'!$E$3:$E$4</c:f>
              <c:numCache>
                <c:formatCode>General</c:formatCode>
                <c:ptCount val="2"/>
                <c:pt idx="0">
                  <c:v>436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54912"/>
        <c:axId val="59656448"/>
      </c:barChart>
      <c:catAx>
        <c:axId val="5965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59656448"/>
        <c:crosses val="autoZero"/>
        <c:auto val="1"/>
        <c:lblAlgn val="ctr"/>
        <c:lblOffset val="100"/>
        <c:noMultiLvlLbl val="0"/>
      </c:catAx>
      <c:valAx>
        <c:axId val="5965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96549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Emerg Outpatient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EBITA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Elective Outpatient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4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EBITA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</c:v>
                </c:pt>
                <c:pt idx="1">
                  <c:v>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Inpatient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Revenue</c:v>
                </c:pt>
                <c:pt idx="1">
                  <c:v>EBITA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65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773312"/>
        <c:axId val="59774848"/>
      </c:barChart>
      <c:catAx>
        <c:axId val="5977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59774848"/>
        <c:crosses val="autoZero"/>
        <c:auto val="1"/>
        <c:lblAlgn val="ctr"/>
        <c:lblOffset val="100"/>
        <c:noMultiLvlLbl val="0"/>
      </c:catAx>
      <c:valAx>
        <c:axId val="597748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5977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0.29807</cdr:x>
      <cdr:y>0.15665</cdr:y>
    </cdr:from>
    <cdr:to>
      <cdr:x>0.47723</cdr:x>
      <cdr:y>0.59132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397125" y="602497"/>
          <a:ext cx="1440873" cy="16717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0.30151</cdr:x>
      <cdr:y>0.75942</cdr:y>
    </cdr:from>
    <cdr:to>
      <cdr:x>0.47723</cdr:x>
      <cdr:y>0.78584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2424834" y="2920824"/>
          <a:ext cx="1413164" cy="101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0.27183</cdr:x>
      <cdr:y>0.8316</cdr:y>
    </cdr:from>
    <cdr:to>
      <cdr:x>0.39698</cdr:x>
      <cdr:y>0.98568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164116" y="4384276"/>
          <a:ext cx="996333" cy="812307"/>
        </a:xfrm>
        <a:prstGeom xmlns:a="http://schemas.openxmlformats.org/drawingml/2006/main" prst="wedgeRectCallout">
          <a:avLst>
            <a:gd name="adj1" fmla="val -31898"/>
            <a:gd name="adj2" fmla="val -107549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Above ESAW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0.3861</cdr:x>
      <cdr:y>0.07663</cdr:y>
    </cdr:from>
    <cdr:to>
      <cdr:x>0.62059</cdr:x>
      <cdr:y>0.1507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5557" y="308226"/>
          <a:ext cx="914400" cy="297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vert="horz" wrap="none" lIns="91440" tIns="45720" rIns="91440" bIns="45720" rtlCol="0">
          <a:normAutofit/>
        </a:bodyPr>
        <a:lstStyle xmlns:a="http://schemas.openxmlformats.org/drawingml/2006/main"/>
        <a:p xmlns:a="http://schemas.openxmlformats.org/drawingml/2006/main">
          <a:pPr marL="0" indent="0">
            <a:spcBef>
              <a:spcPts val="600"/>
            </a:spcBef>
            <a:buClr>
              <a:schemeClr val="tx1">
                <a:lumMod val="75000"/>
                <a:lumOff val="25000"/>
              </a:schemeClr>
            </a:buClr>
            <a:buFont typeface="Wingdings 2" pitchFamily="18" charset="2"/>
            <a:buNone/>
          </a:pPr>
          <a:r>
            <a:rPr lang="en-US" sz="1800" b="0" dirty="0" smtClean="0"/>
            <a:t>6.9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0.87085</cdr:x>
      <cdr:y>0</cdr:y>
    </cdr:from>
    <cdr:to>
      <cdr:x>0.91826</cdr:x>
      <cdr:y>0.13812</cdr:y>
    </cdr:to>
    <cdr:sp macro="" textlink="">
      <cdr:nvSpPr>
        <cdr:cNvPr id="2" name="Right Arrow 1"/>
        <cdr:cNvSpPr/>
      </cdr:nvSpPr>
      <cdr:spPr>
        <a:xfrm xmlns:a="http://schemas.openxmlformats.org/drawingml/2006/main" rot="6382014">
          <a:off x="6894300" y="0"/>
          <a:ext cx="561315" cy="380246"/>
        </a:xfrm>
        <a:prstGeom xmlns:a="http://schemas.openxmlformats.org/drawingml/2006/main" prst="rightArrow">
          <a:avLst/>
        </a:prstGeom>
        <a:gradFill xmlns:a="http://schemas.openxmlformats.org/drawingml/2006/main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1A74D-2CA5-4FBE-8426-1808C3C62FB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177D-533A-42F7-9D88-3C10FEFD0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43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9BE9F-BC9E-9648-A072-11A954F4D23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7E8B4-146E-0043-B4BD-35159169C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3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largest private spending on HC on per capita and % basis  PPP – parity </a:t>
            </a:r>
            <a:r>
              <a:rPr lang="en-US" baseline="0" dirty="0" err="1" smtClean="0"/>
              <a:t>purchaing</a:t>
            </a:r>
            <a:r>
              <a:rPr lang="en-US" baseline="0" dirty="0" smtClean="0"/>
              <a:t> power – not just an exchange rate but more a comparison of what the local currency will buy you..   Comparing what you get for a dollar with what you get for a euro….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8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data for 2013 show that the providers' expenses increased at an annual rate of 4.6%, outpacing their 4.1% annual revenue growth. As such, operating margins and operating cash flow margins declined across the sector; the median operating margin fell to 2.2%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 1047 per resident out of pocket – only </a:t>
            </a:r>
            <a:r>
              <a:rPr lang="en-US" dirty="0" err="1" smtClean="0"/>
              <a:t>swiss</a:t>
            </a:r>
            <a:r>
              <a:rPr lang="en-US" dirty="0" smtClean="0"/>
              <a:t> spent more and the </a:t>
            </a:r>
            <a:r>
              <a:rPr lang="en-US" dirty="0" err="1" smtClean="0"/>
              <a:t>french</a:t>
            </a:r>
            <a:r>
              <a:rPr lang="en-US" dirty="0" smtClean="0"/>
              <a:t> spent 270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puclic</a:t>
            </a:r>
            <a:r>
              <a:rPr lang="en-US" dirty="0" smtClean="0"/>
              <a:t> spending</a:t>
            </a:r>
            <a:r>
              <a:rPr lang="en-US" baseline="0" dirty="0" smtClean="0"/>
              <a:t> in USA more than all except Nor and </a:t>
            </a:r>
            <a:r>
              <a:rPr lang="en-US" baseline="0" dirty="0" err="1" smtClean="0"/>
              <a:t>Netherladn</a:t>
            </a:r>
            <a:r>
              <a:rPr lang="en-US" baseline="0" dirty="0" smtClean="0"/>
              <a:t> only w/o national healthcare system; private insurance is 5 times the cost in the </a:t>
            </a:r>
            <a:r>
              <a:rPr lang="en-US" baseline="0" dirty="0" err="1" smtClean="0"/>
              <a:t>nxt</a:t>
            </a:r>
            <a:r>
              <a:rPr lang="en-US" baseline="0" dirty="0" smtClean="0"/>
              <a:t> country  - </a:t>
            </a:r>
            <a:r>
              <a:rPr lang="en-US" baseline="0" dirty="0" err="1" smtClean="0"/>
              <a:t>canada</a:t>
            </a:r>
            <a:r>
              <a:rPr lang="en-US" baseline="0" dirty="0" smtClean="0"/>
              <a:t>: $3442 per capita and $654 in </a:t>
            </a:r>
            <a:r>
              <a:rPr lang="en-US" baseline="0" dirty="0" err="1" smtClean="0"/>
              <a:t>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Outptient</a:t>
            </a:r>
            <a:r>
              <a:rPr lang="en-US" dirty="0" smtClean="0"/>
              <a:t> care includes: all same day visits in hospitals, including</a:t>
            </a:r>
            <a:r>
              <a:rPr lang="en-US" baseline="0" dirty="0" smtClean="0"/>
              <a:t> ED, all visits to physicians offices, all care provided at ASC and DICS, all dental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EBITA means Earnings Before</a:t>
            </a:r>
            <a:r>
              <a:rPr lang="en-US" baseline="0" dirty="0" smtClean="0"/>
              <a:t> Interest, taxes and Amortization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ED care important to leverage fix cost and a major source or </a:t>
            </a:r>
            <a:r>
              <a:rPr lang="en-US" baseline="0" dirty="0" err="1" smtClean="0"/>
              <a:t>referals</a:t>
            </a:r>
            <a:r>
              <a:rPr lang="en-US" baseline="0" dirty="0" smtClean="0"/>
              <a:t> for elective surgery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Specialist 6.5 times</a:t>
            </a:r>
            <a:r>
              <a:rPr lang="en-US" baseline="0" dirty="0" smtClean="0"/>
              <a:t> capital GDP; OECD </a:t>
            </a:r>
            <a:r>
              <a:rPr lang="en-US" baseline="0" dirty="0" err="1" smtClean="0"/>
              <a:t>ave</a:t>
            </a:r>
            <a:r>
              <a:rPr lang="en-US" baseline="0" dirty="0" smtClean="0"/>
              <a:t> is 3.9;  generalist 4.1 times per capital GDP and </a:t>
            </a:r>
            <a:r>
              <a:rPr lang="en-US" baseline="0" dirty="0" err="1" smtClean="0"/>
              <a:t>Oecd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ave</a:t>
            </a:r>
            <a:r>
              <a:rPr lang="en-US" baseline="0" dirty="0" smtClean="0"/>
              <a:t> is 2.8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3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Stark laws</a:t>
            </a:r>
            <a:r>
              <a:rPr lang="en-US" baseline="0" dirty="0" smtClean="0"/>
              <a:t> effective in 1992 were intended to prohibit physician for </a:t>
            </a:r>
            <a:r>
              <a:rPr lang="en-US" baseline="0" dirty="0" err="1" smtClean="0"/>
              <a:t>rerefering</a:t>
            </a:r>
            <a:r>
              <a:rPr lang="en-US" baseline="0" dirty="0" smtClean="0"/>
              <a:t> patients for services to entities in which they have a financial stake.  The aw has been updated since and exception have been made to allow </a:t>
            </a:r>
            <a:r>
              <a:rPr lang="en-US" baseline="0" dirty="0" err="1" smtClean="0"/>
              <a:t>referals</a:t>
            </a:r>
            <a:r>
              <a:rPr lang="en-US" baseline="0" dirty="0" smtClean="0"/>
              <a:t> to physicians in the same practice, in office ancillary services and </a:t>
            </a:r>
            <a:r>
              <a:rPr lang="en-US" baseline="0" dirty="0" err="1" smtClean="0"/>
              <a:t>referals</a:t>
            </a:r>
            <a:r>
              <a:rPr lang="en-US" baseline="0" dirty="0" smtClean="0"/>
              <a:t> to entities in which the physician in invested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7% growth in revenue</a:t>
            </a:r>
            <a:r>
              <a:rPr lang="en-US" baseline="0" dirty="0" smtClean="0"/>
              <a:t> per visit; outpatient care very profitable, and is often driven by physician judgement and elective procedures or diagnostic procedures;  newer technology does not drive lower cost but usually increased cost and reimbursement; patients are price insensitive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2008 medical</a:t>
            </a:r>
            <a:r>
              <a:rPr lang="en-US" baseline="0" dirty="0" smtClean="0"/>
              <a:t> school cost average 32000 in USA 10 to 11K in UK and free in France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Outptient</a:t>
            </a:r>
            <a:r>
              <a:rPr lang="en-US" dirty="0" smtClean="0"/>
              <a:t> care includes: all same day visits in hospitals, including</a:t>
            </a:r>
            <a:r>
              <a:rPr lang="en-US" baseline="0" dirty="0" smtClean="0"/>
              <a:t> ED, all visits to physicians offices, all care provided at ASC and DICS, all dental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E8B4-146E-0043-B4BD-35159169CD01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4884-DD3C-4202-94F8-80F8C469E1FD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0A47-353A-4C83-9885-134E1259B511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A81D-D154-4D77-B560-B88C24F5CB20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E7F4-4D6D-4585-A783-1F9CBE016562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14800" cy="76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138363"/>
            <a:ext cx="4114800" cy="76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E2AF-E482-4C8C-8C73-7789E2D6309C}" type="datetime1">
              <a:rPr lang="en-US" smtClean="0"/>
              <a:t>2/22/2016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E83D-1460-4318-B9C5-94227867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708D-A8EF-4B36-A0E0-6B729860DBE8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CDE3-81CA-4A1C-9EE0-4F6D6CD7A531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7DC6-90DA-4C5E-8CC9-9E974B2C69EE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369-7CE5-4644-9D92-1E16B75765B9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5546-5FEB-4FD2-841F-D233AAFA92C6}" type="datetime1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C27A-4515-4B29-A303-1D7DD53B2185}" type="datetime1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8F28-F612-49DD-9927-DB18F6CF642F}" type="datetime1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92C2-B8A1-4537-BF5E-C1270A9904E9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18C5E6-5FC0-43EA-B59F-470CC4237522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A73473A-FDED-2343-94C7-589CD1E1F7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interactive/2015/12/18/upshot/19up-healthcosts.html?_r=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content.time.com/time/video/player/0,32068,2178453595001_2136781,00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43" y="1444532"/>
            <a:ext cx="8042276" cy="1336956"/>
          </a:xfrm>
        </p:spPr>
        <p:txBody>
          <a:bodyPr/>
          <a:lstStyle/>
          <a:p>
            <a:r>
              <a:rPr lang="en-US" dirty="0" smtClean="0"/>
              <a:t>Why Does Healthcare Cost so much in the USA?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9853" y="495224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Michael Teasdale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OLLI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February, 2016</a:t>
            </a:r>
          </a:p>
        </p:txBody>
      </p:sp>
    </p:spTree>
    <p:extLst>
      <p:ext uri="{BB962C8B-B14F-4D97-AF65-F5344CB8AC3E}">
        <p14:creationId xmlns:p14="http://schemas.microsoft.com/office/powerpoint/2010/main" val="1376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61" y="226592"/>
            <a:ext cx="8326362" cy="689269"/>
          </a:xfrm>
        </p:spPr>
        <p:txBody>
          <a:bodyPr/>
          <a:lstStyle/>
          <a:p>
            <a:r>
              <a:rPr lang="en-US" sz="3600" dirty="0" smtClean="0"/>
              <a:t>USA over spends $650B on HC (2006)</a:t>
            </a:r>
            <a:endParaRPr lang="en-US" sz="3600" dirty="0"/>
          </a:p>
        </p:txBody>
      </p:sp>
      <p:sp>
        <p:nvSpPr>
          <p:cNvPr id="8" name="Right Brace 7"/>
          <p:cNvSpPr/>
          <p:nvPr/>
        </p:nvSpPr>
        <p:spPr>
          <a:xfrm>
            <a:off x="7226423" y="1657035"/>
            <a:ext cx="124288" cy="8908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67960" y="1127458"/>
            <a:ext cx="1329616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7231" y="4635604"/>
            <a:ext cx="8488193" cy="204852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Estimated Spending According to Wealth (ESAW)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/>
              <a:t>A McKinsey metric used to help compare spending across countries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/>
              <a:t>It adjusts healthcare spending according to per capita GDP and purchasing power (PPP)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/>
              <a:t>It includes 13 countries: Austria, Canada, Czech Republic, Denmark, France, Finland, Germany, Iceland, Poland, Portugal, South Korea, Spain, Switzerland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/>
              <a:t>Includes the tendency to spend more on HC as wealth increases  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6133" y="4126891"/>
            <a:ext cx="115929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2006 est.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103551"/>
              </p:ext>
            </p:extLst>
          </p:nvPr>
        </p:nvGraphicFramePr>
        <p:xfrm>
          <a:off x="169569" y="920086"/>
          <a:ext cx="7420839" cy="376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878889" y="1882066"/>
            <a:ext cx="6347534" cy="88776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7590407" y="1171852"/>
            <a:ext cx="145725" cy="710214"/>
          </a:xfrm>
          <a:prstGeom prst="rightBrac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003174" y="2203875"/>
            <a:ext cx="2565646" cy="4128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200" b="1" dirty="0" smtClean="0"/>
              <a:t>% GDP spent on HC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119856" y="6275668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3200" smtClean="0"/>
              <a:t>10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68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5179"/>
          </a:xfrm>
        </p:spPr>
        <p:txBody>
          <a:bodyPr/>
          <a:lstStyle/>
          <a:p>
            <a:r>
              <a:rPr lang="en-US" dirty="0" smtClean="0"/>
              <a:t>Components of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37" y="1117316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Outpatient care: </a:t>
            </a:r>
            <a:r>
              <a:rPr lang="en-US" dirty="0"/>
              <a:t>includes: all same day visits in hospitals, including ED, all visits to </a:t>
            </a:r>
            <a:r>
              <a:rPr lang="en-US" dirty="0" smtClean="0"/>
              <a:t>physicians’ </a:t>
            </a:r>
            <a:r>
              <a:rPr lang="en-US" dirty="0"/>
              <a:t>offices</a:t>
            </a:r>
            <a:r>
              <a:rPr lang="en-US" dirty="0" smtClean="0"/>
              <a:t>, all </a:t>
            </a:r>
            <a:r>
              <a:rPr lang="en-US" dirty="0"/>
              <a:t>care provided at ASC and DICS, all dental </a:t>
            </a:r>
            <a:r>
              <a:rPr lang="en-US" dirty="0" smtClean="0"/>
              <a:t>visits, mental health,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Inpatient care</a:t>
            </a:r>
          </a:p>
          <a:p>
            <a:r>
              <a:rPr lang="en-US" dirty="0" smtClean="0"/>
              <a:t>Drugs, Durables</a:t>
            </a:r>
          </a:p>
          <a:p>
            <a:r>
              <a:rPr lang="en-US" dirty="0" smtClean="0"/>
              <a:t>Health Administration and Insurance</a:t>
            </a:r>
          </a:p>
          <a:p>
            <a:r>
              <a:rPr lang="en-US" dirty="0" smtClean="0"/>
              <a:t>Long term care</a:t>
            </a:r>
          </a:p>
          <a:p>
            <a:r>
              <a:rPr lang="en-US" dirty="0" smtClean="0"/>
              <a:t>Investment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07" y="107576"/>
            <a:ext cx="8809504" cy="638148"/>
          </a:xfrm>
        </p:spPr>
        <p:txBody>
          <a:bodyPr/>
          <a:lstStyle/>
          <a:p>
            <a:r>
              <a:rPr lang="en-US" sz="3600" dirty="0" smtClean="0"/>
              <a:t>US Spending on HC by Component, 2006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408582"/>
              </p:ext>
            </p:extLst>
          </p:nvPr>
        </p:nvGraphicFramePr>
        <p:xfrm>
          <a:off x="549276" y="792331"/>
          <a:ext cx="8042275" cy="515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207" y="6182285"/>
            <a:ext cx="8442665" cy="5297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Outpatient Care</a:t>
            </a:r>
            <a:r>
              <a:rPr lang="en-US" sz="2000" b="1" dirty="0"/>
              <a:t> </a:t>
            </a:r>
            <a:r>
              <a:rPr lang="en-US" sz="2000" b="1" dirty="0" smtClean="0"/>
              <a:t>is biggest component in US HC spending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3649" y="5850734"/>
            <a:ext cx="914400" cy="18643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900" b="1" dirty="0" smtClean="0"/>
              <a:t> 2006 spending McKinsey, 2008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094111" y="645823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5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600514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Outpatient care accounts for $436b  of $650b in excess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803442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448365" y="4860479"/>
            <a:ext cx="914400" cy="612648"/>
          </a:xfrm>
          <a:prstGeom prst="wedgeRectCallout">
            <a:avLst>
              <a:gd name="adj1" fmla="val -118891"/>
              <a:gd name="adj2" fmla="val -1128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13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2434974" y="1571347"/>
            <a:ext cx="914401" cy="4538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62" y="99588"/>
            <a:ext cx="8042276" cy="760491"/>
          </a:xfrm>
        </p:spPr>
        <p:txBody>
          <a:bodyPr/>
          <a:lstStyle/>
          <a:p>
            <a:r>
              <a:rPr lang="en-US" sz="4000" dirty="0" smtClean="0"/>
              <a:t>Outpatient Care Spending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35338" y="645823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800" smtClean="0"/>
              <a:t>14</a:t>
            </a:fld>
            <a:endParaRPr lang="en-US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60093137"/>
              </p:ext>
            </p:extLst>
          </p:nvPr>
        </p:nvGraphicFramePr>
        <p:xfrm>
          <a:off x="347049" y="1080129"/>
          <a:ext cx="4170630" cy="432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163778" y="1874067"/>
            <a:ext cx="1407814" cy="905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71592" y="1883121"/>
            <a:ext cx="0" cy="1548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860895" y="2308634"/>
            <a:ext cx="1421394" cy="5703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</a:t>
            </a:r>
            <a:r>
              <a:rPr lang="en-US" dirty="0" smtClean="0"/>
              <a:t>436 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23387" y="1136210"/>
            <a:ext cx="4103330" cy="2344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Outpatient Care includes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Physician services (office visits)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Dental services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Same day hospital care including elective surgery (ASCs), DICs and ED care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Other outpatient ( non-physician care, drug rehabilitation clinics, mental health clinics, etc.)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362" y="5540724"/>
            <a:ext cx="8169214" cy="9144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Outpatient care represents 40% of spending…</a:t>
            </a:r>
          </a:p>
          <a:p>
            <a:pPr marL="0" indent="0" algn="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…but 68% of spending above expectations </a:t>
            </a:r>
          </a:p>
        </p:txBody>
      </p:sp>
    </p:spTree>
    <p:extLst>
      <p:ext uri="{BB962C8B-B14F-4D97-AF65-F5344CB8AC3E}">
        <p14:creationId xmlns:p14="http://schemas.microsoft.com/office/powerpoint/2010/main" val="38775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52503"/>
          </a:xfrm>
        </p:spPr>
        <p:txBody>
          <a:bodyPr/>
          <a:lstStyle/>
          <a:p>
            <a:r>
              <a:rPr lang="en-US" sz="4400" dirty="0" smtClean="0"/>
              <a:t>Outpatient Share of Patients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6250" y="6402417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15</a:t>
            </a:fld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07649"/>
              </p:ext>
            </p:extLst>
          </p:nvPr>
        </p:nvGraphicFramePr>
        <p:xfrm>
          <a:off x="549275" y="1086416"/>
          <a:ext cx="8042275" cy="485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7182682" y="4553898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8186" y="6071965"/>
            <a:ext cx="7713363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USA has high percentage of Outpatient care vs peer countries</a:t>
            </a:r>
          </a:p>
        </p:txBody>
      </p:sp>
    </p:spTree>
    <p:extLst>
      <p:ext uri="{BB962C8B-B14F-4D97-AF65-F5344CB8AC3E}">
        <p14:creationId xmlns:p14="http://schemas.microsoft.com/office/powerpoint/2010/main" val="28262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08" y="352007"/>
            <a:ext cx="8301762" cy="673659"/>
          </a:xfrm>
        </p:spPr>
        <p:txBody>
          <a:bodyPr/>
          <a:lstStyle/>
          <a:p>
            <a:r>
              <a:rPr lang="en-US" sz="3200" b="1" dirty="0" smtClean="0"/>
              <a:t>USA Shift to Outpatient Care leads to Savings</a:t>
            </a:r>
            <a:endParaRPr lang="en-US" sz="32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586120"/>
              </p:ext>
            </p:extLst>
          </p:nvPr>
        </p:nvGraphicFramePr>
        <p:xfrm>
          <a:off x="1320611" y="1988598"/>
          <a:ext cx="6443386" cy="181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0612" y="1255090"/>
            <a:ext cx="6749190" cy="55041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b="1" dirty="0" smtClean="0"/>
              <a:t>Inpatient Hospital days per year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b="1" dirty="0" smtClean="0"/>
              <a:t>Per 1000 population </a:t>
            </a:r>
          </a:p>
        </p:txBody>
      </p:sp>
      <p:sp>
        <p:nvSpPr>
          <p:cNvPr id="10" name="Oval 9"/>
          <p:cNvSpPr/>
          <p:nvPr/>
        </p:nvSpPr>
        <p:spPr>
          <a:xfrm>
            <a:off x="5700080" y="2088186"/>
            <a:ext cx="1669002" cy="6480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43% less in USA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8937" y="4036960"/>
            <a:ext cx="7219303" cy="14704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130 million bed days less / year</a:t>
            </a:r>
          </a:p>
          <a:p>
            <a:pPr marL="342900" indent="-34290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$750-925 per day additional cost for inpatient stay</a:t>
            </a:r>
          </a:p>
          <a:p>
            <a:pPr marL="342900" indent="-342900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$100 -120B savings due to Shift to outpatient care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920" y="5656427"/>
            <a:ext cx="8782768" cy="8530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$100 to 120 Billion savings estimated with greater use of outpatient care 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but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6385" y="3324510"/>
            <a:ext cx="914400" cy="18643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900" b="1" dirty="0" smtClean="0"/>
              <a:t>McKinsey, 2008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153400" y="6512598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16</a:t>
            </a:fld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>
            <a:off x="827131" y="2292639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99" y="270530"/>
            <a:ext cx="8202252" cy="707236"/>
          </a:xfrm>
        </p:spPr>
        <p:txBody>
          <a:bodyPr/>
          <a:lstStyle/>
          <a:p>
            <a:r>
              <a:rPr lang="en-US" sz="3200" dirty="0" smtClean="0"/>
              <a:t>But savings only represent a fraction of addition spending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99" y="5595041"/>
            <a:ext cx="8202252" cy="814812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hat $120B savings </a:t>
            </a:r>
            <a:r>
              <a:rPr lang="en-US" sz="2000" b="1" dirty="0">
                <a:solidFill>
                  <a:schemeClr val="tx1"/>
                </a:solidFill>
              </a:rPr>
              <a:t>is a only fraction of $436B in above expected </a:t>
            </a:r>
            <a:r>
              <a:rPr lang="en-US" sz="2000" b="1" dirty="0" smtClean="0">
                <a:solidFill>
                  <a:schemeClr val="tx1"/>
                </a:solidFill>
              </a:rPr>
              <a:t>spending.  Why </a:t>
            </a:r>
            <a:r>
              <a:rPr lang="en-US" sz="2000" b="1" dirty="0" smtClean="0">
                <a:solidFill>
                  <a:schemeClr val="tx1"/>
                </a:solidFill>
              </a:rPr>
              <a:t>are we spending so much 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Outpatient </a:t>
            </a:r>
            <a:r>
              <a:rPr lang="en-US" sz="2000" b="1" dirty="0" smtClean="0">
                <a:solidFill>
                  <a:schemeClr val="tx1"/>
                </a:solidFill>
              </a:rPr>
              <a:t>care?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2224" y="6420516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17</a:t>
            </a:fld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055697"/>
              </p:ext>
            </p:extLst>
          </p:nvPr>
        </p:nvGraphicFramePr>
        <p:xfrm>
          <a:off x="1551591" y="1802167"/>
          <a:ext cx="5482951" cy="345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6918" y="1083074"/>
            <a:ext cx="2015232" cy="55041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b="1" dirty="0" smtClean="0"/>
              <a:t>Healthcare spending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b="1" dirty="0" smtClean="0"/>
              <a:t>$ billion, 2006 </a:t>
            </a:r>
          </a:p>
        </p:txBody>
      </p:sp>
      <p:sp>
        <p:nvSpPr>
          <p:cNvPr id="8" name="Oval 7"/>
          <p:cNvSpPr/>
          <p:nvPr/>
        </p:nvSpPr>
        <p:spPr>
          <a:xfrm>
            <a:off x="4324971" y="1005462"/>
            <a:ext cx="1669002" cy="10120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Spending above ESAW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74682" y="1633491"/>
            <a:ext cx="650289" cy="819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93973" y="1633491"/>
            <a:ext cx="5469" cy="173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7771" y="5162364"/>
            <a:ext cx="914400" cy="18643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900" b="1" dirty="0" smtClean="0"/>
              <a:t>McKinsey, 2008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88879" y="3168714"/>
            <a:ext cx="985803" cy="4074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Savings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9291"/>
          </a:xfrm>
        </p:spPr>
        <p:txBody>
          <a:bodyPr/>
          <a:lstStyle/>
          <a:p>
            <a:r>
              <a:rPr lang="en-US" dirty="0" smtClean="0"/>
              <a:t>Outpatient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3416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u="sng" dirty="0" smtClean="0"/>
              <a:t>structure and incentives</a:t>
            </a:r>
            <a:r>
              <a:rPr lang="en-US" sz="3200" dirty="0" smtClean="0"/>
              <a:t> align for increasing outpatient care spending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Cost per procedure</a:t>
            </a:r>
            <a:r>
              <a:rPr lang="en-US" sz="3200" dirty="0" smtClean="0"/>
              <a:t> is much higher in USA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6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40" y="192257"/>
            <a:ext cx="8042276" cy="763240"/>
          </a:xfrm>
        </p:spPr>
        <p:txBody>
          <a:bodyPr/>
          <a:lstStyle/>
          <a:p>
            <a:r>
              <a:rPr lang="en-US" sz="4400" dirty="0" smtClean="0"/>
              <a:t>USA outpatient care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69" y="1246673"/>
            <a:ext cx="8511437" cy="3497546"/>
          </a:xfrm>
        </p:spPr>
        <p:txBody>
          <a:bodyPr>
            <a:noAutofit/>
          </a:bodyPr>
          <a:lstStyle/>
          <a:p>
            <a:r>
              <a:rPr lang="en-US" sz="1800" dirty="0" smtClean="0"/>
              <a:t>Outpatient care is more frequent in the USA  than in most other developed countries (only Portugal and Canada has greater percentage of care in outpatient)</a:t>
            </a:r>
          </a:p>
          <a:p>
            <a:r>
              <a:rPr lang="en-US" sz="1800" dirty="0" smtClean="0"/>
              <a:t>Outpatient care often drives quicker recovery times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nd lower cost for equivalent procedures than in-patient care</a:t>
            </a:r>
          </a:p>
          <a:p>
            <a:r>
              <a:rPr lang="en-US" sz="1800" dirty="0" smtClean="0"/>
              <a:t>Yet outpatient care is driving most of the overspend for HC in USA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Incentives for the industry are aligned to do more healthcare, not quality healthcare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Reimbursement structure does not drive efficiency  - </a:t>
            </a:r>
            <a:r>
              <a:rPr lang="en-US" sz="1600" b="1" u="sng" dirty="0" smtClean="0"/>
              <a:t>fee for service</a:t>
            </a:r>
            <a:r>
              <a:rPr lang="en-US" sz="1600" dirty="0" smtClean="0"/>
              <a:t> drives outpatient profits and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Growth in supply of outpatient assets  led to growth in outpatient procedures</a:t>
            </a:r>
          </a:p>
          <a:p>
            <a:endParaRPr lang="en-US" sz="1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97906" y="640694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19</a:t>
            </a:fld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0508" y="5671130"/>
            <a:ext cx="8637998" cy="76663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Outpatient care reimbursement is often not capped; 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/>
              <a:t>r</a:t>
            </a:r>
            <a:r>
              <a:rPr lang="en-US" sz="2000" b="1" dirty="0" smtClean="0"/>
              <a:t>evenues per visit in outpatient care are rising </a:t>
            </a:r>
          </a:p>
        </p:txBody>
      </p:sp>
    </p:spTree>
    <p:extLst>
      <p:ext uri="{BB962C8B-B14F-4D97-AF65-F5344CB8AC3E}">
        <p14:creationId xmlns:p14="http://schemas.microsoft.com/office/powerpoint/2010/main" val="2403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6824"/>
          </a:xfrm>
        </p:spPr>
        <p:txBody>
          <a:bodyPr/>
          <a:lstStyle/>
          <a:p>
            <a:r>
              <a:rPr lang="en-US" dirty="0" smtClean="0"/>
              <a:t>Course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14" y="5184039"/>
            <a:ext cx="8042276" cy="60874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 deep dive into why we pay so much for healthcare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z="2800" smtClean="0"/>
              <a:t>2</a:t>
            </a:fld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986479"/>
              </p:ext>
            </p:extLst>
          </p:nvPr>
        </p:nvGraphicFramePr>
        <p:xfrm>
          <a:off x="733214" y="1466636"/>
          <a:ext cx="804227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75"/>
                <a:gridCol w="650020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dirty="0" smtClean="0"/>
                        <a:t>Topic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Feb 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dirty="0" smtClean="0"/>
                        <a:t>Comparing performance</a:t>
                      </a:r>
                      <a:r>
                        <a:rPr lang="en-US" sz="2400" baseline="0" dirty="0" smtClean="0"/>
                        <a:t> of healthcare systems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 smtClean="0"/>
                        <a:t>Feb 22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b="1" dirty="0" smtClean="0"/>
                        <a:t>Why does the US system cost so much?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Feb 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dirty="0" smtClean="0"/>
                        <a:t>An overview of other healthcare systems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March 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US" sz="2400" dirty="0" smtClean="0"/>
                        <a:t>Other</a:t>
                      </a:r>
                      <a:r>
                        <a:rPr lang="en-US" sz="2400" baseline="0" dirty="0" smtClean="0"/>
                        <a:t> Healthcare systems (</a:t>
                      </a:r>
                      <a:r>
                        <a:rPr lang="en-US" sz="2400" baseline="0" dirty="0" err="1" smtClean="0"/>
                        <a:t>con’t</a:t>
                      </a:r>
                      <a:r>
                        <a:rPr lang="en-US" sz="2400" baseline="0" dirty="0" smtClean="0"/>
                        <a:t>); policy alternatives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79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48820"/>
            <a:ext cx="8042276" cy="698182"/>
          </a:xfrm>
        </p:spPr>
        <p:txBody>
          <a:bodyPr/>
          <a:lstStyle/>
          <a:p>
            <a:r>
              <a:rPr lang="en-US" sz="3600" dirty="0" smtClean="0"/>
              <a:t>Outpatient Care has higher margins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331609"/>
              </p:ext>
            </p:extLst>
          </p:nvPr>
        </p:nvGraphicFramePr>
        <p:xfrm>
          <a:off x="549275" y="1558812"/>
          <a:ext cx="8042275" cy="38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78360" y="6431622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20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0105" y="5484511"/>
            <a:ext cx="8608855" cy="94711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Elective outpatient care represents 75% of </a:t>
            </a:r>
            <a:r>
              <a:rPr lang="en-US" sz="2000" b="1" dirty="0" smtClean="0"/>
              <a:t>hospital </a:t>
            </a:r>
            <a:r>
              <a:rPr lang="en-US" sz="2000" b="1" dirty="0" smtClean="0"/>
              <a:t>margins ….</a:t>
            </a:r>
          </a:p>
          <a:p>
            <a:pPr marL="0" indent="0" algn="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…yet only 24% of revenue</a:t>
            </a:r>
          </a:p>
          <a:p>
            <a:pPr marL="0" indent="0" algn="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endParaRPr lang="en-US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36073" y="1136073"/>
            <a:ext cx="914400" cy="42273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Hospital Revenue and EBITA by margin and type of care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17670" y="3169718"/>
            <a:ext cx="1955550" cy="3783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i="1" dirty="0" smtClean="0"/>
              <a:t>Percentage</a:t>
            </a:r>
          </a:p>
        </p:txBody>
      </p:sp>
    </p:spTree>
    <p:extLst>
      <p:ext uri="{BB962C8B-B14F-4D97-AF65-F5344CB8AC3E}">
        <p14:creationId xmlns:p14="http://schemas.microsoft.com/office/powerpoint/2010/main" val="19603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03" y="710164"/>
            <a:ext cx="8042276" cy="698182"/>
          </a:xfrm>
        </p:spPr>
        <p:txBody>
          <a:bodyPr/>
          <a:lstStyle/>
          <a:p>
            <a:r>
              <a:rPr lang="en-US" sz="4000" dirty="0" smtClean="0"/>
              <a:t>Hospital focus on out patient care for new opportunities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28287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499" y="5915892"/>
            <a:ext cx="7846432" cy="83589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Providers have focused investment in, and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/>
              <a:t>g</a:t>
            </a:r>
            <a:r>
              <a:rPr lang="en-US" sz="2000" b="1" dirty="0" smtClean="0"/>
              <a:t>rowing the supply of, out patient care facilities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5750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845798"/>
              </p:ext>
            </p:extLst>
          </p:nvPr>
        </p:nvGraphicFramePr>
        <p:xfrm>
          <a:off x="143838" y="1219272"/>
          <a:ext cx="9000162" cy="439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7534320" imgH="3419519" progId="Excel.Sheet.8">
                  <p:embed/>
                </p:oleObj>
              </mc:Choice>
              <mc:Fallback>
                <p:oleObj name="Worksheet" r:id="rId3" imgW="7534320" imgH="341951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38" y="1219272"/>
                        <a:ext cx="9000162" cy="4392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75353" y="943047"/>
            <a:ext cx="7959047" cy="2762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4000" dirty="0" smtClean="0"/>
              <a:t>Distribution of Outpatient vs. Inpatient Revenues, 1993 – 2013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1143000" y="5473825"/>
            <a:ext cx="6226175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4D4D4D"/>
                </a:solidFill>
                <a:cs typeface="+mn-cs"/>
              </a:rPr>
              <a:t>Source: Avalere Health analysis of American Hospital Association Annual Survey data, 2013, for community hospitals.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71453" y="1850364"/>
            <a:ext cx="1295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cs typeface="+mn-cs"/>
              </a:rPr>
              <a:t>Gross Inpatient Revenue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471453" y="3278106"/>
            <a:ext cx="11896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cs typeface="+mn-cs"/>
              </a:rPr>
              <a:t>Gross Outpatient Revenue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2996" y="5887092"/>
            <a:ext cx="7418798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Hospital outpatient revenue continues to grow as % of revenue: 40% in 2013</a:t>
            </a:r>
          </a:p>
        </p:txBody>
      </p:sp>
    </p:spTree>
    <p:extLst>
      <p:ext uri="{BB962C8B-B14F-4D97-AF65-F5344CB8AC3E}">
        <p14:creationId xmlns:p14="http://schemas.microsoft.com/office/powerpoint/2010/main" val="1731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66" y="340230"/>
            <a:ext cx="8339232" cy="762436"/>
          </a:xfrm>
        </p:spPr>
        <p:txBody>
          <a:bodyPr/>
          <a:lstStyle/>
          <a:p>
            <a:r>
              <a:rPr lang="en-US" sz="3600" b="1" dirty="0" smtClean="0"/>
              <a:t>Economic Questions on Cost and Healthcare…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20" y="1102666"/>
            <a:ext cx="7931650" cy="426044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800" spc="10" dirty="0"/>
              <a:t>G</a:t>
            </a:r>
            <a:r>
              <a:rPr lang="en-US" sz="1800" spc="10" dirty="0" smtClean="0"/>
              <a:t>reater supply of facilities and resources has driven procedure volume growth and spending growth; </a:t>
            </a:r>
            <a:r>
              <a:rPr lang="en-US" sz="1800" u="sng" spc="10" dirty="0" smtClean="0"/>
              <a:t>Supply growth leads to demand growth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800" spc="10" dirty="0" smtClean="0"/>
              <a:t>Increasing vertical integration of healthcare (</a:t>
            </a:r>
            <a:r>
              <a:rPr lang="en-US" sz="1800" spc="10" dirty="0" err="1" smtClean="0"/>
              <a:t>mis</a:t>
            </a:r>
            <a:r>
              <a:rPr lang="en-US" sz="1800" spc="10" dirty="0" smtClean="0"/>
              <a:t>)aligns incentives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800" spc="10" dirty="0" smtClean="0"/>
              <a:t>New technology has also led to more spending and higher cost. Normally new technology leads to lower cost and higher productivity or more service (Electronic industry, etc..)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800" spc="10" dirty="0" smtClean="0"/>
              <a:t>Why is this the case?  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spc="10" dirty="0" smtClean="0"/>
              <a:t>Information asymmetry and moral hazards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spc="10" dirty="0"/>
              <a:t>Price insensitivity and the </a:t>
            </a:r>
            <a:r>
              <a:rPr lang="en-US" sz="1600" b="1" spc="10" dirty="0" smtClean="0"/>
              <a:t>promise </a:t>
            </a:r>
            <a:r>
              <a:rPr lang="en-US" sz="1600" b="1" spc="10" dirty="0"/>
              <a:t>of greater </a:t>
            </a:r>
            <a:r>
              <a:rPr lang="en-US" sz="1600" b="1" spc="10" dirty="0" smtClean="0"/>
              <a:t>benefits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spc="10" dirty="0" smtClean="0"/>
              <a:t>Inelastic demand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97906" y="6481149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1800" smtClean="0"/>
              <a:t>23</a:t>
            </a:fld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08225" y="5995893"/>
            <a:ext cx="8661114" cy="55954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Health care sector does not fit conditions for free market mechanisms</a:t>
            </a:r>
          </a:p>
        </p:txBody>
      </p:sp>
    </p:spTree>
    <p:extLst>
      <p:ext uri="{BB962C8B-B14F-4D97-AF65-F5344CB8AC3E}">
        <p14:creationId xmlns:p14="http://schemas.microsoft.com/office/powerpoint/2010/main" val="34582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801"/>
            <a:ext cx="8042276" cy="815877"/>
          </a:xfrm>
        </p:spPr>
        <p:txBody>
          <a:bodyPr/>
          <a:lstStyle/>
          <a:p>
            <a:r>
              <a:rPr lang="en-US" sz="3600" b="1" dirty="0" smtClean="0"/>
              <a:t>Information Asymmetry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06" y="1063910"/>
            <a:ext cx="8042276" cy="4343400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 smtClean="0"/>
              <a:t>Information Asymmetry: </a:t>
            </a:r>
          </a:p>
          <a:p>
            <a:pPr marL="631825" lvl="2" indent="-3492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Definition: </a:t>
            </a:r>
            <a:r>
              <a:rPr lang="en-US" sz="1800" i="1" dirty="0" smtClean="0"/>
              <a:t>In </a:t>
            </a:r>
            <a:r>
              <a:rPr lang="en-US" sz="1800" i="1" dirty="0"/>
              <a:t>contract theory and economics, </a:t>
            </a:r>
            <a:r>
              <a:rPr lang="en-US" sz="1800" b="1" i="1" dirty="0"/>
              <a:t>information asymmetry</a:t>
            </a:r>
            <a:r>
              <a:rPr lang="en-US" sz="1800" i="1" dirty="0"/>
              <a:t> deals with the study of decisions in transactions where one party has more or better </a:t>
            </a:r>
            <a:r>
              <a:rPr lang="en-US" sz="1800" b="1" i="1" dirty="0"/>
              <a:t>information</a:t>
            </a:r>
            <a:r>
              <a:rPr lang="en-US" sz="1800" i="1" dirty="0"/>
              <a:t> than the other. This creates an imbalance of power in transactions, which can sometimes cause the transactions to go awry, a kind of market failure in the worst </a:t>
            </a:r>
            <a:r>
              <a:rPr lang="en-US" sz="1800" i="1" dirty="0" smtClean="0"/>
              <a:t>case</a:t>
            </a:r>
            <a:endParaRPr lang="en-US" sz="1800" b="1" i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25475"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spc="10" dirty="0" smtClean="0"/>
              <a:t>Physician </a:t>
            </a:r>
            <a:r>
              <a:rPr lang="en-US" sz="1800" spc="10" dirty="0"/>
              <a:t>judgement is </a:t>
            </a:r>
            <a:r>
              <a:rPr lang="en-US" sz="1800" spc="10" dirty="0" smtClean="0"/>
              <a:t>a key driver </a:t>
            </a:r>
            <a:r>
              <a:rPr lang="en-US" sz="1800" spc="10" dirty="0"/>
              <a:t>for care </a:t>
            </a:r>
            <a:r>
              <a:rPr lang="en-US" sz="1800" spc="10" dirty="0" smtClean="0"/>
              <a:t>decisions – yet economic rewards (reimbursement) and legal environment incentivize more care (physicians profit from owning devices and perform services for fees, that they proscribe.) </a:t>
            </a:r>
          </a:p>
          <a:p>
            <a:pPr marL="911225" lvl="2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spc="10" dirty="0" smtClean="0"/>
              <a:t>Stark laws make various exceptions for self referrals  within the medical world so providers of care are incentivized by fee for service structure and vertical integration</a:t>
            </a:r>
          </a:p>
          <a:p>
            <a:pPr marL="911225" lvl="2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spc="10" dirty="0" smtClean="0"/>
              <a:t>Fear of litigation drives over care and potential waste…. </a:t>
            </a:r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z="2800" smtClean="0"/>
              <a:t>24</a:t>
            </a:fld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4808" y="5885504"/>
            <a:ext cx="7460055" cy="84197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“Moral hazard” for doctors in care decisions 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lead to a failure of classical market mechanisms</a:t>
            </a:r>
          </a:p>
        </p:txBody>
      </p:sp>
    </p:spTree>
    <p:extLst>
      <p:ext uri="{BB962C8B-B14F-4D97-AF65-F5344CB8AC3E}">
        <p14:creationId xmlns:p14="http://schemas.microsoft.com/office/powerpoint/2010/main" val="9808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5179"/>
          </a:xfrm>
        </p:spPr>
        <p:txBody>
          <a:bodyPr/>
          <a:lstStyle/>
          <a:p>
            <a:r>
              <a:rPr lang="en-US" sz="3600" dirty="0" smtClean="0"/>
              <a:t>ASC Ownership and Care Specialty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44" y="5876818"/>
            <a:ext cx="8042276" cy="763975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Economic incentives lead to moral hazard for providers in the dominantly fee for service environment of outpatient care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6251" y="645823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25</a:t>
            </a:fld>
            <a:endParaRPr lang="en-US" sz="2000" dirty="0"/>
          </a:p>
        </p:txBody>
      </p:sp>
      <p:pic>
        <p:nvPicPr>
          <p:cNvPr id="1026" name="Picture 2" descr="https://higherlogicdownload.s3.amazonaws.com/ASCACONNECT/5c8d6e18-6d12-4637-bbef-a2afcfc1c019/UploadedImages/About%20Us/Chart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1" y="1243174"/>
            <a:ext cx="8912190" cy="44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661" y="1243174"/>
            <a:ext cx="4643919" cy="442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 smtClean="0"/>
              <a:t>Vertical integration of provider networks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000" b="1" dirty="0"/>
          </a:p>
          <a:p>
            <a:pPr marL="342900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Physicians own “stream of care” from devices in office to local ASCs</a:t>
            </a:r>
          </a:p>
          <a:p>
            <a:pPr marL="342900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Local Hospital chains are increasing buying physician practices and ASCs (Ambulatory Surgery Centers) and DICs (</a:t>
            </a:r>
            <a:r>
              <a:rPr lang="en-US" sz="2000" dirty="0" err="1" smtClean="0"/>
              <a:t>Diagnotic</a:t>
            </a:r>
            <a:r>
              <a:rPr lang="en-US" sz="2000" dirty="0" smtClean="0"/>
              <a:t> Imaging Centers)</a:t>
            </a:r>
          </a:p>
          <a:p>
            <a:pPr marL="342900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Ownership is changing but incentives are the same.</a:t>
            </a:r>
          </a:p>
          <a:p>
            <a:pPr marL="342900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53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64876"/>
            <a:ext cx="8042276" cy="43434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spc="10" dirty="0"/>
              <a:t>Patient price insensitivity –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spc="10" dirty="0"/>
              <a:t>Patients do not see immediate price and </a:t>
            </a:r>
            <a:r>
              <a:rPr lang="en-US" sz="1700" spc="10" dirty="0" smtClean="0"/>
              <a:t>often pay </a:t>
            </a:r>
            <a:r>
              <a:rPr lang="en-US" sz="1700" spc="10" dirty="0"/>
              <a:t>15% of cost </a:t>
            </a:r>
            <a:r>
              <a:rPr lang="en-US" sz="1700" spc="10" dirty="0" smtClean="0"/>
              <a:t>in the USA (co-pays, deductibles…</a:t>
            </a:r>
            <a:r>
              <a:rPr lang="en-US" sz="1700" spc="10" dirty="0" err="1" smtClean="0"/>
              <a:t>etc</a:t>
            </a:r>
            <a:r>
              <a:rPr lang="en-US" sz="1700" spc="10" dirty="0" smtClean="0"/>
              <a:t>)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spc="10" dirty="0" smtClean="0"/>
              <a:t>Delayed and indirect payment system (insurance rate increase not associated with increased care)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spc="10" dirty="0"/>
              <a:t>Promise of greater benefits with new procedures, drugs or </a:t>
            </a:r>
            <a:r>
              <a:rPr lang="en-US" sz="1700" spc="10" dirty="0" smtClean="0"/>
              <a:t>technology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spc="10" dirty="0" smtClean="0"/>
              <a:t>Nearly Inelastic demand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spc="10" dirty="0" smtClean="0"/>
              <a:t>Life or death, or quality of life, concerns drive medical health decisions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spc="10" dirty="0" smtClean="0"/>
              <a:t>Technology promises greater benefits to these decisions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spc="10" dirty="0" smtClean="0"/>
              <a:t>Reimbursement rates are high for new technology</a:t>
            </a:r>
            <a:endParaRPr lang="en-US" sz="1800" spc="1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sz="2000" spc="1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-67082"/>
            <a:ext cx="8042276" cy="1336956"/>
          </a:xfrm>
        </p:spPr>
        <p:txBody>
          <a:bodyPr/>
          <a:lstStyle/>
          <a:p>
            <a:r>
              <a:rPr lang="en-US" sz="3600" dirty="0" smtClean="0"/>
              <a:t>Price Insensitivity and </a:t>
            </a:r>
            <a:r>
              <a:rPr lang="en-US" sz="3600" dirty="0"/>
              <a:t>I</a:t>
            </a:r>
            <a:r>
              <a:rPr lang="en-US" sz="3600" dirty="0" smtClean="0"/>
              <a:t>nelastic Demand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4809" y="5854682"/>
            <a:ext cx="7168212" cy="84197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“Moral hazard” for patients in care decisions 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b="1" dirty="0" smtClean="0"/>
              <a:t>lead to a failure of classical market mechanisms</a:t>
            </a:r>
          </a:p>
        </p:txBody>
      </p:sp>
    </p:spTree>
    <p:extLst>
      <p:ext uri="{BB962C8B-B14F-4D97-AF65-F5344CB8AC3E}">
        <p14:creationId xmlns:p14="http://schemas.microsoft.com/office/powerpoint/2010/main" val="1215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6480"/>
            <a:ext cx="8042276" cy="704082"/>
          </a:xfrm>
        </p:spPr>
        <p:txBody>
          <a:bodyPr/>
          <a:lstStyle/>
          <a:p>
            <a:r>
              <a:rPr lang="en-US" sz="4000" dirty="0" smtClean="0"/>
              <a:t>Structure Outpatient Summary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z="2800" smtClean="0"/>
              <a:t>27</a:t>
            </a:fld>
            <a:endParaRPr lang="en-US" sz="2800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64457" y="767998"/>
            <a:ext cx="8715155" cy="44319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spc="10" dirty="0" smtClean="0"/>
              <a:t>With the promise of healthcare benefits and more efficient care,  increased outpatient care has led to greater spending and </a:t>
            </a:r>
            <a:r>
              <a:rPr lang="en-US" sz="1800" u="sng" spc="10" dirty="0" smtClean="0"/>
              <a:t>apparently</a:t>
            </a:r>
            <a:r>
              <a:rPr lang="en-US" sz="1800" spc="10" dirty="0" smtClean="0"/>
              <a:t> no major healthcare outcome benefits </a:t>
            </a:r>
            <a:r>
              <a:rPr lang="en-US" sz="1800" spc="10" dirty="0"/>
              <a:t>(</a:t>
            </a:r>
            <a:r>
              <a:rPr lang="en-US" sz="1800" spc="10" dirty="0" smtClean="0"/>
              <a:t>perhaps some service benefits)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spc="10" dirty="0" smtClean="0"/>
              <a:t>Due to great profitability in outpatient care, providers invested in capacity and demand grew parallel to these investments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spc="10" dirty="0" smtClean="0"/>
              <a:t>Market mechanisms that might effect pricing and demand do not work in healthcare due to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b="1" u="sng" spc="10" dirty="0" smtClean="0"/>
              <a:t>Information asymmetry</a:t>
            </a:r>
            <a:r>
              <a:rPr lang="en-US" sz="1600" spc="10" dirty="0" smtClean="0"/>
              <a:t> and incentives embedded in the structure of healthcare in the USA to delivery more care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b="1" u="sng" spc="10" dirty="0" smtClean="0"/>
              <a:t>Price insensitivity </a:t>
            </a:r>
            <a:r>
              <a:rPr lang="en-US" sz="1600" spc="10" dirty="0" smtClean="0"/>
              <a:t>= patients have only long term or non direct impacts, yet get greater benefits for new technology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b="1" u="sng" spc="10" dirty="0" smtClean="0"/>
              <a:t>Nearly inelastic demand </a:t>
            </a:r>
            <a:r>
              <a:rPr lang="en-US" sz="1600" spc="10" dirty="0" smtClean="0"/>
              <a:t>or outright inelastic demand frequent in the healthcare and the promise of technology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5564909"/>
            <a:ext cx="8139803" cy="47445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Greater Supply = Greater Demand = Greater Spending</a:t>
            </a:r>
          </a:p>
        </p:txBody>
      </p:sp>
    </p:spTree>
    <p:extLst>
      <p:ext uri="{BB962C8B-B14F-4D97-AF65-F5344CB8AC3E}">
        <p14:creationId xmlns:p14="http://schemas.microsoft.com/office/powerpoint/2010/main" val="27703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68" y="805802"/>
            <a:ext cx="8042276" cy="1336956"/>
          </a:xfrm>
        </p:spPr>
        <p:txBody>
          <a:bodyPr/>
          <a:lstStyle/>
          <a:p>
            <a:r>
              <a:rPr lang="en-US" dirty="0" smtClean="0"/>
              <a:t>Outpatient spending investment  and cost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69" y="2422134"/>
            <a:ext cx="8042276" cy="1153273"/>
          </a:xfrm>
        </p:spPr>
        <p:txBody>
          <a:bodyPr>
            <a:noAutofit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spc="10" dirty="0" smtClean="0"/>
              <a:t>Technology </a:t>
            </a:r>
            <a:r>
              <a:rPr lang="en-US" sz="1800" spc="10" dirty="0"/>
              <a:t>innovation, reimbursed at higher </a:t>
            </a:r>
            <a:r>
              <a:rPr lang="en-US" sz="1800" spc="10" dirty="0" smtClean="0"/>
              <a:t>rates and used more often in USA , lead to more spending: </a:t>
            </a:r>
            <a:r>
              <a:rPr lang="en-US" sz="2000" dirty="0" smtClean="0"/>
              <a:t>Growth of ASCs and DICs</a:t>
            </a:r>
          </a:p>
          <a:p>
            <a:r>
              <a:rPr lang="en-US" sz="2000" dirty="0" smtClean="0"/>
              <a:t>Physician fees and mix are higher than in peer countries</a:t>
            </a:r>
          </a:p>
          <a:p>
            <a:r>
              <a:rPr lang="en-US" sz="2000" dirty="0" smtClean="0"/>
              <a:t>Private </a:t>
            </a:r>
            <a:r>
              <a:rPr lang="en-US" sz="2000" dirty="0" err="1" smtClean="0"/>
              <a:t>payors</a:t>
            </a:r>
            <a:r>
              <a:rPr lang="en-US" sz="2000" dirty="0" smtClean="0"/>
              <a:t> do not seem to be able to control reimbursement levels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6677" y="5386954"/>
            <a:ext cx="7361826" cy="88871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Volume of care is rose but also cost per procedure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 is disproportionately high in the USA</a:t>
            </a:r>
          </a:p>
        </p:txBody>
      </p:sp>
    </p:spTree>
    <p:extLst>
      <p:ext uri="{BB962C8B-B14F-4D97-AF65-F5344CB8AC3E}">
        <p14:creationId xmlns:p14="http://schemas.microsoft.com/office/powerpoint/2010/main" val="28959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3186"/>
            <a:ext cx="8042276" cy="647026"/>
          </a:xfrm>
        </p:spPr>
        <p:txBody>
          <a:bodyPr/>
          <a:lstStyle/>
          <a:p>
            <a:r>
              <a:rPr lang="en-US" sz="3600" dirty="0" smtClean="0"/>
              <a:t>Drivers for Outpatient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75" y="1019240"/>
            <a:ext cx="4715183" cy="4343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Growing use of freestanding ASC and DICs due to convenience, capacity growth of 7 </a:t>
            </a:r>
            <a:r>
              <a:rPr lang="en-US" sz="1800" dirty="0"/>
              <a:t>to 8</a:t>
            </a:r>
            <a:r>
              <a:rPr lang="en-US" sz="1800" dirty="0" smtClean="0"/>
              <a:t>%</a:t>
            </a:r>
          </a:p>
          <a:p>
            <a:r>
              <a:rPr lang="en-US" sz="1800" dirty="0"/>
              <a:t>Volume and revenue per visit for outpatient care grew due to tech use (CTs, MRIs, </a:t>
            </a:r>
            <a:r>
              <a:rPr lang="en-US" sz="1800" dirty="0" err="1"/>
              <a:t>etc</a:t>
            </a:r>
            <a:r>
              <a:rPr lang="en-US" sz="1800" dirty="0" smtClean="0"/>
              <a:t>) and other technology</a:t>
            </a:r>
            <a:endParaRPr lang="en-US" sz="1800" dirty="0" smtClean="0"/>
          </a:p>
          <a:p>
            <a:r>
              <a:rPr lang="en-US" sz="1800" dirty="0" smtClean="0"/>
              <a:t>Physician </a:t>
            </a:r>
            <a:r>
              <a:rPr lang="en-US" sz="1800" dirty="0"/>
              <a:t>compensation drives cost per visit rise of 8%; specialists are getting larger share of visits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159789"/>
              </p:ext>
            </p:extLst>
          </p:nvPr>
        </p:nvGraphicFramePr>
        <p:xfrm>
          <a:off x="150121" y="1171847"/>
          <a:ext cx="3759693" cy="458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9940" y="779548"/>
            <a:ext cx="2440813" cy="2743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Outpatient Spending Growth 2003-6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71016" y="1573564"/>
            <a:ext cx="603504" cy="761348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71016" y="2682916"/>
            <a:ext cx="576072" cy="547988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71016" y="4484284"/>
            <a:ext cx="603504" cy="103632"/>
          </a:xfrm>
          <a:prstGeom prst="line">
            <a:avLst/>
          </a:prstGeom>
          <a:ln w="127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72768" y="1173539"/>
            <a:ext cx="914400" cy="10875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b="1" dirty="0" smtClean="0"/>
              <a:t>$850B total Spending</a:t>
            </a:r>
          </a:p>
        </p:txBody>
      </p:sp>
      <p:sp>
        <p:nvSpPr>
          <p:cNvPr id="19" name="Oval 18"/>
          <p:cNvSpPr/>
          <p:nvPr/>
        </p:nvSpPr>
        <p:spPr>
          <a:xfrm>
            <a:off x="2565647" y="1686757"/>
            <a:ext cx="1438182" cy="8345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Includes $75B in ED care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281562" y="2104007"/>
            <a:ext cx="2840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0753" y="5237687"/>
            <a:ext cx="914400" cy="24990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000" b="1" dirty="0" smtClean="0"/>
              <a:t>OECD, McKinsey data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91551" y="6430735"/>
            <a:ext cx="495300" cy="365125"/>
          </a:xfrm>
        </p:spPr>
        <p:txBody>
          <a:bodyPr/>
          <a:lstStyle/>
          <a:p>
            <a:fld id="{BA73473A-FDED-2343-94C7-589CD1E1F788}" type="slidenum">
              <a:rPr lang="en-US" sz="1800" smtClean="0"/>
              <a:t>29</a:t>
            </a:fld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479941" y="5748949"/>
            <a:ext cx="8111610" cy="89184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Same </a:t>
            </a:r>
            <a:r>
              <a:rPr lang="en-US" sz="2000" b="1" dirty="0"/>
              <a:t>d</a:t>
            </a:r>
            <a:r>
              <a:rPr lang="en-US" sz="2000" b="1" dirty="0" smtClean="0"/>
              <a:t>ay care, ASC, DICs and physician office care drive lion’s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 share of absolute spending and growth</a:t>
            </a:r>
          </a:p>
        </p:txBody>
      </p:sp>
    </p:spTree>
    <p:extLst>
      <p:ext uri="{BB962C8B-B14F-4D97-AF65-F5344CB8AC3E}">
        <p14:creationId xmlns:p14="http://schemas.microsoft.com/office/powerpoint/2010/main" val="2650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89" y="174660"/>
            <a:ext cx="8042276" cy="745889"/>
          </a:xfrm>
        </p:spPr>
        <p:txBody>
          <a:bodyPr/>
          <a:lstStyle/>
          <a:p>
            <a:r>
              <a:rPr lang="en-US" dirty="0" smtClean="0"/>
              <a:t>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89" y="920549"/>
            <a:ext cx="8042276" cy="31567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Compare US spending with average cost of peer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Break down spending into components of Healthcare spending: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Outpatient care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Inpatient care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Drugs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Administration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Long term care and home care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Durables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Identify some takeaways and lessons to use to compare with other systems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68" y="908960"/>
            <a:ext cx="8042276" cy="1336956"/>
          </a:xfrm>
        </p:spPr>
        <p:txBody>
          <a:bodyPr/>
          <a:lstStyle/>
          <a:p>
            <a:r>
              <a:rPr lang="en-US" sz="4000" dirty="0" smtClean="0"/>
              <a:t>More Ambulatory Surgery Centers (ASC) and </a:t>
            </a:r>
            <a:r>
              <a:rPr lang="en-US" sz="4000" dirty="0" err="1" smtClean="0"/>
              <a:t>Diagnotics</a:t>
            </a:r>
            <a:r>
              <a:rPr lang="en-US" sz="4000" dirty="0" smtClean="0"/>
              <a:t> Imaging Centers (DIC) in USA care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021328"/>
            <a:ext cx="8042276" cy="29171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ASC and DICs growth have driven usage to levels far above peer countries.</a:t>
            </a:r>
          </a:p>
          <a:p>
            <a:r>
              <a:rPr lang="en-US" dirty="0" smtClean="0"/>
              <a:t>Diagnostic Imaging use in the USA is 30 to 50% higher and cost is 30 to 50% more than in peer countries </a:t>
            </a:r>
          </a:p>
          <a:p>
            <a:r>
              <a:rPr lang="en-US" dirty="0" smtClean="0"/>
              <a:t>Usual market mechanisms, such as greater competition leading to lower pricing has not happened, prices </a:t>
            </a:r>
            <a:r>
              <a:rPr lang="en-US" dirty="0" smtClean="0"/>
              <a:t>have </a:t>
            </a:r>
            <a:r>
              <a:rPr lang="en-US" dirty="0" smtClean="0"/>
              <a:t>increased and greater spending has resulted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0240" y="5120498"/>
            <a:ext cx="227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2012.    </a:t>
            </a:r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2011.    </a:t>
            </a:r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2010.</a:t>
            </a:r>
          </a:p>
          <a:p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Source: OECD Health Data 2015.</a:t>
            </a:r>
            <a:endParaRPr lang="en-US" sz="1200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05880" y="6485896"/>
            <a:ext cx="990600" cy="365125"/>
          </a:xfrm>
        </p:spPr>
        <p:txBody>
          <a:bodyPr/>
          <a:lstStyle/>
          <a:p>
            <a:pPr>
              <a:defRPr/>
            </a:pPr>
            <a:fld id="{9499E83D-1460-4318-B9C5-942278672EBF}" type="slidenum">
              <a:rPr lang="en-US" sz="2000" smtClean="0"/>
              <a:pPr>
                <a:defRPr/>
              </a:pPr>
              <a:t>31</a:t>
            </a:fld>
            <a:endParaRPr lang="en-US" sz="20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98724055"/>
              </p:ext>
            </p:extLst>
          </p:nvPr>
        </p:nvGraphicFramePr>
        <p:xfrm>
          <a:off x="282539" y="1058238"/>
          <a:ext cx="8358028" cy="406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DICs: Exams per 1000 pop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463" y="5582163"/>
            <a:ext cx="8358027" cy="9144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The USA has between 35 to 50% more scans per 1000 population 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than peer countries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5667651" y="1148773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54693" y="5059794"/>
            <a:ext cx="525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Source: </a:t>
            </a:r>
            <a:r>
              <a:rPr lang="en-US" altLang="en-US" sz="1200" dirty="0">
                <a:latin typeface="Cabin" panose="020B0803050202020004" pitchFamily="34" charset="0"/>
                <a:cs typeface="Arial" panose="020B0604020202020204" pitchFamily="34" charset="0"/>
              </a:rPr>
              <a:t>International Federation of Health Plans, 2013 Comparative Price Report</a:t>
            </a:r>
            <a:r>
              <a:rPr lang="en-US" alt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45793415"/>
              </p:ext>
            </p:extLst>
          </p:nvPr>
        </p:nvGraphicFramePr>
        <p:xfrm>
          <a:off x="462079" y="1006582"/>
          <a:ext cx="799355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840" y="71918"/>
            <a:ext cx="8866598" cy="808038"/>
          </a:xfrm>
        </p:spPr>
        <p:txBody>
          <a:bodyPr/>
          <a:lstStyle/>
          <a:p>
            <a:r>
              <a:rPr lang="en-US" sz="4400" dirty="0" smtClean="0"/>
              <a:t>Average Prices for MRI, CTs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7821" y="5527499"/>
            <a:ext cx="7787810" cy="107878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Prices for MRIs and CT are from 50% to 300% 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higher than in peer countries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6643696" y="1008948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9017"/>
          </a:xfrm>
        </p:spPr>
        <p:txBody>
          <a:bodyPr/>
          <a:lstStyle/>
          <a:p>
            <a:r>
              <a:rPr lang="en-US" dirty="0" smtClean="0"/>
              <a:t>Growth of ASCs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56363"/>
            <a:ext cx="8042276" cy="4343400"/>
          </a:xfrm>
        </p:spPr>
        <p:txBody>
          <a:bodyPr/>
          <a:lstStyle/>
          <a:p>
            <a:r>
              <a:rPr lang="en-US" dirty="0" smtClean="0"/>
              <a:t>Migration from in patient facilities due to convenience and new technology </a:t>
            </a:r>
          </a:p>
          <a:p>
            <a:r>
              <a:rPr lang="en-US" dirty="0" smtClean="0"/>
              <a:t>Financial incentives for physicians for both building and using ACSs</a:t>
            </a:r>
          </a:p>
          <a:p>
            <a:r>
              <a:rPr lang="en-US" dirty="0" smtClean="0"/>
              <a:t>Regulatory changes ( Stark laws)</a:t>
            </a:r>
          </a:p>
          <a:p>
            <a:r>
              <a:rPr lang="en-US" dirty="0" smtClean="0"/>
              <a:t>Improved anesthesia procedures</a:t>
            </a:r>
          </a:p>
          <a:p>
            <a:r>
              <a:rPr lang="en-US" dirty="0" smtClean="0"/>
              <a:t>Enhanced instrumentation: endoscopy, laparoscopy and other minimally invasive surgery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z="2400" smtClean="0"/>
              <a:t>33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9275" y="5704721"/>
            <a:ext cx="7864869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Rapid Growth of ASCs and DICs is a uniquely American phenomena and has led to more procedures</a:t>
            </a:r>
          </a:p>
        </p:txBody>
      </p:sp>
    </p:spTree>
    <p:extLst>
      <p:ext uri="{BB962C8B-B14F-4D97-AF65-F5344CB8AC3E}">
        <p14:creationId xmlns:p14="http://schemas.microsoft.com/office/powerpoint/2010/main" val="18143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86276"/>
          </a:xfrm>
        </p:spPr>
        <p:txBody>
          <a:bodyPr/>
          <a:lstStyle/>
          <a:p>
            <a:r>
              <a:rPr lang="en-US" dirty="0" smtClean="0"/>
              <a:t>Surgery done in Outpatient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492239"/>
              </p:ext>
            </p:extLst>
          </p:nvPr>
        </p:nvGraphicFramePr>
        <p:xfrm>
          <a:off x="549275" y="1271427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1075866" y="5932907"/>
            <a:ext cx="7088739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b="1" dirty="0" smtClean="0"/>
              <a:t>Volumes of procedures in Outpatient have increased while volume of inpatient surgeries have remained flat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0706" y="5501811"/>
            <a:ext cx="1447800" cy="22603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err="1" smtClean="0"/>
              <a:t>Reportlinker</a:t>
            </a:r>
            <a:r>
              <a:rPr lang="en-US" sz="2000" b="1" dirty="0" smtClean="0"/>
              <a:t> 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6154" y="5361268"/>
            <a:ext cx="914400" cy="36657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dirty="0" smtClean="0"/>
              <a:t>year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92327" y="2511566"/>
            <a:ext cx="3821987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dirty="0" smtClean="0"/>
              <a:t>% of total surgeries performed</a:t>
            </a:r>
          </a:p>
        </p:txBody>
      </p:sp>
    </p:spTree>
    <p:extLst>
      <p:ext uri="{BB962C8B-B14F-4D97-AF65-F5344CB8AC3E}">
        <p14:creationId xmlns:p14="http://schemas.microsoft.com/office/powerpoint/2010/main" val="36616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9566"/>
          </a:xfrm>
        </p:spPr>
        <p:txBody>
          <a:bodyPr/>
          <a:lstStyle/>
          <a:p>
            <a:r>
              <a:rPr lang="en-US" dirty="0" smtClean="0"/>
              <a:t>Cost of Physician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spends $64B </a:t>
            </a:r>
            <a:r>
              <a:rPr lang="en-US" dirty="0"/>
              <a:t>m</a:t>
            </a:r>
            <a:r>
              <a:rPr lang="en-US" dirty="0" smtClean="0"/>
              <a:t>ore than peer countries due to cost of physicians</a:t>
            </a:r>
          </a:p>
          <a:p>
            <a:r>
              <a:rPr lang="en-US" dirty="0" smtClean="0"/>
              <a:t>Americans do not visit physicians more but each visit is more expensive</a:t>
            </a:r>
          </a:p>
          <a:p>
            <a:r>
              <a:rPr lang="en-US" dirty="0" smtClean="0"/>
              <a:t>$40B of cost overspend is in Outpatient care due to high use of specialists</a:t>
            </a:r>
          </a:p>
          <a:p>
            <a:r>
              <a:rPr lang="en-US" dirty="0" smtClean="0"/>
              <a:t>Higher physician fees and salaries in the USA are in part driven by “externalities”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457200"/>
          </a:xfrm>
        </p:spPr>
        <p:txBody>
          <a:bodyPr anchor="t" anchorCtr="1">
            <a:no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Physician Supply and Use, 2013 or Nearest Year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8550104"/>
              </p:ext>
            </p:extLst>
          </p:nvPr>
        </p:nvGraphicFramePr>
        <p:xfrm>
          <a:off x="76200" y="1346775"/>
          <a:ext cx="434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762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Practicing physicians </a:t>
            </a:r>
            <a:b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per 1,000 population</a:t>
            </a:r>
            <a:endParaRPr lang="en-US" sz="1600" b="1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2555" y="5170595"/>
            <a:ext cx="209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Cabin" panose="020B0803050202020004" pitchFamily="34" charset="0"/>
                <a:cs typeface="Arial" panose="020B0604020202020204" pitchFamily="34" charset="0"/>
              </a:rPr>
              <a:t>: OECD Health Data 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2015.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8059540"/>
              </p:ext>
            </p:extLst>
          </p:nvPr>
        </p:nvGraphicFramePr>
        <p:xfrm>
          <a:off x="4648200" y="1346775"/>
          <a:ext cx="441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762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bin" panose="020B0803050202020004" pitchFamily="34" charset="0"/>
                <a:cs typeface="Arial" panose="020B0604020202020204" pitchFamily="34" charset="0"/>
              </a:rPr>
              <a:t>Annual p</a:t>
            </a: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hysician visits </a:t>
            </a:r>
            <a:b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per capita</a:t>
            </a:r>
            <a:endParaRPr lang="en-US" sz="1600" b="1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753" y="5690174"/>
            <a:ext cx="7894893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Addition spending due on Physicians is not a question of volume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3181820" y="2410976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640289" y="3074419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621891"/>
          </a:xfrm>
        </p:spPr>
        <p:txBody>
          <a:bodyPr/>
          <a:lstStyle/>
          <a:p>
            <a:r>
              <a:rPr lang="en-US" dirty="0" smtClean="0"/>
              <a:t>Comparative Physician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643806"/>
            <a:ext cx="8042276" cy="1096042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US Physician fees generally higher, cost increased also by bigger percentage of private payers in US healthcare system, and higher percentages of visits to specialists</a:t>
            </a:r>
            <a:endParaRPr lang="en-US" sz="2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82838" y="646060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37</a:t>
            </a:fld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20893"/>
              </p:ext>
            </p:extLst>
          </p:nvPr>
        </p:nvGraphicFramePr>
        <p:xfrm>
          <a:off x="87329" y="1130159"/>
          <a:ext cx="5070298" cy="434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507322"/>
              </p:ext>
            </p:extLst>
          </p:nvPr>
        </p:nvGraphicFramePr>
        <p:xfrm>
          <a:off x="4371654" y="1109610"/>
          <a:ext cx="4772346" cy="436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7225" y="901555"/>
            <a:ext cx="3180244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Primary Care Physician Fees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7351" y="825354"/>
            <a:ext cx="3647327" cy="74659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Orthopedic Physician Fees for </a:t>
            </a:r>
          </a:p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Hip replacement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3466154" y="1564117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743997" y="1607660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560244"/>
          </a:xfrm>
        </p:spPr>
        <p:txBody>
          <a:bodyPr/>
          <a:lstStyle/>
          <a:p>
            <a:r>
              <a:rPr lang="en-US" dirty="0" smtClean="0"/>
              <a:t>Physician salaries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44728"/>
              </p:ext>
            </p:extLst>
          </p:nvPr>
        </p:nvGraphicFramePr>
        <p:xfrm>
          <a:off x="339047" y="1207213"/>
          <a:ext cx="4931596" cy="360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6251" y="6458230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1800" smtClean="0"/>
              <a:t>38</a:t>
            </a:fld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11270" y="701212"/>
            <a:ext cx="7798086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i="1" dirty="0" smtClean="0"/>
              <a:t>Physician salaries as multiple of average salary in the country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144" y="4889070"/>
            <a:ext cx="8147407" cy="184665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Partial explanation for higher salaries:</a:t>
            </a:r>
          </a:p>
          <a:p>
            <a:pPr marL="342900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i="1" dirty="0" smtClean="0"/>
              <a:t>Higher costs of medical education</a:t>
            </a:r>
          </a:p>
          <a:p>
            <a:pPr marL="342900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i="1" dirty="0" smtClean="0"/>
              <a:t>Legal fees</a:t>
            </a:r>
          </a:p>
          <a:p>
            <a:pPr marL="342900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i="1" dirty="0" smtClean="0"/>
              <a:t>Opportunity cost of not entering another profession </a:t>
            </a:r>
          </a:p>
          <a:p>
            <a:pPr algn="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 smtClean="0"/>
              <a:t>….</a:t>
            </a:r>
            <a:r>
              <a:rPr lang="en-US" sz="2000" b="1" dirty="0" smtClean="0"/>
              <a:t>explain </a:t>
            </a:r>
            <a:r>
              <a:rPr lang="en-US" sz="2000" b="1" dirty="0"/>
              <a:t>difficulty </a:t>
            </a:r>
            <a:r>
              <a:rPr lang="en-US" sz="2000" b="1" dirty="0" smtClean="0"/>
              <a:t>to change healthcare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6348" y="1615612"/>
            <a:ext cx="4247508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Higher Physician earnings add $</a:t>
            </a:r>
            <a:r>
              <a:rPr lang="en-US" sz="2000" dirty="0" smtClean="0"/>
              <a:t>64B </a:t>
            </a:r>
            <a:r>
              <a:rPr lang="en-US" sz="2000" dirty="0"/>
              <a:t>to expected cost of US </a:t>
            </a:r>
            <a:r>
              <a:rPr lang="en-US" sz="2000" dirty="0" smtClean="0"/>
              <a:t>healthcare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Shift to more use of specialists in outpatient care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$40B </a:t>
            </a:r>
            <a:r>
              <a:rPr lang="en-US" sz="2000" dirty="0"/>
              <a:t>of </a:t>
            </a:r>
            <a:r>
              <a:rPr lang="en-US" sz="2000" dirty="0" smtClean="0"/>
              <a:t>salary overspend </a:t>
            </a:r>
            <a:r>
              <a:rPr lang="en-US" sz="2000" dirty="0"/>
              <a:t>is in outpatient care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393649" y="2773230"/>
            <a:ext cx="3226085" cy="23930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55000" lnSpcReduction="20000"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dirty="0" smtClean="0"/>
              <a:t>Multiple of median wage</a:t>
            </a:r>
          </a:p>
        </p:txBody>
      </p:sp>
    </p:spTree>
    <p:extLst>
      <p:ext uri="{BB962C8B-B14F-4D97-AF65-F5344CB8AC3E}">
        <p14:creationId xmlns:p14="http://schemas.microsoft.com/office/powerpoint/2010/main" val="20730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13096"/>
            <a:ext cx="9144000" cy="808038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Public vs Private reimbursement for MRIs</a:t>
            </a:r>
            <a:endParaRPr lang="en-US" sz="3200" dirty="0">
              <a:hlinkClick r:id="rId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4717" y="6430591"/>
            <a:ext cx="990600" cy="365125"/>
          </a:xfrm>
        </p:spPr>
        <p:txBody>
          <a:bodyPr/>
          <a:lstStyle/>
          <a:p>
            <a:pPr>
              <a:defRPr/>
            </a:pPr>
            <a:fld id="{9499E83D-1460-4318-B9C5-942278672EBF}" type="slidenum">
              <a:rPr lang="en-US" sz="2400" smtClean="0"/>
              <a:pPr>
                <a:defRPr/>
              </a:pPr>
              <a:t>39</a:t>
            </a:fld>
            <a:endParaRPr lang="en-US" sz="24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548" y="420946"/>
            <a:ext cx="8866598" cy="8080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Private </a:t>
            </a:r>
            <a:r>
              <a:rPr lang="en-US" sz="4000" b="1" dirty="0" err="1" smtClean="0"/>
              <a:t>Payors</a:t>
            </a:r>
            <a:r>
              <a:rPr lang="en-US" sz="4000" b="1" dirty="0" smtClean="0"/>
              <a:t> struggle to keep costs down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6999" y="1438383"/>
            <a:ext cx="7839182" cy="30008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Demand grows in lockstep with installed base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Improvement in technology result in even greater volume of MR/CT usage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Despite increasing supply, Medicare reimbursements grew at 1% per year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rivate insurance reimbursements are even larger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169" y="5722705"/>
            <a:ext cx="8082841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Pushed by the promise of new technology and inelastic demand, market mechanisms have not worked.   Growing provider strength might also play into rising costs</a:t>
            </a:r>
          </a:p>
        </p:txBody>
      </p:sp>
    </p:spTree>
    <p:extLst>
      <p:ext uri="{BB962C8B-B14F-4D97-AF65-F5344CB8AC3E}">
        <p14:creationId xmlns:p14="http://schemas.microsoft.com/office/powerpoint/2010/main" val="31304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8863" y="2125302"/>
            <a:ext cx="8042276" cy="197591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McKinsey Study from 2008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OECD data, 2015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Commonwealth Fund Report, 2015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America’s Bitter Pill, Steven </a:t>
            </a:r>
            <a:r>
              <a:rPr lang="en-US" dirty="0" smtClean="0"/>
              <a:t>Brill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American Association of Hospitals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7" y="125556"/>
            <a:ext cx="8960425" cy="734905"/>
          </a:xfrm>
        </p:spPr>
        <p:txBody>
          <a:bodyPr/>
          <a:lstStyle/>
          <a:p>
            <a:r>
              <a:rPr lang="en-US" sz="4000" dirty="0" smtClean="0"/>
              <a:t>Outpatient $436b in surplus spending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56" y="994025"/>
            <a:ext cx="8276226" cy="434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Structure of Outpatient care</a:t>
            </a:r>
            <a:r>
              <a:rPr lang="en-US" dirty="0" smtClean="0"/>
              <a:t>: </a:t>
            </a:r>
          </a:p>
          <a:p>
            <a:r>
              <a:rPr lang="en-US" sz="2200" dirty="0" smtClean="0"/>
              <a:t>originally to control costs and improve convenience, outpatient has led to an increase in volume of care</a:t>
            </a:r>
          </a:p>
          <a:p>
            <a:r>
              <a:rPr lang="en-US" sz="2200" dirty="0" smtClean="0"/>
              <a:t>Provider investment built supply due to attractive profits for outpatient</a:t>
            </a:r>
          </a:p>
          <a:p>
            <a:r>
              <a:rPr lang="en-US" sz="2200" dirty="0" smtClean="0"/>
              <a:t>Providers, influencing demand and due to vertical integration, filled this volume with growing demand</a:t>
            </a:r>
          </a:p>
          <a:p>
            <a:pPr marL="0" indent="0">
              <a:buNone/>
            </a:pPr>
            <a:r>
              <a:rPr lang="en-US" b="1" u="sng" dirty="0" smtClean="0"/>
              <a:t>Cost per procedure and Mix</a:t>
            </a:r>
          </a:p>
          <a:p>
            <a:r>
              <a:rPr lang="en-US" dirty="0"/>
              <a:t>In addition to volume of care, spending per procedure is high in US due to technology use and </a:t>
            </a:r>
            <a:r>
              <a:rPr lang="en-US" dirty="0" smtClean="0"/>
              <a:t>salaries</a:t>
            </a:r>
          </a:p>
          <a:p>
            <a:r>
              <a:rPr lang="en-US" dirty="0" smtClean="0"/>
              <a:t>Private </a:t>
            </a:r>
            <a:r>
              <a:rPr lang="en-US" dirty="0" err="1" smtClean="0"/>
              <a:t>payors</a:t>
            </a:r>
            <a:r>
              <a:rPr lang="en-US" dirty="0" smtClean="0"/>
              <a:t> have not controlled spending in outpatient care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0148" y="6275668"/>
            <a:ext cx="638358" cy="365125"/>
          </a:xfrm>
        </p:spPr>
        <p:txBody>
          <a:bodyPr/>
          <a:lstStyle/>
          <a:p>
            <a:fld id="{BA73473A-FDED-2343-94C7-589CD1E1F788}" type="slidenum">
              <a:rPr lang="en-US" sz="2000" smtClean="0"/>
              <a:t>40</a:t>
            </a:fld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2532" y="5572917"/>
            <a:ext cx="7795730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A perfect storm of (</a:t>
            </a:r>
            <a:r>
              <a:rPr lang="en-US" sz="2000" b="1" dirty="0" err="1" smtClean="0"/>
              <a:t>mis</a:t>
            </a:r>
            <a:r>
              <a:rPr lang="en-US" sz="2000" b="1" dirty="0" smtClean="0"/>
              <a:t>)aligned incentives and the unique nature of healthcare transactions lead to excessive spending </a:t>
            </a:r>
          </a:p>
        </p:txBody>
      </p:sp>
    </p:spTree>
    <p:extLst>
      <p:ext uri="{BB962C8B-B14F-4D97-AF65-F5344CB8AC3E}">
        <p14:creationId xmlns:p14="http://schemas.microsoft.com/office/powerpoint/2010/main" val="39540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13778"/>
            <a:ext cx="8042276" cy="1336956"/>
          </a:xfrm>
        </p:spPr>
        <p:txBody>
          <a:bodyPr/>
          <a:lstStyle/>
          <a:p>
            <a:r>
              <a:rPr lang="en-US" dirty="0" smtClean="0"/>
              <a:t>In Patient Care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5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6" y="473857"/>
            <a:ext cx="8584153" cy="654419"/>
          </a:xfrm>
        </p:spPr>
        <p:txBody>
          <a:bodyPr/>
          <a:lstStyle/>
          <a:p>
            <a:r>
              <a:rPr lang="en-US" sz="3600" dirty="0" smtClean="0"/>
              <a:t>Spending above/below ESAW by Component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9596" y="5748291"/>
            <a:ext cx="8424355" cy="7501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Inpatient care accounts for $40b  of $650b in excess spending in 2006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282210"/>
              </p:ext>
            </p:extLst>
          </p:nvPr>
        </p:nvGraphicFramePr>
        <p:xfrm>
          <a:off x="887767" y="476203"/>
          <a:ext cx="7961236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448365" y="4860479"/>
            <a:ext cx="914400" cy="612648"/>
          </a:xfrm>
          <a:prstGeom prst="wedgeRectCallout">
            <a:avLst>
              <a:gd name="adj1" fmla="val -118891"/>
              <a:gd name="adj2" fmla="val -1128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Below ESAW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" y="3613206"/>
            <a:ext cx="1267470" cy="7943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$650B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1340529" y="3613206"/>
            <a:ext cx="241028" cy="794357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5064" y="1384916"/>
            <a:ext cx="301841" cy="37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436" y="13849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Spending above ESAW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53026" y="6426594"/>
            <a:ext cx="990600" cy="365125"/>
          </a:xfrm>
        </p:spPr>
        <p:txBody>
          <a:bodyPr/>
          <a:lstStyle/>
          <a:p>
            <a:fld id="{BA73473A-FDED-2343-94C7-589CD1E1F788}" type="slidenum">
              <a:rPr lang="en-US" sz="2400" smtClean="0"/>
              <a:t>42</a:t>
            </a:fld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3220947" y="2364956"/>
            <a:ext cx="1119883" cy="24749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7098"/>
          </a:xfrm>
        </p:spPr>
        <p:txBody>
          <a:bodyPr/>
          <a:lstStyle/>
          <a:p>
            <a:r>
              <a:rPr lang="en-US" dirty="0" smtClean="0"/>
              <a:t>Inpatient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8138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Costs 25% of overcall healthcare cost in USA</a:t>
            </a:r>
          </a:p>
          <a:p>
            <a:r>
              <a:rPr lang="en-US" dirty="0" smtClean="0"/>
              <a:t>But only 6% of overspend – $40B in 2006</a:t>
            </a:r>
          </a:p>
          <a:p>
            <a:r>
              <a:rPr lang="en-US" dirty="0" smtClean="0"/>
              <a:t>USA has lower rates of admission in inpatient than peer countries due to shift to outpatient care</a:t>
            </a:r>
          </a:p>
          <a:p>
            <a:r>
              <a:rPr lang="en-US" dirty="0" smtClean="0"/>
              <a:t>Inpatient reimbursement mechanisms create incentives for efficient care (capitation limiting length of stay, </a:t>
            </a:r>
            <a:r>
              <a:rPr lang="en-US" dirty="0" err="1" smtClean="0"/>
              <a:t>etc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Yet higher patient-per-day costs - more than double of peer countries - offset these efficiencies</a:t>
            </a:r>
          </a:p>
          <a:p>
            <a:r>
              <a:rPr lang="en-US" dirty="0" smtClean="0"/>
              <a:t>Data shows private has not controlled costs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457200"/>
          </a:xfrm>
        </p:spPr>
        <p:txBody>
          <a:bodyPr anchor="t" anchorCtr="1">
            <a:no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Hospital Supply and Use, 2013 or Nearest Year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3912144"/>
              </p:ext>
            </p:extLst>
          </p:nvPr>
        </p:nvGraphicFramePr>
        <p:xfrm>
          <a:off x="76200" y="762000"/>
          <a:ext cx="434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762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Acute care hospital beds </a:t>
            </a:r>
            <a:b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per 1,000 population</a:t>
            </a:r>
            <a:endParaRPr lang="en-US" sz="1600" b="1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100" y="4964667"/>
            <a:ext cx="201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latin typeface="Cabin" panose="020B0803050202020004" pitchFamily="34" charset="0"/>
                <a:cs typeface="Arial" panose="020B0604020202020204" pitchFamily="34" charset="0"/>
              </a:rPr>
              <a:t>: OECD Health Data 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2015.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4375612"/>
              </p:ext>
            </p:extLst>
          </p:nvPr>
        </p:nvGraphicFramePr>
        <p:xfrm>
          <a:off x="4568062" y="1054387"/>
          <a:ext cx="441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24400" y="762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bin" panose="020B0803050202020004" pitchFamily="34" charset="0"/>
                <a:cs typeface="Arial" panose="020B0604020202020204" pitchFamily="34" charset="0"/>
              </a:rPr>
              <a:t>Hospital d</a:t>
            </a: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ischarges </a:t>
            </a:r>
            <a:b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per </a:t>
            </a:r>
            <a:r>
              <a:rPr lang="en-US" sz="1600" b="1" dirty="0">
                <a:latin typeface="Cabin" panose="020B0803050202020004" pitchFamily="34" charset="0"/>
                <a:cs typeface="Arial" panose="020B0604020202020204" pitchFamily="34" charset="0"/>
              </a:rPr>
              <a:t>1,000 </a:t>
            </a:r>
            <a:r>
              <a:rPr lang="en-US" sz="1600" b="1" dirty="0" smtClean="0">
                <a:latin typeface="Cabin" panose="020B0803050202020004" pitchFamily="34" charset="0"/>
                <a:cs typeface="Arial" panose="020B0604020202020204" pitchFamily="34" charset="0"/>
              </a:rPr>
              <a:t>population</a:t>
            </a:r>
            <a:endParaRPr lang="en-US" sz="1600" b="1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864" y="5589146"/>
            <a:ext cx="7428216" cy="10156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Greater usage of inpatient or hospital stays is not the source; Potential lack of supply or local monopolies could actually drive prices higher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770338" y="2793761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732757" y="2334680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 Inpatient care saves money on LOS and volume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038009"/>
              </p:ext>
            </p:extLst>
          </p:nvPr>
        </p:nvGraphicFramePr>
        <p:xfrm>
          <a:off x="189679" y="1527009"/>
          <a:ext cx="3899435" cy="402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73498150"/>
              </p:ext>
            </p:extLst>
          </p:nvPr>
        </p:nvGraphicFramePr>
        <p:xfrm>
          <a:off x="4798030" y="1464795"/>
          <a:ext cx="390075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539501" y="1666981"/>
            <a:ext cx="914400" cy="29795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 fontScale="85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800" b="0" dirty="0" smtClean="0"/>
              <a:t>179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75" y="5979560"/>
            <a:ext cx="7207714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$100B to 120B saved each year due to Length of stay and number of admissions per thousand</a:t>
            </a:r>
          </a:p>
        </p:txBody>
      </p:sp>
    </p:spTree>
    <p:extLst>
      <p:ext uri="{BB962C8B-B14F-4D97-AF65-F5344CB8AC3E}">
        <p14:creationId xmlns:p14="http://schemas.microsoft.com/office/powerpoint/2010/main" val="7933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731520"/>
          </a:xfrm>
        </p:spPr>
        <p:txBody>
          <a:bodyPr anchor="t" anchorCtr="1">
            <a:noAutofit/>
          </a:bodyPr>
          <a:lstStyle/>
          <a:p>
            <a:r>
              <a:rPr lang="en-US" sz="3200" b="1" dirty="0" smtClean="0">
                <a:cs typeface="Arial" panose="020B0604020202020204" pitchFamily="34" charset="0"/>
              </a:rPr>
              <a:t>Prices for Hospital and Physician’s Service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9626" y="5069782"/>
            <a:ext cx="508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Source: </a:t>
            </a:r>
            <a:r>
              <a:rPr lang="en-US" altLang="en-US" sz="1200" dirty="0">
                <a:latin typeface="Cabin" panose="020B0803050202020004" pitchFamily="34" charset="0"/>
                <a:cs typeface="Arial" panose="020B0604020202020204" pitchFamily="34" charset="0"/>
              </a:rPr>
              <a:t>International Federation of Health Plans, 2013 Comparative Price Report</a:t>
            </a:r>
            <a:r>
              <a:rPr lang="en-US" alt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70669"/>
              </p:ext>
            </p:extLst>
          </p:nvPr>
        </p:nvGraphicFramePr>
        <p:xfrm>
          <a:off x="517132" y="975473"/>
          <a:ext cx="80206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9325" y="5671335"/>
            <a:ext cx="7767263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USA in patient procedures often more than double of the cost in peer countries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396431" y="2609636"/>
            <a:ext cx="353431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dirty="0" smtClean="0"/>
              <a:t>Ave prices in thousands</a:t>
            </a:r>
          </a:p>
        </p:txBody>
      </p:sp>
    </p:spTree>
    <p:extLst>
      <p:ext uri="{BB962C8B-B14F-4D97-AF65-F5344CB8AC3E}">
        <p14:creationId xmlns:p14="http://schemas.microsoft.com/office/powerpoint/2010/main" val="88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Hospital Spending per Discharge</a:t>
            </a:r>
            <a:endParaRPr lang="en-US" sz="4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8065235"/>
              </p:ext>
            </p:extLst>
          </p:nvPr>
        </p:nvGraphicFramePr>
        <p:xfrm>
          <a:off x="381000" y="808037"/>
          <a:ext cx="8362308" cy="496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08405" y="5769172"/>
            <a:ext cx="7269823" cy="768350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USA pays 33% more than next most expensive peer country (Canada)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83D-1460-4318-B9C5-942278672EB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54312" y="2562351"/>
            <a:ext cx="396582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400" dirty="0" smtClean="0"/>
              <a:t>Average Spend per discharge</a:t>
            </a:r>
          </a:p>
        </p:txBody>
      </p:sp>
      <p:sp>
        <p:nvSpPr>
          <p:cNvPr id="10" name="Right Arrow 9"/>
          <p:cNvSpPr/>
          <p:nvPr/>
        </p:nvSpPr>
        <p:spPr>
          <a:xfrm rot="7344819">
            <a:off x="8462650" y="703535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731520"/>
          </a:xfrm>
        </p:spPr>
        <p:txBody>
          <a:bodyPr anchor="t" anchorCtr="1">
            <a:no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Prices for Hospital Delivered Pharmaceuticals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336" y="5157711"/>
            <a:ext cx="5173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bin" panose="020B08030502020200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 Source: </a:t>
            </a:r>
            <a:r>
              <a:rPr lang="en-US" altLang="en-US" sz="1200" dirty="0">
                <a:latin typeface="Cabin" panose="020B0803050202020004" pitchFamily="34" charset="0"/>
                <a:cs typeface="Arial" panose="020B0604020202020204" pitchFamily="34" charset="0"/>
              </a:rPr>
              <a:t>International Federation of Health Plans, 2013 Comparative Price Report</a:t>
            </a:r>
            <a:r>
              <a:rPr lang="en-US" altLang="en-US" sz="1200" dirty="0" smtClean="0">
                <a:latin typeface="Cabin" panose="020B08030502020200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Cabin" panose="020B0803050202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3504769"/>
              </p:ext>
            </p:extLst>
          </p:nvPr>
        </p:nvGraphicFramePr>
        <p:xfrm>
          <a:off x="606175" y="955212"/>
          <a:ext cx="7572054" cy="434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462337" y="2327387"/>
            <a:ext cx="2137025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dirty="0" smtClean="0"/>
              <a:t>% of USA Prices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35" y="5835721"/>
            <a:ext cx="9072080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USA pays often pays the double for pharmaceuticals delivered in hospital</a:t>
            </a:r>
          </a:p>
        </p:txBody>
      </p:sp>
      <p:sp>
        <p:nvSpPr>
          <p:cNvPr id="8" name="Right Arrow 7"/>
          <p:cNvSpPr/>
          <p:nvPr/>
        </p:nvSpPr>
        <p:spPr>
          <a:xfrm rot="6501042">
            <a:off x="7473613" y="632837"/>
            <a:ext cx="561315" cy="380246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</a:t>
            </a:r>
            <a:r>
              <a:rPr lang="en-US" dirty="0" err="1" smtClean="0"/>
              <a:t>Payor</a:t>
            </a:r>
            <a:r>
              <a:rPr lang="en-US" dirty="0" smtClean="0"/>
              <a:t> </a:t>
            </a:r>
            <a:r>
              <a:rPr lang="en-US" dirty="0" err="1" smtClean="0"/>
              <a:t>Reimbursment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1240" y="5941756"/>
            <a:ext cx="8054939" cy="581386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dirty="0" smtClean="0">
                <a:solidFill>
                  <a:schemeClr val="tx1"/>
                </a:solidFill>
              </a:rPr>
              <a:t>Private </a:t>
            </a:r>
            <a:r>
              <a:rPr lang="en-US" b="1" dirty="0" err="1" smtClean="0">
                <a:solidFill>
                  <a:schemeClr val="tx1"/>
                </a:solidFill>
              </a:rPr>
              <a:t>Payors</a:t>
            </a:r>
            <a:r>
              <a:rPr lang="en-US" b="1" dirty="0" smtClean="0">
                <a:solidFill>
                  <a:schemeClr val="tx1"/>
                </a:solidFill>
              </a:rPr>
              <a:t> pay 3 fold difference in one market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4665" y="6458230"/>
            <a:ext cx="990600" cy="365125"/>
          </a:xfrm>
        </p:spPr>
        <p:txBody>
          <a:bodyPr/>
          <a:lstStyle/>
          <a:p>
            <a:pPr>
              <a:defRPr/>
            </a:pPr>
            <a:fld id="{9499E83D-1460-4318-B9C5-942278672EBF}" type="slidenum">
              <a:rPr lang="en-US" sz="2800" smtClean="0"/>
              <a:pPr>
                <a:defRPr/>
              </a:pPr>
              <a:t>49</a:t>
            </a:fld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9" y="1171254"/>
            <a:ext cx="8003568" cy="42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6959" y="5484556"/>
            <a:ext cx="36576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200" dirty="0" smtClean="0"/>
              <a:t>Knee Replacement in Denver Private Prices 2008-2011, Cooper, </a:t>
            </a:r>
            <a:r>
              <a:rPr lang="en-US" sz="1200" dirty="0" err="1" smtClean="0"/>
              <a:t>Graig</a:t>
            </a:r>
            <a:r>
              <a:rPr lang="en-US" sz="1200" dirty="0" smtClean="0"/>
              <a:t>, </a:t>
            </a:r>
            <a:r>
              <a:rPr lang="en-US" sz="1200" dirty="0" err="1" smtClean="0"/>
              <a:t>Reenan</a:t>
            </a:r>
            <a:r>
              <a:rPr lang="en-US" sz="1200" dirty="0" smtClean="0"/>
              <a:t> and Gaynor, 2015</a:t>
            </a:r>
          </a:p>
        </p:txBody>
      </p:sp>
    </p:spTree>
    <p:extLst>
      <p:ext uri="{BB962C8B-B14F-4D97-AF65-F5344CB8AC3E}">
        <p14:creationId xmlns:p14="http://schemas.microsoft.com/office/powerpoint/2010/main" val="23211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01341"/>
          </a:xfrm>
        </p:spPr>
        <p:txBody>
          <a:bodyPr/>
          <a:lstStyle/>
          <a:p>
            <a:r>
              <a:rPr lang="en-US" sz="4400" dirty="0" smtClean="0"/>
              <a:t>Summary of Session 1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87424"/>
            <a:ext cx="8431306" cy="3839382"/>
          </a:xfrm>
        </p:spPr>
        <p:txBody>
          <a:bodyPr>
            <a:noAutofit/>
          </a:bodyPr>
          <a:lstStyle/>
          <a:p>
            <a:r>
              <a:rPr lang="en-US" sz="2000" dirty="0" smtClean="0"/>
              <a:t>Cost of US healthcare is what throws the US out of the </a:t>
            </a:r>
            <a:r>
              <a:rPr lang="en-US" sz="2000" dirty="0" smtClean="0"/>
              <a:t>mainstream: </a:t>
            </a:r>
            <a:r>
              <a:rPr lang="en-US" sz="2000" dirty="0" smtClean="0"/>
              <a:t>US  spent $750 billion more in 2013 compared to peer systems on a PPP basis.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US System does not provide the value for which we pay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Lack of access and middle of road results for outcomes, quality and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Financial cost that leads to limited access and worse outcomes than peer countries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743254"/>
            <a:ext cx="7763522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 Healthcare spending coupled with lower access are clearly the major issues for the US 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019"/>
            <a:ext cx="9144000" cy="808038"/>
          </a:xfrm>
        </p:spPr>
        <p:txBody>
          <a:bodyPr/>
          <a:lstStyle/>
          <a:p>
            <a:r>
              <a:rPr lang="en-US" sz="4000" dirty="0" smtClean="0"/>
              <a:t>Reimbursement prices and hospital concentration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506876"/>
            <a:ext cx="8321211" cy="3816429"/>
          </a:xfrm>
        </p:spPr>
        <p:txBody>
          <a:bodyPr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ealth </a:t>
            </a:r>
            <a:r>
              <a:rPr lang="en-US" sz="1600" dirty="0"/>
              <a:t>care spending per privately insured beneficiary varies by a </a:t>
            </a:r>
            <a:r>
              <a:rPr lang="en-US" sz="1600" dirty="0" smtClean="0"/>
              <a:t>factor of </a:t>
            </a:r>
            <a:r>
              <a:rPr lang="en-US" sz="1600" dirty="0"/>
              <a:t>three across the 306 Hospital Referral Regions (HRRs) in the </a:t>
            </a:r>
            <a:r>
              <a:rPr lang="en-US" sz="1600" dirty="0" smtClean="0"/>
              <a:t>US for the same procedure</a:t>
            </a:r>
          </a:p>
          <a:p>
            <a:r>
              <a:rPr lang="en-US" sz="1600" dirty="0" smtClean="0"/>
              <a:t>Second</a:t>
            </a:r>
            <a:r>
              <a:rPr lang="en-US" sz="1600" dirty="0"/>
              <a:t>, </a:t>
            </a:r>
            <a:r>
              <a:rPr lang="en-US" sz="1600" u="sng" dirty="0"/>
              <a:t>variation in providers’ transaction prices </a:t>
            </a:r>
            <a:r>
              <a:rPr lang="en-US" sz="1600" u="sng" dirty="0" smtClean="0"/>
              <a:t>across HRRs </a:t>
            </a:r>
            <a:r>
              <a:rPr lang="en-US" sz="1600" u="sng" dirty="0"/>
              <a:t>is the primary driver of spending variation for the privately insured</a:t>
            </a:r>
            <a:r>
              <a:rPr lang="en-US" sz="1600" dirty="0"/>
              <a:t>, whereas variation </a:t>
            </a:r>
            <a:r>
              <a:rPr lang="en-US" sz="1600" dirty="0" smtClean="0"/>
              <a:t>in the </a:t>
            </a:r>
            <a:r>
              <a:rPr lang="en-US" sz="1600" dirty="0"/>
              <a:t>quantity of care provided across HRRs is the primary driver of Medicare spending </a:t>
            </a:r>
            <a:r>
              <a:rPr lang="en-US" sz="1600" dirty="0" smtClean="0"/>
              <a:t>variation. </a:t>
            </a:r>
            <a:endParaRPr lang="en-US" sz="1600" dirty="0"/>
          </a:p>
          <a:p>
            <a:r>
              <a:rPr lang="en-US" sz="1600" dirty="0" smtClean="0"/>
              <a:t>There is </a:t>
            </a:r>
            <a:r>
              <a:rPr lang="en-US" sz="1600" dirty="0"/>
              <a:t>large dispersion in overall inpatient </a:t>
            </a:r>
            <a:r>
              <a:rPr lang="en-US" sz="1600" dirty="0" smtClean="0"/>
              <a:t>hospital prices.  For </a:t>
            </a:r>
            <a:r>
              <a:rPr lang="en-US" sz="1600" dirty="0"/>
              <a:t>example, hospital prices </a:t>
            </a:r>
            <a:r>
              <a:rPr lang="en-US" sz="1600" dirty="0" smtClean="0"/>
              <a:t>for lower-limb </a:t>
            </a:r>
            <a:r>
              <a:rPr lang="en-US" sz="1600" dirty="0"/>
              <a:t>MRIs vary by a factor of twelve across the nation and, on average, two-fold </a:t>
            </a:r>
            <a:r>
              <a:rPr lang="en-US" sz="1600" dirty="0" smtClean="0"/>
              <a:t>within HRRs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Finally</a:t>
            </a:r>
            <a:r>
              <a:rPr lang="en-US" sz="1600" dirty="0"/>
              <a:t>, hospital prices are positively associated with indicators of hospital market </a:t>
            </a:r>
            <a:r>
              <a:rPr lang="en-US" sz="1600" dirty="0" smtClean="0"/>
              <a:t>power. Even </a:t>
            </a:r>
            <a:r>
              <a:rPr lang="en-US" sz="1600" dirty="0"/>
              <a:t>after conditioning on many demand and cost factors, hospital prices in monopoly </a:t>
            </a:r>
            <a:r>
              <a:rPr lang="en-US" sz="1600" dirty="0" smtClean="0"/>
              <a:t>markets are </a:t>
            </a:r>
            <a:r>
              <a:rPr lang="en-US" sz="1600" dirty="0"/>
              <a:t>15.3 percent higher than those in markets with four or more hospitals.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83D-1460-4318-B9C5-942278672EB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0656" y="5566752"/>
            <a:ext cx="6924783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400" b="1" dirty="0" smtClean="0"/>
              <a:t>Growing concentration in providers (hospital groups) is leading to higher prices </a:t>
            </a:r>
          </a:p>
        </p:txBody>
      </p:sp>
    </p:spTree>
    <p:extLst>
      <p:ext uri="{BB962C8B-B14F-4D97-AF65-F5344CB8AC3E}">
        <p14:creationId xmlns:p14="http://schemas.microsoft.com/office/powerpoint/2010/main" val="41155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4805" y="451064"/>
            <a:ext cx="7985464" cy="5540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200" dirty="0" smtClean="0"/>
              <a:t>Percentage of Hospitals with Negative Total and Operating Margins, 1995 – 2013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69205"/>
              </p:ext>
            </p:extLst>
          </p:nvPr>
        </p:nvGraphicFramePr>
        <p:xfrm>
          <a:off x="640655" y="1286250"/>
          <a:ext cx="7630042" cy="412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6748857" imgH="3548180" progId="Excel.Sheet.8">
                  <p:embed/>
                </p:oleObj>
              </mc:Choice>
              <mc:Fallback>
                <p:oleObj name="Worksheet" r:id="rId3" imgW="6748857" imgH="3548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55" y="1286250"/>
                        <a:ext cx="7630042" cy="41282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2427269" y="5345424"/>
            <a:ext cx="6226175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4D4D4D"/>
                </a:solidFill>
                <a:cs typeface="+mn-cs"/>
              </a:rPr>
              <a:t>Source: Avalere Health analysis of American Hospital Association Annual Survey data, 2013, </a:t>
            </a:r>
            <a:r>
              <a:rPr lang="en-US" sz="900" kern="0" dirty="0" smtClean="0">
                <a:solidFill>
                  <a:srgbClr val="4D4D4D"/>
                </a:solidFill>
              </a:rPr>
              <a:t>FOR </a:t>
            </a:r>
            <a:r>
              <a:rPr lang="en-US" sz="900" kern="0" dirty="0" smtClean="0">
                <a:solidFill>
                  <a:srgbClr val="4D4D4D"/>
                </a:solidFill>
                <a:cs typeface="+mn-cs"/>
              </a:rPr>
              <a:t>hospitals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65697" y="2175553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+mn-cs"/>
              </a:rPr>
              <a:t>Negative Operating Margin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3581400"/>
            <a:ext cx="160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cs typeface="+mn-cs"/>
              </a:rPr>
              <a:t>Negative Total Margin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788" y="5636839"/>
            <a:ext cx="8455633" cy="9144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Hospitals systems have seen lower negative margins except for 2013</a:t>
            </a:r>
          </a:p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Are hospitals gaining strength? </a:t>
            </a:r>
          </a:p>
        </p:txBody>
      </p:sp>
    </p:spTree>
    <p:extLst>
      <p:ext uri="{BB962C8B-B14F-4D97-AF65-F5344CB8AC3E}">
        <p14:creationId xmlns:p14="http://schemas.microsoft.com/office/powerpoint/2010/main" val="259304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8225" y="605177"/>
            <a:ext cx="8303963" cy="5540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dirty="0" smtClean="0"/>
              <a:t>Aggregate Total Hospital Margins</a:t>
            </a:r>
            <a:r>
              <a:rPr lang="en-US" altLang="en-US" sz="3600" baseline="30000" dirty="0" smtClean="0"/>
              <a:t>(1)</a:t>
            </a:r>
            <a:r>
              <a:rPr lang="en-US" altLang="en-US" sz="3600" dirty="0" smtClean="0"/>
              <a:t> and Operating Margins,</a:t>
            </a:r>
            <a:r>
              <a:rPr lang="en-US" altLang="en-US" sz="3600" baseline="30000" dirty="0" smtClean="0"/>
              <a:t>(2)</a:t>
            </a:r>
            <a:r>
              <a:rPr lang="en-US" altLang="en-US" sz="3600" dirty="0" smtClean="0"/>
              <a:t> 1993 – 2013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25538" y="2049463"/>
          <a:ext cx="7310437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3" imgW="7296232" imgH="3305067" progId="Excel.Sheet.8">
                  <p:embed/>
                </p:oleObj>
              </mc:Choice>
              <mc:Fallback>
                <p:oleObj name="Worksheet" r:id="rId3" imgW="7296232" imgH="33050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049463"/>
                        <a:ext cx="7310437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1143000" y="5334000"/>
            <a:ext cx="6858000" cy="41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4D4D4D"/>
                </a:solidFill>
                <a:cs typeface="+mn-cs"/>
              </a:rPr>
              <a:t>Source: Avalere Health analysis of American Hospital Association Annual Survey data, 2013, </a:t>
            </a:r>
            <a:r>
              <a:rPr lang="en-US" sz="900" kern="0" dirty="0" smtClean="0">
                <a:solidFill>
                  <a:srgbClr val="4D4D4D"/>
                </a:solidFill>
                <a:cs typeface="+mn-cs"/>
              </a:rPr>
              <a:t>for 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hospitals. </a:t>
            </a:r>
          </a:p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30000" dirty="0">
                <a:solidFill>
                  <a:srgbClr val="4D4D4D"/>
                </a:solidFill>
                <a:cs typeface="+mn-cs"/>
              </a:rPr>
              <a:t>(1)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	Total Hospital Margin is calculated as the difference between total net revenue and total expenses divided by total net revenue.</a:t>
            </a:r>
          </a:p>
          <a:p>
            <a:pPr marL="231775" indent="-2317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30000" dirty="0">
                <a:solidFill>
                  <a:srgbClr val="4D4D4D"/>
                </a:solidFill>
                <a:cs typeface="+mn-cs"/>
              </a:rPr>
              <a:t>(2)</a:t>
            </a:r>
            <a:r>
              <a:rPr lang="en-US" sz="900" kern="0" dirty="0">
                <a:solidFill>
                  <a:srgbClr val="4D4D4D"/>
                </a:solidFill>
                <a:cs typeface="+mn-cs"/>
              </a:rPr>
              <a:t>	Operating Margin is calculated as the difference between operating revenue and total expenses divided by operating revenue.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786" y="5995400"/>
            <a:ext cx="8609747" cy="4572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2000" b="1" dirty="0" smtClean="0"/>
              <a:t>Except for 2008 crisis year aggregate hospital margins are increasing</a:t>
            </a:r>
          </a:p>
        </p:txBody>
      </p:sp>
    </p:spTree>
    <p:extLst>
      <p:ext uri="{BB962C8B-B14F-4D97-AF65-F5344CB8AC3E}">
        <p14:creationId xmlns:p14="http://schemas.microsoft.com/office/powerpoint/2010/main" val="1153138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418"/>
            <a:ext cx="9144000" cy="808038"/>
          </a:xfrm>
        </p:spPr>
        <p:txBody>
          <a:bodyPr/>
          <a:lstStyle/>
          <a:p>
            <a:r>
              <a:rPr lang="en-US" dirty="0" smtClean="0"/>
              <a:t>In patient care Summary</a:t>
            </a:r>
            <a:br>
              <a:rPr lang="en-US" dirty="0" smtClean="0"/>
            </a:br>
            <a:r>
              <a:rPr lang="en-US" dirty="0" smtClean="0"/>
              <a:t>$40b in additional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451" y="1917843"/>
            <a:ext cx="8310938" cy="1687513"/>
          </a:xfrm>
        </p:spPr>
        <p:txBody>
          <a:bodyPr>
            <a:noAutofit/>
          </a:bodyPr>
          <a:lstStyle/>
          <a:p>
            <a:r>
              <a:rPr lang="en-US" dirty="0" smtClean="0"/>
              <a:t>Despite lower amount of stays and shorter lengths of stay, overall spending is higher</a:t>
            </a:r>
          </a:p>
          <a:p>
            <a:r>
              <a:rPr lang="en-US" dirty="0" smtClean="0"/>
              <a:t>This is driven by greater cost per procedure and greater cost of hospital stays </a:t>
            </a:r>
          </a:p>
          <a:p>
            <a:r>
              <a:rPr lang="en-US" dirty="0" err="1" smtClean="0"/>
              <a:t>Payors</a:t>
            </a:r>
            <a:r>
              <a:rPr lang="en-US" dirty="0" smtClean="0"/>
              <a:t>, especially private </a:t>
            </a:r>
            <a:r>
              <a:rPr lang="en-US" dirty="0" err="1" smtClean="0"/>
              <a:t>payors</a:t>
            </a:r>
            <a:r>
              <a:rPr lang="en-US" dirty="0" smtClean="0"/>
              <a:t>, have struggled to control reimbursement</a:t>
            </a:r>
          </a:p>
          <a:p>
            <a:r>
              <a:rPr lang="en-US" dirty="0"/>
              <a:t>P</a:t>
            </a:r>
            <a:r>
              <a:rPr lang="en-US" dirty="0" smtClean="0"/>
              <a:t>rovider local bargaining power seem to have increased due to growing concentration in providers in local markets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83D-1460-4318-B9C5-942278672EB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Steven Brill on healthcare industry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743253"/>
            <a:ext cx="8042276" cy="200347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458" y="2198670"/>
            <a:ext cx="914400" cy="9144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</a:pPr>
            <a:r>
              <a:rPr lang="en-US" sz="1600" b="1" dirty="0" smtClean="0">
                <a:hlinkClick r:id="rId2"/>
              </a:rPr>
              <a:t>http://content.time.com/time/video/player/0,32068,2178453595001_2136781,00.html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9023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25"/>
          </a:xfrm>
        </p:spPr>
        <p:txBody>
          <a:bodyPr>
            <a:noAutofit/>
          </a:bodyPr>
          <a:lstStyle/>
          <a:p>
            <a:pPr lvl="0"/>
            <a:r>
              <a:rPr lang="en-US" sz="2800" b="1" dirty="0">
                <a:latin typeface="Arial" charset="0"/>
                <a:ea typeface="ÇlÇr ñæí©" charset="0"/>
              </a:rPr>
              <a:t>Health spending (excluding investment) as a share of GDP, OECD countries, </a:t>
            </a:r>
            <a:r>
              <a:rPr lang="en-US" sz="2800" b="1" dirty="0" smtClean="0">
                <a:latin typeface="Arial" charset="0"/>
                <a:ea typeface="ÇlÇr ñæí©" charset="0"/>
              </a:rPr>
              <a:t>2013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1646" name="Group 484"/>
          <p:cNvGrpSpPr>
            <a:grpSpLocks/>
          </p:cNvGrpSpPr>
          <p:nvPr/>
        </p:nvGrpSpPr>
        <p:grpSpPr bwMode="auto">
          <a:xfrm>
            <a:off x="547746" y="1202555"/>
            <a:ext cx="8139053" cy="4718667"/>
            <a:chOff x="1332" y="1690"/>
            <a:chExt cx="9751" cy="6433"/>
          </a:xfrm>
        </p:grpSpPr>
        <p:grpSp>
          <p:nvGrpSpPr>
            <p:cNvPr id="1647" name="Group 485"/>
            <p:cNvGrpSpPr>
              <a:grpSpLocks/>
            </p:cNvGrpSpPr>
            <p:nvPr/>
          </p:nvGrpSpPr>
          <p:grpSpPr bwMode="auto">
            <a:xfrm>
              <a:off x="1337" y="1700"/>
              <a:ext cx="442" cy="792"/>
              <a:chOff x="1337" y="1700"/>
              <a:chExt cx="442" cy="792"/>
            </a:xfrm>
          </p:grpSpPr>
          <p:sp>
            <p:nvSpPr>
              <p:cNvPr id="2073" name="Freeform 486"/>
              <p:cNvSpPr>
                <a:spLocks/>
              </p:cNvSpPr>
              <p:nvPr/>
            </p:nvSpPr>
            <p:spPr bwMode="auto">
              <a:xfrm>
                <a:off x="1337" y="1700"/>
                <a:ext cx="442" cy="792"/>
              </a:xfrm>
              <a:custGeom>
                <a:avLst/>
                <a:gdLst>
                  <a:gd name="T0" fmla="+- 0 1337 1337"/>
                  <a:gd name="T1" fmla="*/ T0 w 442"/>
                  <a:gd name="T2" fmla="+- 0 2492 1700"/>
                  <a:gd name="T3" fmla="*/ 2492 h 792"/>
                  <a:gd name="T4" fmla="+- 0 1779 1337"/>
                  <a:gd name="T5" fmla="*/ T4 w 442"/>
                  <a:gd name="T6" fmla="+- 0 2492 1700"/>
                  <a:gd name="T7" fmla="*/ 2492 h 792"/>
                  <a:gd name="T8" fmla="+- 0 1779 1337"/>
                  <a:gd name="T9" fmla="*/ T8 w 442"/>
                  <a:gd name="T10" fmla="+- 0 1700 1700"/>
                  <a:gd name="T11" fmla="*/ 1700 h 792"/>
                  <a:gd name="T12" fmla="+- 0 1337 1337"/>
                  <a:gd name="T13" fmla="*/ T12 w 442"/>
                  <a:gd name="T14" fmla="+- 0 1700 1700"/>
                  <a:gd name="T15" fmla="*/ 1700 h 792"/>
                  <a:gd name="T16" fmla="+- 0 1337 1337"/>
                  <a:gd name="T17" fmla="*/ T16 w 442"/>
                  <a:gd name="T18" fmla="+- 0 2492 1700"/>
                  <a:gd name="T19" fmla="*/ 2492 h 7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2" h="792">
                    <a:moveTo>
                      <a:pt x="0" y="792"/>
                    </a:moveTo>
                    <a:lnTo>
                      <a:pt x="442" y="792"/>
                    </a:lnTo>
                    <a:lnTo>
                      <a:pt x="442" y="0"/>
                    </a:lnTo>
                    <a:lnTo>
                      <a:pt x="0" y="0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804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48" name="Group 487"/>
            <p:cNvGrpSpPr>
              <a:grpSpLocks/>
            </p:cNvGrpSpPr>
            <p:nvPr/>
          </p:nvGrpSpPr>
          <p:grpSpPr bwMode="auto">
            <a:xfrm>
              <a:off x="1440" y="1736"/>
              <a:ext cx="231" cy="718"/>
              <a:chOff x="1440" y="1736"/>
              <a:chExt cx="231" cy="718"/>
            </a:xfrm>
          </p:grpSpPr>
          <p:sp>
            <p:nvSpPr>
              <p:cNvPr id="2072" name="Freeform 488"/>
              <p:cNvSpPr>
                <a:spLocks/>
              </p:cNvSpPr>
              <p:nvPr/>
            </p:nvSpPr>
            <p:spPr bwMode="auto">
              <a:xfrm>
                <a:off x="1440" y="1736"/>
                <a:ext cx="231" cy="718"/>
              </a:xfrm>
              <a:custGeom>
                <a:avLst/>
                <a:gdLst>
                  <a:gd name="T0" fmla="+- 0 1440 1440"/>
                  <a:gd name="T1" fmla="*/ T0 w 231"/>
                  <a:gd name="T2" fmla="+- 0 2454 1736"/>
                  <a:gd name="T3" fmla="*/ 2454 h 718"/>
                  <a:gd name="T4" fmla="+- 0 1671 1440"/>
                  <a:gd name="T5" fmla="*/ T4 w 231"/>
                  <a:gd name="T6" fmla="+- 0 2454 1736"/>
                  <a:gd name="T7" fmla="*/ 2454 h 718"/>
                  <a:gd name="T8" fmla="+- 0 1671 1440"/>
                  <a:gd name="T9" fmla="*/ T8 w 231"/>
                  <a:gd name="T10" fmla="+- 0 1736 1736"/>
                  <a:gd name="T11" fmla="*/ 1736 h 718"/>
                  <a:gd name="T12" fmla="+- 0 1440 1440"/>
                  <a:gd name="T13" fmla="*/ T12 w 231"/>
                  <a:gd name="T14" fmla="+- 0 1736 1736"/>
                  <a:gd name="T15" fmla="*/ 1736 h 718"/>
                  <a:gd name="T16" fmla="+- 0 1440 1440"/>
                  <a:gd name="T17" fmla="*/ T16 w 231"/>
                  <a:gd name="T18" fmla="+- 0 2454 1736"/>
                  <a:gd name="T19" fmla="*/ 2454 h 7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1" h="718">
                    <a:moveTo>
                      <a:pt x="0" y="718"/>
                    </a:moveTo>
                    <a:lnTo>
                      <a:pt x="231" y="718"/>
                    </a:lnTo>
                    <a:lnTo>
                      <a:pt x="231" y="0"/>
                    </a:lnTo>
                    <a:lnTo>
                      <a:pt x="0" y="0"/>
                    </a:lnTo>
                    <a:lnTo>
                      <a:pt x="0" y="718"/>
                    </a:lnTo>
                    <a:close/>
                  </a:path>
                </a:pathLst>
              </a:custGeom>
              <a:solidFill>
                <a:srgbClr val="804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49" name="Group 489"/>
            <p:cNvGrpSpPr>
              <a:grpSpLocks/>
            </p:cNvGrpSpPr>
            <p:nvPr/>
          </p:nvGrpSpPr>
          <p:grpSpPr bwMode="auto">
            <a:xfrm>
              <a:off x="1779" y="1700"/>
              <a:ext cx="9298" cy="792"/>
              <a:chOff x="1779" y="1700"/>
              <a:chExt cx="9298" cy="792"/>
            </a:xfrm>
          </p:grpSpPr>
          <p:sp>
            <p:nvSpPr>
              <p:cNvPr id="2071" name="Freeform 490"/>
              <p:cNvSpPr>
                <a:spLocks/>
              </p:cNvSpPr>
              <p:nvPr/>
            </p:nvSpPr>
            <p:spPr bwMode="auto">
              <a:xfrm>
                <a:off x="1779" y="1700"/>
                <a:ext cx="9298" cy="792"/>
              </a:xfrm>
              <a:custGeom>
                <a:avLst/>
                <a:gdLst>
                  <a:gd name="T0" fmla="+- 0 1779 1779"/>
                  <a:gd name="T1" fmla="*/ T0 w 9298"/>
                  <a:gd name="T2" fmla="+- 0 2492 1700"/>
                  <a:gd name="T3" fmla="*/ 2492 h 792"/>
                  <a:gd name="T4" fmla="+- 0 11076 1779"/>
                  <a:gd name="T5" fmla="*/ T4 w 9298"/>
                  <a:gd name="T6" fmla="+- 0 2492 1700"/>
                  <a:gd name="T7" fmla="*/ 2492 h 792"/>
                  <a:gd name="T8" fmla="+- 0 11076 1779"/>
                  <a:gd name="T9" fmla="*/ T8 w 9298"/>
                  <a:gd name="T10" fmla="+- 0 1700 1700"/>
                  <a:gd name="T11" fmla="*/ 1700 h 792"/>
                  <a:gd name="T12" fmla="+- 0 1779 1779"/>
                  <a:gd name="T13" fmla="*/ T12 w 9298"/>
                  <a:gd name="T14" fmla="+- 0 1700 1700"/>
                  <a:gd name="T15" fmla="*/ 1700 h 792"/>
                  <a:gd name="T16" fmla="+- 0 1779 1779"/>
                  <a:gd name="T17" fmla="*/ T16 w 9298"/>
                  <a:gd name="T18" fmla="+- 0 2492 1700"/>
                  <a:gd name="T19" fmla="*/ 2492 h 7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98" h="792">
                    <a:moveTo>
                      <a:pt x="0" y="792"/>
                    </a:moveTo>
                    <a:lnTo>
                      <a:pt x="9297" y="792"/>
                    </a:lnTo>
                    <a:lnTo>
                      <a:pt x="9297" y="0"/>
                    </a:lnTo>
                    <a:lnTo>
                      <a:pt x="0" y="0"/>
                    </a:lnTo>
                    <a:lnTo>
                      <a:pt x="0" y="792"/>
                    </a:lnTo>
                    <a:close/>
                  </a:path>
                </a:pathLst>
              </a:custGeom>
              <a:solidFill>
                <a:srgbClr val="804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0" name="Group 491"/>
            <p:cNvGrpSpPr>
              <a:grpSpLocks/>
            </p:cNvGrpSpPr>
            <p:nvPr/>
          </p:nvGrpSpPr>
          <p:grpSpPr bwMode="auto">
            <a:xfrm>
              <a:off x="1887" y="1700"/>
              <a:ext cx="9086" cy="396"/>
              <a:chOff x="1887" y="1700"/>
              <a:chExt cx="9086" cy="396"/>
            </a:xfrm>
          </p:grpSpPr>
          <p:sp>
            <p:nvSpPr>
              <p:cNvPr id="2070" name="Freeform 492"/>
              <p:cNvSpPr>
                <a:spLocks/>
              </p:cNvSpPr>
              <p:nvPr/>
            </p:nvSpPr>
            <p:spPr bwMode="auto">
              <a:xfrm>
                <a:off x="1887" y="1700"/>
                <a:ext cx="9086" cy="396"/>
              </a:xfrm>
              <a:custGeom>
                <a:avLst/>
                <a:gdLst>
                  <a:gd name="T0" fmla="+- 0 1887 1887"/>
                  <a:gd name="T1" fmla="*/ T0 w 9086"/>
                  <a:gd name="T2" fmla="+- 0 2096 1700"/>
                  <a:gd name="T3" fmla="*/ 2096 h 396"/>
                  <a:gd name="T4" fmla="+- 0 10973 1887"/>
                  <a:gd name="T5" fmla="*/ T4 w 9086"/>
                  <a:gd name="T6" fmla="+- 0 2096 1700"/>
                  <a:gd name="T7" fmla="*/ 2096 h 396"/>
                  <a:gd name="T8" fmla="+- 0 10973 1887"/>
                  <a:gd name="T9" fmla="*/ T8 w 9086"/>
                  <a:gd name="T10" fmla="+- 0 1700 1700"/>
                  <a:gd name="T11" fmla="*/ 1700 h 396"/>
                  <a:gd name="T12" fmla="+- 0 1887 1887"/>
                  <a:gd name="T13" fmla="*/ T12 w 9086"/>
                  <a:gd name="T14" fmla="+- 0 1700 1700"/>
                  <a:gd name="T15" fmla="*/ 1700 h 396"/>
                  <a:gd name="T16" fmla="+- 0 1887 1887"/>
                  <a:gd name="T17" fmla="*/ T16 w 9086"/>
                  <a:gd name="T18" fmla="+- 0 2096 1700"/>
                  <a:gd name="T19" fmla="*/ 2096 h 3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086" h="396">
                    <a:moveTo>
                      <a:pt x="0" y="396"/>
                    </a:moveTo>
                    <a:lnTo>
                      <a:pt x="9086" y="396"/>
                    </a:lnTo>
                    <a:lnTo>
                      <a:pt x="9086" y="0"/>
                    </a:lnTo>
                    <a:lnTo>
                      <a:pt x="0" y="0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804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1" name="Group 493"/>
            <p:cNvGrpSpPr>
              <a:grpSpLocks/>
            </p:cNvGrpSpPr>
            <p:nvPr/>
          </p:nvGrpSpPr>
          <p:grpSpPr bwMode="auto">
            <a:xfrm>
              <a:off x="1887" y="2096"/>
              <a:ext cx="9086" cy="396"/>
              <a:chOff x="1887" y="2096"/>
              <a:chExt cx="9086" cy="396"/>
            </a:xfrm>
          </p:grpSpPr>
          <p:sp>
            <p:nvSpPr>
              <p:cNvPr id="2069" name="Freeform 494"/>
              <p:cNvSpPr>
                <a:spLocks/>
              </p:cNvSpPr>
              <p:nvPr/>
            </p:nvSpPr>
            <p:spPr bwMode="auto">
              <a:xfrm>
                <a:off x="1887" y="2096"/>
                <a:ext cx="9086" cy="396"/>
              </a:xfrm>
              <a:custGeom>
                <a:avLst/>
                <a:gdLst>
                  <a:gd name="T0" fmla="+- 0 1887 1887"/>
                  <a:gd name="T1" fmla="*/ T0 w 9086"/>
                  <a:gd name="T2" fmla="+- 0 2492 2096"/>
                  <a:gd name="T3" fmla="*/ 2492 h 396"/>
                  <a:gd name="T4" fmla="+- 0 10973 1887"/>
                  <a:gd name="T5" fmla="*/ T4 w 9086"/>
                  <a:gd name="T6" fmla="+- 0 2492 2096"/>
                  <a:gd name="T7" fmla="*/ 2492 h 396"/>
                  <a:gd name="T8" fmla="+- 0 10973 1887"/>
                  <a:gd name="T9" fmla="*/ T8 w 9086"/>
                  <a:gd name="T10" fmla="+- 0 2096 2096"/>
                  <a:gd name="T11" fmla="*/ 2096 h 396"/>
                  <a:gd name="T12" fmla="+- 0 1887 1887"/>
                  <a:gd name="T13" fmla="*/ T12 w 9086"/>
                  <a:gd name="T14" fmla="+- 0 2096 2096"/>
                  <a:gd name="T15" fmla="*/ 2096 h 396"/>
                  <a:gd name="T16" fmla="+- 0 1887 1887"/>
                  <a:gd name="T17" fmla="*/ T16 w 9086"/>
                  <a:gd name="T18" fmla="+- 0 2492 2096"/>
                  <a:gd name="T19" fmla="*/ 2492 h 3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086" h="396">
                    <a:moveTo>
                      <a:pt x="0" y="396"/>
                    </a:moveTo>
                    <a:lnTo>
                      <a:pt x="9086" y="396"/>
                    </a:lnTo>
                    <a:lnTo>
                      <a:pt x="9086" y="0"/>
                    </a:lnTo>
                    <a:lnTo>
                      <a:pt x="0" y="0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804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2" name="Group 495"/>
            <p:cNvGrpSpPr>
              <a:grpSpLocks/>
            </p:cNvGrpSpPr>
            <p:nvPr/>
          </p:nvGrpSpPr>
          <p:grpSpPr bwMode="auto">
            <a:xfrm>
              <a:off x="1337" y="1695"/>
              <a:ext cx="442" cy="2"/>
              <a:chOff x="1337" y="1695"/>
              <a:chExt cx="442" cy="2"/>
            </a:xfrm>
          </p:grpSpPr>
          <p:sp>
            <p:nvSpPr>
              <p:cNvPr id="2068" name="Freeform 496"/>
              <p:cNvSpPr>
                <a:spLocks/>
              </p:cNvSpPr>
              <p:nvPr/>
            </p:nvSpPr>
            <p:spPr bwMode="auto">
              <a:xfrm>
                <a:off x="1337" y="1695"/>
                <a:ext cx="442" cy="2"/>
              </a:xfrm>
              <a:custGeom>
                <a:avLst/>
                <a:gdLst>
                  <a:gd name="T0" fmla="+- 0 1337 1337"/>
                  <a:gd name="T1" fmla="*/ T0 w 442"/>
                  <a:gd name="T2" fmla="+- 0 1779 1337"/>
                  <a:gd name="T3" fmla="*/ T2 w 44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42">
                    <a:moveTo>
                      <a:pt x="0" y="0"/>
                    </a:moveTo>
                    <a:lnTo>
                      <a:pt x="442" y="0"/>
                    </a:lnTo>
                  </a:path>
                </a:pathLst>
              </a:custGeom>
              <a:noFill/>
              <a:ln w="6096">
                <a:solidFill>
                  <a:srgbClr val="804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3" name="Group 497"/>
            <p:cNvGrpSpPr>
              <a:grpSpLocks/>
            </p:cNvGrpSpPr>
            <p:nvPr/>
          </p:nvGrpSpPr>
          <p:grpSpPr bwMode="auto">
            <a:xfrm>
              <a:off x="1779" y="1695"/>
              <a:ext cx="10" cy="2"/>
              <a:chOff x="1779" y="1695"/>
              <a:chExt cx="10" cy="2"/>
            </a:xfrm>
          </p:grpSpPr>
          <p:sp>
            <p:nvSpPr>
              <p:cNvPr id="2067" name="Freeform 498"/>
              <p:cNvSpPr>
                <a:spLocks/>
              </p:cNvSpPr>
              <p:nvPr/>
            </p:nvSpPr>
            <p:spPr bwMode="auto">
              <a:xfrm>
                <a:off x="1779" y="1695"/>
                <a:ext cx="10" cy="2"/>
              </a:xfrm>
              <a:custGeom>
                <a:avLst/>
                <a:gdLst>
                  <a:gd name="T0" fmla="+- 0 1779 1779"/>
                  <a:gd name="T1" fmla="*/ T0 w 10"/>
                  <a:gd name="T2" fmla="+- 0 1788 1779"/>
                  <a:gd name="T3" fmla="*/ T2 w 1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9" y="0"/>
                    </a:lnTo>
                  </a:path>
                </a:pathLst>
              </a:custGeom>
              <a:noFill/>
              <a:ln w="6096">
                <a:solidFill>
                  <a:srgbClr val="804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4" name="Group 499"/>
            <p:cNvGrpSpPr>
              <a:grpSpLocks/>
            </p:cNvGrpSpPr>
            <p:nvPr/>
          </p:nvGrpSpPr>
          <p:grpSpPr bwMode="auto">
            <a:xfrm>
              <a:off x="1788" y="1695"/>
              <a:ext cx="9288" cy="2"/>
              <a:chOff x="1788" y="1695"/>
              <a:chExt cx="9288" cy="2"/>
            </a:xfrm>
          </p:grpSpPr>
          <p:sp>
            <p:nvSpPr>
              <p:cNvPr id="2066" name="Freeform 500"/>
              <p:cNvSpPr>
                <a:spLocks/>
              </p:cNvSpPr>
              <p:nvPr/>
            </p:nvSpPr>
            <p:spPr bwMode="auto">
              <a:xfrm>
                <a:off x="1788" y="1695"/>
                <a:ext cx="9288" cy="2"/>
              </a:xfrm>
              <a:custGeom>
                <a:avLst/>
                <a:gdLst>
                  <a:gd name="T0" fmla="+- 0 1788 1788"/>
                  <a:gd name="T1" fmla="*/ T0 w 9288"/>
                  <a:gd name="T2" fmla="+- 0 11076 1788"/>
                  <a:gd name="T3" fmla="*/ T2 w 928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288">
                    <a:moveTo>
                      <a:pt x="0" y="0"/>
                    </a:moveTo>
                    <a:lnTo>
                      <a:pt x="9288" y="0"/>
                    </a:lnTo>
                  </a:path>
                </a:pathLst>
              </a:custGeom>
              <a:noFill/>
              <a:ln w="6096">
                <a:solidFill>
                  <a:srgbClr val="804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5" name="Group 501"/>
            <p:cNvGrpSpPr>
              <a:grpSpLocks/>
            </p:cNvGrpSpPr>
            <p:nvPr/>
          </p:nvGrpSpPr>
          <p:grpSpPr bwMode="auto">
            <a:xfrm>
              <a:off x="10973" y="7717"/>
              <a:ext cx="104" cy="397"/>
              <a:chOff x="10973" y="7717"/>
              <a:chExt cx="104" cy="397"/>
            </a:xfrm>
          </p:grpSpPr>
          <p:sp>
            <p:nvSpPr>
              <p:cNvPr id="2065" name="Freeform 502"/>
              <p:cNvSpPr>
                <a:spLocks/>
              </p:cNvSpPr>
              <p:nvPr/>
            </p:nvSpPr>
            <p:spPr bwMode="auto">
              <a:xfrm>
                <a:off x="10973" y="7717"/>
                <a:ext cx="104" cy="397"/>
              </a:xfrm>
              <a:custGeom>
                <a:avLst/>
                <a:gdLst>
                  <a:gd name="T0" fmla="+- 0 10973 10973"/>
                  <a:gd name="T1" fmla="*/ T0 w 104"/>
                  <a:gd name="T2" fmla="+- 0 8114 7717"/>
                  <a:gd name="T3" fmla="*/ 8114 h 397"/>
                  <a:gd name="T4" fmla="+- 0 11076 10973"/>
                  <a:gd name="T5" fmla="*/ T4 w 104"/>
                  <a:gd name="T6" fmla="+- 0 8114 7717"/>
                  <a:gd name="T7" fmla="*/ 8114 h 397"/>
                  <a:gd name="T8" fmla="+- 0 11076 10973"/>
                  <a:gd name="T9" fmla="*/ T8 w 104"/>
                  <a:gd name="T10" fmla="+- 0 7717 7717"/>
                  <a:gd name="T11" fmla="*/ 7717 h 397"/>
                  <a:gd name="T12" fmla="+- 0 10973 10973"/>
                  <a:gd name="T13" fmla="*/ T12 w 104"/>
                  <a:gd name="T14" fmla="+- 0 7717 7717"/>
                  <a:gd name="T15" fmla="*/ 7717 h 397"/>
                  <a:gd name="T16" fmla="+- 0 10973 10973"/>
                  <a:gd name="T17" fmla="*/ T16 w 104"/>
                  <a:gd name="T18" fmla="+- 0 8114 7717"/>
                  <a:gd name="T19" fmla="*/ 8114 h 3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" h="397">
                    <a:moveTo>
                      <a:pt x="0" y="397"/>
                    </a:moveTo>
                    <a:lnTo>
                      <a:pt x="103" y="397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D7B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6" name="Group 503"/>
            <p:cNvGrpSpPr>
              <a:grpSpLocks/>
            </p:cNvGrpSpPr>
            <p:nvPr/>
          </p:nvGrpSpPr>
          <p:grpSpPr bwMode="auto">
            <a:xfrm>
              <a:off x="1337" y="7717"/>
              <a:ext cx="104" cy="397"/>
              <a:chOff x="1337" y="7717"/>
              <a:chExt cx="104" cy="397"/>
            </a:xfrm>
          </p:grpSpPr>
          <p:sp>
            <p:nvSpPr>
              <p:cNvPr id="2064" name="Freeform 504"/>
              <p:cNvSpPr>
                <a:spLocks/>
              </p:cNvSpPr>
              <p:nvPr/>
            </p:nvSpPr>
            <p:spPr bwMode="auto">
              <a:xfrm>
                <a:off x="1337" y="7717"/>
                <a:ext cx="104" cy="397"/>
              </a:xfrm>
              <a:custGeom>
                <a:avLst/>
                <a:gdLst>
                  <a:gd name="T0" fmla="+- 0 1337 1337"/>
                  <a:gd name="T1" fmla="*/ T0 w 104"/>
                  <a:gd name="T2" fmla="+- 0 8114 7717"/>
                  <a:gd name="T3" fmla="*/ 8114 h 397"/>
                  <a:gd name="T4" fmla="+- 0 1440 1337"/>
                  <a:gd name="T5" fmla="*/ T4 w 104"/>
                  <a:gd name="T6" fmla="+- 0 8114 7717"/>
                  <a:gd name="T7" fmla="*/ 8114 h 397"/>
                  <a:gd name="T8" fmla="+- 0 1440 1337"/>
                  <a:gd name="T9" fmla="*/ T8 w 104"/>
                  <a:gd name="T10" fmla="+- 0 7717 7717"/>
                  <a:gd name="T11" fmla="*/ 7717 h 397"/>
                  <a:gd name="T12" fmla="+- 0 1337 1337"/>
                  <a:gd name="T13" fmla="*/ T12 w 104"/>
                  <a:gd name="T14" fmla="+- 0 7717 7717"/>
                  <a:gd name="T15" fmla="*/ 7717 h 397"/>
                  <a:gd name="T16" fmla="+- 0 1337 1337"/>
                  <a:gd name="T17" fmla="*/ T16 w 104"/>
                  <a:gd name="T18" fmla="+- 0 8114 7717"/>
                  <a:gd name="T19" fmla="*/ 8114 h 3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" h="397">
                    <a:moveTo>
                      <a:pt x="0" y="397"/>
                    </a:moveTo>
                    <a:lnTo>
                      <a:pt x="103" y="397"/>
                    </a:lnTo>
                    <a:lnTo>
                      <a:pt x="103" y="0"/>
                    </a:lnTo>
                    <a:lnTo>
                      <a:pt x="0" y="0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D7B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7" name="Group 505"/>
            <p:cNvGrpSpPr>
              <a:grpSpLocks/>
            </p:cNvGrpSpPr>
            <p:nvPr/>
          </p:nvGrpSpPr>
          <p:grpSpPr bwMode="auto">
            <a:xfrm>
              <a:off x="1440" y="7717"/>
              <a:ext cx="9533" cy="397"/>
              <a:chOff x="1440" y="7717"/>
              <a:chExt cx="9533" cy="397"/>
            </a:xfrm>
          </p:grpSpPr>
          <p:sp>
            <p:nvSpPr>
              <p:cNvPr id="2062" name="Freeform 506"/>
              <p:cNvSpPr>
                <a:spLocks/>
              </p:cNvSpPr>
              <p:nvPr/>
            </p:nvSpPr>
            <p:spPr bwMode="auto">
              <a:xfrm>
                <a:off x="1440" y="7717"/>
                <a:ext cx="9533" cy="397"/>
              </a:xfrm>
              <a:custGeom>
                <a:avLst/>
                <a:gdLst>
                  <a:gd name="T0" fmla="+- 0 1440 1440"/>
                  <a:gd name="T1" fmla="*/ T0 w 9533"/>
                  <a:gd name="T2" fmla="+- 0 8114 7717"/>
                  <a:gd name="T3" fmla="*/ 8114 h 397"/>
                  <a:gd name="T4" fmla="+- 0 10973 1440"/>
                  <a:gd name="T5" fmla="*/ T4 w 9533"/>
                  <a:gd name="T6" fmla="+- 0 8114 7717"/>
                  <a:gd name="T7" fmla="*/ 8114 h 397"/>
                  <a:gd name="T8" fmla="+- 0 10973 1440"/>
                  <a:gd name="T9" fmla="*/ T8 w 9533"/>
                  <a:gd name="T10" fmla="+- 0 7717 7717"/>
                  <a:gd name="T11" fmla="*/ 7717 h 397"/>
                  <a:gd name="T12" fmla="+- 0 1440 1440"/>
                  <a:gd name="T13" fmla="*/ T12 w 9533"/>
                  <a:gd name="T14" fmla="+- 0 7717 7717"/>
                  <a:gd name="T15" fmla="*/ 7717 h 397"/>
                  <a:gd name="T16" fmla="+- 0 1440 1440"/>
                  <a:gd name="T17" fmla="*/ T16 w 9533"/>
                  <a:gd name="T18" fmla="+- 0 8114 7717"/>
                  <a:gd name="T19" fmla="*/ 8114 h 3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533" h="397">
                    <a:moveTo>
                      <a:pt x="0" y="397"/>
                    </a:moveTo>
                    <a:lnTo>
                      <a:pt x="9533" y="397"/>
                    </a:lnTo>
                    <a:lnTo>
                      <a:pt x="9533" y="0"/>
                    </a:lnTo>
                    <a:lnTo>
                      <a:pt x="0" y="0"/>
                    </a:lnTo>
                    <a:lnTo>
                      <a:pt x="0" y="397"/>
                    </a:lnTo>
                    <a:close/>
                  </a:path>
                </a:pathLst>
              </a:custGeom>
              <a:solidFill>
                <a:srgbClr val="D7B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3" name="Picture 5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7835"/>
                <a:ext cx="233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58" name="Group 508"/>
            <p:cNvGrpSpPr>
              <a:grpSpLocks/>
            </p:cNvGrpSpPr>
            <p:nvPr/>
          </p:nvGrpSpPr>
          <p:grpSpPr bwMode="auto">
            <a:xfrm>
              <a:off x="1332" y="1690"/>
              <a:ext cx="2" cy="6433"/>
              <a:chOff x="1332" y="1690"/>
              <a:chExt cx="2" cy="6433"/>
            </a:xfrm>
          </p:grpSpPr>
          <p:sp>
            <p:nvSpPr>
              <p:cNvPr id="2061" name="Freeform 509"/>
              <p:cNvSpPr>
                <a:spLocks/>
              </p:cNvSpPr>
              <p:nvPr/>
            </p:nvSpPr>
            <p:spPr bwMode="auto">
              <a:xfrm>
                <a:off x="1332" y="1690"/>
                <a:ext cx="2" cy="6433"/>
              </a:xfrm>
              <a:custGeom>
                <a:avLst/>
                <a:gdLst>
                  <a:gd name="T0" fmla="+- 0 1690 1690"/>
                  <a:gd name="T1" fmla="*/ 1690 h 6433"/>
                  <a:gd name="T2" fmla="+- 0 8123 1690"/>
                  <a:gd name="T3" fmla="*/ 8123 h 64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433">
                    <a:moveTo>
                      <a:pt x="0" y="0"/>
                    </a:moveTo>
                    <a:lnTo>
                      <a:pt x="0" y="6433"/>
                    </a:lnTo>
                  </a:path>
                </a:pathLst>
              </a:custGeom>
              <a:noFill/>
              <a:ln w="6096">
                <a:solidFill>
                  <a:srgbClr val="804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9" name="Group 510"/>
            <p:cNvGrpSpPr>
              <a:grpSpLocks/>
            </p:cNvGrpSpPr>
            <p:nvPr/>
          </p:nvGrpSpPr>
          <p:grpSpPr bwMode="auto">
            <a:xfrm>
              <a:off x="1337" y="8119"/>
              <a:ext cx="9739" cy="2"/>
              <a:chOff x="1337" y="8119"/>
              <a:chExt cx="9739" cy="2"/>
            </a:xfrm>
          </p:grpSpPr>
          <p:sp>
            <p:nvSpPr>
              <p:cNvPr id="2060" name="Freeform 511"/>
              <p:cNvSpPr>
                <a:spLocks/>
              </p:cNvSpPr>
              <p:nvPr/>
            </p:nvSpPr>
            <p:spPr bwMode="auto">
              <a:xfrm>
                <a:off x="1337" y="8119"/>
                <a:ext cx="9739" cy="2"/>
              </a:xfrm>
              <a:custGeom>
                <a:avLst/>
                <a:gdLst>
                  <a:gd name="T0" fmla="+- 0 1337 1337"/>
                  <a:gd name="T1" fmla="*/ T0 w 9739"/>
                  <a:gd name="T2" fmla="+- 0 11076 1337"/>
                  <a:gd name="T3" fmla="*/ T2 w 973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739">
                    <a:moveTo>
                      <a:pt x="0" y="0"/>
                    </a:moveTo>
                    <a:lnTo>
                      <a:pt x="9739" y="0"/>
                    </a:lnTo>
                  </a:path>
                </a:pathLst>
              </a:custGeom>
              <a:noFill/>
              <a:ln w="6095">
                <a:solidFill>
                  <a:srgbClr val="804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0" name="Group 512"/>
            <p:cNvGrpSpPr>
              <a:grpSpLocks/>
            </p:cNvGrpSpPr>
            <p:nvPr/>
          </p:nvGrpSpPr>
          <p:grpSpPr bwMode="auto">
            <a:xfrm>
              <a:off x="11081" y="1690"/>
              <a:ext cx="2" cy="6433"/>
              <a:chOff x="11081" y="1690"/>
              <a:chExt cx="2" cy="6433"/>
            </a:xfrm>
          </p:grpSpPr>
          <p:sp>
            <p:nvSpPr>
              <p:cNvPr id="2058" name="Freeform 513"/>
              <p:cNvSpPr>
                <a:spLocks/>
              </p:cNvSpPr>
              <p:nvPr/>
            </p:nvSpPr>
            <p:spPr bwMode="auto">
              <a:xfrm>
                <a:off x="11081" y="1690"/>
                <a:ext cx="2" cy="6433"/>
              </a:xfrm>
              <a:custGeom>
                <a:avLst/>
                <a:gdLst>
                  <a:gd name="T0" fmla="+- 0 1690 1690"/>
                  <a:gd name="T1" fmla="*/ 1690 h 6433"/>
                  <a:gd name="T2" fmla="+- 0 8123 1690"/>
                  <a:gd name="T3" fmla="*/ 8123 h 643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433">
                    <a:moveTo>
                      <a:pt x="0" y="0"/>
                    </a:moveTo>
                    <a:lnTo>
                      <a:pt x="0" y="6433"/>
                    </a:lnTo>
                  </a:path>
                </a:pathLst>
              </a:custGeom>
              <a:noFill/>
              <a:ln w="6096">
                <a:solidFill>
                  <a:srgbClr val="804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9" name="Picture 5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1856"/>
                <a:ext cx="23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61" name="Group 515"/>
            <p:cNvGrpSpPr>
              <a:grpSpLocks/>
            </p:cNvGrpSpPr>
            <p:nvPr/>
          </p:nvGrpSpPr>
          <p:grpSpPr bwMode="auto">
            <a:xfrm>
              <a:off x="2210" y="3101"/>
              <a:ext cx="8180" cy="2660"/>
              <a:chOff x="2210" y="3101"/>
              <a:chExt cx="8180" cy="2660"/>
            </a:xfrm>
          </p:grpSpPr>
          <p:sp>
            <p:nvSpPr>
              <p:cNvPr id="2057" name="Freeform 516"/>
              <p:cNvSpPr>
                <a:spLocks/>
              </p:cNvSpPr>
              <p:nvPr/>
            </p:nvSpPr>
            <p:spPr bwMode="auto">
              <a:xfrm>
                <a:off x="2210" y="3101"/>
                <a:ext cx="8180" cy="2660"/>
              </a:xfrm>
              <a:custGeom>
                <a:avLst/>
                <a:gdLst>
                  <a:gd name="T0" fmla="+- 0 2210 2210"/>
                  <a:gd name="T1" fmla="*/ T0 w 8180"/>
                  <a:gd name="T2" fmla="+- 0 5760 3101"/>
                  <a:gd name="T3" fmla="*/ 5760 h 2660"/>
                  <a:gd name="T4" fmla="+- 0 10390 2210"/>
                  <a:gd name="T5" fmla="*/ T4 w 8180"/>
                  <a:gd name="T6" fmla="+- 0 5760 3101"/>
                  <a:gd name="T7" fmla="*/ 5760 h 2660"/>
                  <a:gd name="T8" fmla="+- 0 10390 2210"/>
                  <a:gd name="T9" fmla="*/ T8 w 8180"/>
                  <a:gd name="T10" fmla="+- 0 3101 3101"/>
                  <a:gd name="T11" fmla="*/ 3101 h 2660"/>
                  <a:gd name="T12" fmla="+- 0 2210 2210"/>
                  <a:gd name="T13" fmla="*/ T12 w 8180"/>
                  <a:gd name="T14" fmla="+- 0 3101 3101"/>
                  <a:gd name="T15" fmla="*/ 3101 h 2660"/>
                  <a:gd name="T16" fmla="+- 0 2210 2210"/>
                  <a:gd name="T17" fmla="*/ T16 w 8180"/>
                  <a:gd name="T18" fmla="+- 0 5760 3101"/>
                  <a:gd name="T19" fmla="*/ 5760 h 26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180" h="2660">
                    <a:moveTo>
                      <a:pt x="0" y="2659"/>
                    </a:moveTo>
                    <a:lnTo>
                      <a:pt x="8180" y="2659"/>
                    </a:lnTo>
                    <a:lnTo>
                      <a:pt x="8180" y="0"/>
                    </a:lnTo>
                    <a:lnTo>
                      <a:pt x="0" y="0"/>
                    </a:lnTo>
                    <a:lnTo>
                      <a:pt x="0" y="2659"/>
                    </a:lnTo>
                    <a:close/>
                  </a:path>
                </a:pathLst>
              </a:custGeom>
              <a:solidFill>
                <a:srgbClr val="ECE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2" name="Group 517"/>
            <p:cNvGrpSpPr>
              <a:grpSpLocks/>
            </p:cNvGrpSpPr>
            <p:nvPr/>
          </p:nvGrpSpPr>
          <p:grpSpPr bwMode="auto">
            <a:xfrm>
              <a:off x="4118" y="4584"/>
              <a:ext cx="156" cy="1176"/>
              <a:chOff x="4118" y="4584"/>
              <a:chExt cx="156" cy="1176"/>
            </a:xfrm>
          </p:grpSpPr>
          <p:sp>
            <p:nvSpPr>
              <p:cNvPr id="2056" name="Freeform 518"/>
              <p:cNvSpPr>
                <a:spLocks/>
              </p:cNvSpPr>
              <p:nvPr/>
            </p:nvSpPr>
            <p:spPr bwMode="auto">
              <a:xfrm>
                <a:off x="4118" y="4584"/>
                <a:ext cx="156" cy="1176"/>
              </a:xfrm>
              <a:custGeom>
                <a:avLst/>
                <a:gdLst>
                  <a:gd name="T0" fmla="+- 0 4118 4118"/>
                  <a:gd name="T1" fmla="*/ T0 w 156"/>
                  <a:gd name="T2" fmla="+- 0 5760 4584"/>
                  <a:gd name="T3" fmla="*/ 5760 h 1176"/>
                  <a:gd name="T4" fmla="+- 0 4274 4118"/>
                  <a:gd name="T5" fmla="*/ T4 w 156"/>
                  <a:gd name="T6" fmla="+- 0 5760 4584"/>
                  <a:gd name="T7" fmla="*/ 5760 h 1176"/>
                  <a:gd name="T8" fmla="+- 0 4274 4118"/>
                  <a:gd name="T9" fmla="*/ T8 w 156"/>
                  <a:gd name="T10" fmla="+- 0 4584 4584"/>
                  <a:gd name="T11" fmla="*/ 4584 h 1176"/>
                  <a:gd name="T12" fmla="+- 0 4118 4118"/>
                  <a:gd name="T13" fmla="*/ T12 w 156"/>
                  <a:gd name="T14" fmla="+- 0 4584 4584"/>
                  <a:gd name="T15" fmla="*/ 4584 h 1176"/>
                  <a:gd name="T16" fmla="+- 0 4118 4118"/>
                  <a:gd name="T17" fmla="*/ T16 w 156"/>
                  <a:gd name="T18" fmla="+- 0 5760 4584"/>
                  <a:gd name="T19" fmla="*/ 5760 h 1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76">
                    <a:moveTo>
                      <a:pt x="0" y="1176"/>
                    </a:moveTo>
                    <a:lnTo>
                      <a:pt x="156" y="117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76"/>
                    </a:lnTo>
                    <a:close/>
                  </a:path>
                </a:pathLst>
              </a:custGeom>
              <a:solidFill>
                <a:srgbClr val="5F4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3" name="Group 519"/>
            <p:cNvGrpSpPr>
              <a:grpSpLocks/>
            </p:cNvGrpSpPr>
            <p:nvPr/>
          </p:nvGrpSpPr>
          <p:grpSpPr bwMode="auto">
            <a:xfrm>
              <a:off x="4118" y="4584"/>
              <a:ext cx="156" cy="1176"/>
              <a:chOff x="4118" y="4584"/>
              <a:chExt cx="156" cy="1176"/>
            </a:xfrm>
          </p:grpSpPr>
          <p:sp>
            <p:nvSpPr>
              <p:cNvPr id="2055" name="Freeform 520"/>
              <p:cNvSpPr>
                <a:spLocks/>
              </p:cNvSpPr>
              <p:nvPr/>
            </p:nvSpPr>
            <p:spPr bwMode="auto">
              <a:xfrm>
                <a:off x="4118" y="4584"/>
                <a:ext cx="156" cy="1176"/>
              </a:xfrm>
              <a:custGeom>
                <a:avLst/>
                <a:gdLst>
                  <a:gd name="T0" fmla="+- 0 4118 4118"/>
                  <a:gd name="T1" fmla="*/ T0 w 156"/>
                  <a:gd name="T2" fmla="+- 0 5760 4584"/>
                  <a:gd name="T3" fmla="*/ 5760 h 1176"/>
                  <a:gd name="T4" fmla="+- 0 4274 4118"/>
                  <a:gd name="T5" fmla="*/ T4 w 156"/>
                  <a:gd name="T6" fmla="+- 0 5760 4584"/>
                  <a:gd name="T7" fmla="*/ 5760 h 1176"/>
                  <a:gd name="T8" fmla="+- 0 4274 4118"/>
                  <a:gd name="T9" fmla="*/ T8 w 156"/>
                  <a:gd name="T10" fmla="+- 0 4584 4584"/>
                  <a:gd name="T11" fmla="*/ 4584 h 1176"/>
                  <a:gd name="T12" fmla="+- 0 4118 4118"/>
                  <a:gd name="T13" fmla="*/ T12 w 156"/>
                  <a:gd name="T14" fmla="+- 0 4584 4584"/>
                  <a:gd name="T15" fmla="*/ 4584 h 1176"/>
                  <a:gd name="T16" fmla="+- 0 4118 4118"/>
                  <a:gd name="T17" fmla="*/ T16 w 156"/>
                  <a:gd name="T18" fmla="+- 0 5760 4584"/>
                  <a:gd name="T19" fmla="*/ 5760 h 1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76">
                    <a:moveTo>
                      <a:pt x="0" y="1176"/>
                    </a:moveTo>
                    <a:lnTo>
                      <a:pt x="156" y="117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76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4" name="Group 521"/>
            <p:cNvGrpSpPr>
              <a:grpSpLocks/>
            </p:cNvGrpSpPr>
            <p:nvPr/>
          </p:nvGrpSpPr>
          <p:grpSpPr bwMode="auto">
            <a:xfrm>
              <a:off x="4351" y="4700"/>
              <a:ext cx="156" cy="1061"/>
              <a:chOff x="4351" y="4700"/>
              <a:chExt cx="156" cy="1061"/>
            </a:xfrm>
          </p:grpSpPr>
          <p:sp>
            <p:nvSpPr>
              <p:cNvPr id="2054" name="Freeform 522"/>
              <p:cNvSpPr>
                <a:spLocks/>
              </p:cNvSpPr>
              <p:nvPr/>
            </p:nvSpPr>
            <p:spPr bwMode="auto">
              <a:xfrm>
                <a:off x="4351" y="4700"/>
                <a:ext cx="156" cy="1061"/>
              </a:xfrm>
              <a:custGeom>
                <a:avLst/>
                <a:gdLst>
                  <a:gd name="T0" fmla="+- 0 4351 4351"/>
                  <a:gd name="T1" fmla="*/ T0 w 156"/>
                  <a:gd name="T2" fmla="+- 0 5760 4700"/>
                  <a:gd name="T3" fmla="*/ 5760 h 1061"/>
                  <a:gd name="T4" fmla="+- 0 4507 4351"/>
                  <a:gd name="T5" fmla="*/ T4 w 156"/>
                  <a:gd name="T6" fmla="+- 0 5760 4700"/>
                  <a:gd name="T7" fmla="*/ 5760 h 1061"/>
                  <a:gd name="T8" fmla="+- 0 4507 4351"/>
                  <a:gd name="T9" fmla="*/ T8 w 156"/>
                  <a:gd name="T10" fmla="+- 0 4700 4700"/>
                  <a:gd name="T11" fmla="*/ 4700 h 1061"/>
                  <a:gd name="T12" fmla="+- 0 4351 4351"/>
                  <a:gd name="T13" fmla="*/ T12 w 156"/>
                  <a:gd name="T14" fmla="+- 0 4700 4700"/>
                  <a:gd name="T15" fmla="*/ 4700 h 1061"/>
                  <a:gd name="T16" fmla="+- 0 4351 4351"/>
                  <a:gd name="T17" fmla="*/ T16 w 156"/>
                  <a:gd name="T18" fmla="+- 0 5760 4700"/>
                  <a:gd name="T19" fmla="*/ 5760 h 10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61">
                    <a:moveTo>
                      <a:pt x="0" y="1060"/>
                    </a:moveTo>
                    <a:lnTo>
                      <a:pt x="156" y="106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60"/>
                    </a:lnTo>
                    <a:close/>
                  </a:path>
                </a:pathLst>
              </a:custGeom>
              <a:solidFill>
                <a:srgbClr val="5F4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5" name="Group 523"/>
            <p:cNvGrpSpPr>
              <a:grpSpLocks/>
            </p:cNvGrpSpPr>
            <p:nvPr/>
          </p:nvGrpSpPr>
          <p:grpSpPr bwMode="auto">
            <a:xfrm>
              <a:off x="4351" y="4700"/>
              <a:ext cx="156" cy="1061"/>
              <a:chOff x="4351" y="4700"/>
              <a:chExt cx="156" cy="1061"/>
            </a:xfrm>
          </p:grpSpPr>
          <p:sp>
            <p:nvSpPr>
              <p:cNvPr id="2053" name="Freeform 524"/>
              <p:cNvSpPr>
                <a:spLocks/>
              </p:cNvSpPr>
              <p:nvPr/>
            </p:nvSpPr>
            <p:spPr bwMode="auto">
              <a:xfrm>
                <a:off x="4351" y="4700"/>
                <a:ext cx="156" cy="1061"/>
              </a:xfrm>
              <a:custGeom>
                <a:avLst/>
                <a:gdLst>
                  <a:gd name="T0" fmla="+- 0 4351 4351"/>
                  <a:gd name="T1" fmla="*/ T0 w 156"/>
                  <a:gd name="T2" fmla="+- 0 5760 4700"/>
                  <a:gd name="T3" fmla="*/ 5760 h 1061"/>
                  <a:gd name="T4" fmla="+- 0 4507 4351"/>
                  <a:gd name="T5" fmla="*/ T4 w 156"/>
                  <a:gd name="T6" fmla="+- 0 5760 4700"/>
                  <a:gd name="T7" fmla="*/ 5760 h 1061"/>
                  <a:gd name="T8" fmla="+- 0 4507 4351"/>
                  <a:gd name="T9" fmla="*/ T8 w 156"/>
                  <a:gd name="T10" fmla="+- 0 4700 4700"/>
                  <a:gd name="T11" fmla="*/ 4700 h 1061"/>
                  <a:gd name="T12" fmla="+- 0 4351 4351"/>
                  <a:gd name="T13" fmla="*/ T12 w 156"/>
                  <a:gd name="T14" fmla="+- 0 4700 4700"/>
                  <a:gd name="T15" fmla="*/ 4700 h 1061"/>
                  <a:gd name="T16" fmla="+- 0 4351 4351"/>
                  <a:gd name="T17" fmla="*/ T16 w 156"/>
                  <a:gd name="T18" fmla="+- 0 5760 4700"/>
                  <a:gd name="T19" fmla="*/ 5760 h 10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61">
                    <a:moveTo>
                      <a:pt x="0" y="1060"/>
                    </a:moveTo>
                    <a:lnTo>
                      <a:pt x="156" y="106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6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6" name="Group 525"/>
            <p:cNvGrpSpPr>
              <a:grpSpLocks/>
            </p:cNvGrpSpPr>
            <p:nvPr/>
          </p:nvGrpSpPr>
          <p:grpSpPr bwMode="auto">
            <a:xfrm>
              <a:off x="4586" y="4623"/>
              <a:ext cx="156" cy="1138"/>
              <a:chOff x="4586" y="4623"/>
              <a:chExt cx="156" cy="1138"/>
            </a:xfrm>
          </p:grpSpPr>
          <p:sp>
            <p:nvSpPr>
              <p:cNvPr id="2052" name="Freeform 526"/>
              <p:cNvSpPr>
                <a:spLocks/>
              </p:cNvSpPr>
              <p:nvPr/>
            </p:nvSpPr>
            <p:spPr bwMode="auto">
              <a:xfrm>
                <a:off x="4586" y="4623"/>
                <a:ext cx="156" cy="1138"/>
              </a:xfrm>
              <a:custGeom>
                <a:avLst/>
                <a:gdLst>
                  <a:gd name="T0" fmla="+- 0 4586 4586"/>
                  <a:gd name="T1" fmla="*/ T0 w 156"/>
                  <a:gd name="T2" fmla="+- 0 5760 4623"/>
                  <a:gd name="T3" fmla="*/ 5760 h 1138"/>
                  <a:gd name="T4" fmla="+- 0 4742 4586"/>
                  <a:gd name="T5" fmla="*/ T4 w 156"/>
                  <a:gd name="T6" fmla="+- 0 5760 4623"/>
                  <a:gd name="T7" fmla="*/ 5760 h 1138"/>
                  <a:gd name="T8" fmla="+- 0 4742 4586"/>
                  <a:gd name="T9" fmla="*/ T8 w 156"/>
                  <a:gd name="T10" fmla="+- 0 4623 4623"/>
                  <a:gd name="T11" fmla="*/ 4623 h 1138"/>
                  <a:gd name="T12" fmla="+- 0 4586 4586"/>
                  <a:gd name="T13" fmla="*/ T12 w 156"/>
                  <a:gd name="T14" fmla="+- 0 4623 4623"/>
                  <a:gd name="T15" fmla="*/ 4623 h 1138"/>
                  <a:gd name="T16" fmla="+- 0 4586 4586"/>
                  <a:gd name="T17" fmla="*/ T16 w 156"/>
                  <a:gd name="T18" fmla="+- 0 5760 4623"/>
                  <a:gd name="T19" fmla="*/ 5760 h 1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38">
                    <a:moveTo>
                      <a:pt x="0" y="1137"/>
                    </a:moveTo>
                    <a:lnTo>
                      <a:pt x="156" y="113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37"/>
                    </a:lnTo>
                    <a:close/>
                  </a:path>
                </a:pathLst>
              </a:custGeom>
              <a:solidFill>
                <a:srgbClr val="5F4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7" name="Group 527"/>
            <p:cNvGrpSpPr>
              <a:grpSpLocks/>
            </p:cNvGrpSpPr>
            <p:nvPr/>
          </p:nvGrpSpPr>
          <p:grpSpPr bwMode="auto">
            <a:xfrm>
              <a:off x="4586" y="4623"/>
              <a:ext cx="156" cy="1138"/>
              <a:chOff x="4586" y="4623"/>
              <a:chExt cx="156" cy="1138"/>
            </a:xfrm>
          </p:grpSpPr>
          <p:sp>
            <p:nvSpPr>
              <p:cNvPr id="2051" name="Freeform 528"/>
              <p:cNvSpPr>
                <a:spLocks/>
              </p:cNvSpPr>
              <p:nvPr/>
            </p:nvSpPr>
            <p:spPr bwMode="auto">
              <a:xfrm>
                <a:off x="4586" y="4623"/>
                <a:ext cx="156" cy="1138"/>
              </a:xfrm>
              <a:custGeom>
                <a:avLst/>
                <a:gdLst>
                  <a:gd name="T0" fmla="+- 0 4586 4586"/>
                  <a:gd name="T1" fmla="*/ T0 w 156"/>
                  <a:gd name="T2" fmla="+- 0 5760 4623"/>
                  <a:gd name="T3" fmla="*/ 5760 h 1138"/>
                  <a:gd name="T4" fmla="+- 0 4742 4586"/>
                  <a:gd name="T5" fmla="*/ T4 w 156"/>
                  <a:gd name="T6" fmla="+- 0 5760 4623"/>
                  <a:gd name="T7" fmla="*/ 5760 h 1138"/>
                  <a:gd name="T8" fmla="+- 0 4742 4586"/>
                  <a:gd name="T9" fmla="*/ T8 w 156"/>
                  <a:gd name="T10" fmla="+- 0 4623 4623"/>
                  <a:gd name="T11" fmla="*/ 4623 h 1138"/>
                  <a:gd name="T12" fmla="+- 0 4586 4586"/>
                  <a:gd name="T13" fmla="*/ T12 w 156"/>
                  <a:gd name="T14" fmla="+- 0 4623 4623"/>
                  <a:gd name="T15" fmla="*/ 4623 h 1138"/>
                  <a:gd name="T16" fmla="+- 0 4586 4586"/>
                  <a:gd name="T17" fmla="*/ T16 w 156"/>
                  <a:gd name="T18" fmla="+- 0 5760 4623"/>
                  <a:gd name="T19" fmla="*/ 5760 h 1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38">
                    <a:moveTo>
                      <a:pt x="0" y="1137"/>
                    </a:moveTo>
                    <a:lnTo>
                      <a:pt x="156" y="113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37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8" name="Group 529"/>
            <p:cNvGrpSpPr>
              <a:grpSpLocks/>
            </p:cNvGrpSpPr>
            <p:nvPr/>
          </p:nvGrpSpPr>
          <p:grpSpPr bwMode="auto">
            <a:xfrm>
              <a:off x="5988" y="4803"/>
              <a:ext cx="156" cy="958"/>
              <a:chOff x="5988" y="4803"/>
              <a:chExt cx="156" cy="958"/>
            </a:xfrm>
          </p:grpSpPr>
          <p:sp>
            <p:nvSpPr>
              <p:cNvPr id="2050" name="Freeform 530"/>
              <p:cNvSpPr>
                <a:spLocks/>
              </p:cNvSpPr>
              <p:nvPr/>
            </p:nvSpPr>
            <p:spPr bwMode="auto">
              <a:xfrm>
                <a:off x="5988" y="4803"/>
                <a:ext cx="156" cy="958"/>
              </a:xfrm>
              <a:custGeom>
                <a:avLst/>
                <a:gdLst>
                  <a:gd name="T0" fmla="+- 0 5988 5988"/>
                  <a:gd name="T1" fmla="*/ T0 w 156"/>
                  <a:gd name="T2" fmla="+- 0 5760 4803"/>
                  <a:gd name="T3" fmla="*/ 5760 h 958"/>
                  <a:gd name="T4" fmla="+- 0 6144 5988"/>
                  <a:gd name="T5" fmla="*/ T4 w 156"/>
                  <a:gd name="T6" fmla="+- 0 5760 4803"/>
                  <a:gd name="T7" fmla="*/ 5760 h 958"/>
                  <a:gd name="T8" fmla="+- 0 6144 5988"/>
                  <a:gd name="T9" fmla="*/ T8 w 156"/>
                  <a:gd name="T10" fmla="+- 0 4803 4803"/>
                  <a:gd name="T11" fmla="*/ 4803 h 958"/>
                  <a:gd name="T12" fmla="+- 0 5988 5988"/>
                  <a:gd name="T13" fmla="*/ T12 w 156"/>
                  <a:gd name="T14" fmla="+- 0 4803 4803"/>
                  <a:gd name="T15" fmla="*/ 4803 h 958"/>
                  <a:gd name="T16" fmla="+- 0 5988 5988"/>
                  <a:gd name="T17" fmla="*/ T16 w 156"/>
                  <a:gd name="T18" fmla="+- 0 5760 4803"/>
                  <a:gd name="T19" fmla="*/ 5760 h 9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58">
                    <a:moveTo>
                      <a:pt x="0" y="957"/>
                    </a:moveTo>
                    <a:lnTo>
                      <a:pt x="156" y="95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57"/>
                    </a:lnTo>
                    <a:close/>
                  </a:path>
                </a:pathLst>
              </a:custGeom>
              <a:solidFill>
                <a:srgbClr val="30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9" name="Group 531"/>
            <p:cNvGrpSpPr>
              <a:grpSpLocks/>
            </p:cNvGrpSpPr>
            <p:nvPr/>
          </p:nvGrpSpPr>
          <p:grpSpPr bwMode="auto">
            <a:xfrm>
              <a:off x="5988" y="4803"/>
              <a:ext cx="156" cy="958"/>
              <a:chOff x="5988" y="4803"/>
              <a:chExt cx="156" cy="958"/>
            </a:xfrm>
          </p:grpSpPr>
          <p:sp>
            <p:nvSpPr>
              <p:cNvPr id="2049" name="Freeform 532"/>
              <p:cNvSpPr>
                <a:spLocks/>
              </p:cNvSpPr>
              <p:nvPr/>
            </p:nvSpPr>
            <p:spPr bwMode="auto">
              <a:xfrm>
                <a:off x="5988" y="4803"/>
                <a:ext cx="156" cy="958"/>
              </a:xfrm>
              <a:custGeom>
                <a:avLst/>
                <a:gdLst>
                  <a:gd name="T0" fmla="+- 0 5988 5988"/>
                  <a:gd name="T1" fmla="*/ T0 w 156"/>
                  <a:gd name="T2" fmla="+- 0 5760 4803"/>
                  <a:gd name="T3" fmla="*/ 5760 h 958"/>
                  <a:gd name="T4" fmla="+- 0 6144 5988"/>
                  <a:gd name="T5" fmla="*/ T4 w 156"/>
                  <a:gd name="T6" fmla="+- 0 5760 4803"/>
                  <a:gd name="T7" fmla="*/ 5760 h 958"/>
                  <a:gd name="T8" fmla="+- 0 6144 5988"/>
                  <a:gd name="T9" fmla="*/ T8 w 156"/>
                  <a:gd name="T10" fmla="+- 0 4803 4803"/>
                  <a:gd name="T11" fmla="*/ 4803 h 958"/>
                  <a:gd name="T12" fmla="+- 0 5988 5988"/>
                  <a:gd name="T13" fmla="*/ T12 w 156"/>
                  <a:gd name="T14" fmla="+- 0 4803 4803"/>
                  <a:gd name="T15" fmla="*/ 4803 h 958"/>
                  <a:gd name="T16" fmla="+- 0 5988 5988"/>
                  <a:gd name="T17" fmla="*/ T16 w 156"/>
                  <a:gd name="T18" fmla="+- 0 5760 4803"/>
                  <a:gd name="T19" fmla="*/ 5760 h 9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58">
                    <a:moveTo>
                      <a:pt x="0" y="957"/>
                    </a:moveTo>
                    <a:lnTo>
                      <a:pt x="156" y="95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57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0" name="Group 533"/>
            <p:cNvGrpSpPr>
              <a:grpSpLocks/>
            </p:cNvGrpSpPr>
            <p:nvPr/>
          </p:nvGrpSpPr>
          <p:grpSpPr bwMode="auto">
            <a:xfrm>
              <a:off x="6456" y="4757"/>
              <a:ext cx="156" cy="1004"/>
              <a:chOff x="6456" y="4757"/>
              <a:chExt cx="156" cy="1004"/>
            </a:xfrm>
          </p:grpSpPr>
          <p:sp>
            <p:nvSpPr>
              <p:cNvPr id="2048" name="Freeform 534"/>
              <p:cNvSpPr>
                <a:spLocks/>
              </p:cNvSpPr>
              <p:nvPr/>
            </p:nvSpPr>
            <p:spPr bwMode="auto">
              <a:xfrm>
                <a:off x="6456" y="4757"/>
                <a:ext cx="156" cy="1004"/>
              </a:xfrm>
              <a:custGeom>
                <a:avLst/>
                <a:gdLst>
                  <a:gd name="T0" fmla="+- 0 6456 6456"/>
                  <a:gd name="T1" fmla="*/ T0 w 156"/>
                  <a:gd name="T2" fmla="+- 0 5760 4757"/>
                  <a:gd name="T3" fmla="*/ 5760 h 1004"/>
                  <a:gd name="T4" fmla="+- 0 6612 6456"/>
                  <a:gd name="T5" fmla="*/ T4 w 156"/>
                  <a:gd name="T6" fmla="+- 0 5760 4757"/>
                  <a:gd name="T7" fmla="*/ 5760 h 1004"/>
                  <a:gd name="T8" fmla="+- 0 6612 6456"/>
                  <a:gd name="T9" fmla="*/ T8 w 156"/>
                  <a:gd name="T10" fmla="+- 0 4757 4757"/>
                  <a:gd name="T11" fmla="*/ 4757 h 1004"/>
                  <a:gd name="T12" fmla="+- 0 6456 6456"/>
                  <a:gd name="T13" fmla="*/ T12 w 156"/>
                  <a:gd name="T14" fmla="+- 0 4757 4757"/>
                  <a:gd name="T15" fmla="*/ 4757 h 1004"/>
                  <a:gd name="T16" fmla="+- 0 6456 6456"/>
                  <a:gd name="T17" fmla="*/ T16 w 156"/>
                  <a:gd name="T18" fmla="+- 0 5760 4757"/>
                  <a:gd name="T19" fmla="*/ 5760 h 10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04">
                    <a:moveTo>
                      <a:pt x="0" y="1003"/>
                    </a:moveTo>
                    <a:lnTo>
                      <a:pt x="156" y="100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03"/>
                    </a:lnTo>
                    <a:close/>
                  </a:path>
                </a:pathLst>
              </a:custGeom>
              <a:solidFill>
                <a:srgbClr val="5F4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1" name="Group 535"/>
            <p:cNvGrpSpPr>
              <a:grpSpLocks/>
            </p:cNvGrpSpPr>
            <p:nvPr/>
          </p:nvGrpSpPr>
          <p:grpSpPr bwMode="auto">
            <a:xfrm>
              <a:off x="6456" y="4757"/>
              <a:ext cx="156" cy="1004"/>
              <a:chOff x="6456" y="4757"/>
              <a:chExt cx="156" cy="1004"/>
            </a:xfrm>
          </p:grpSpPr>
          <p:sp>
            <p:nvSpPr>
              <p:cNvPr id="2047" name="Freeform 536"/>
              <p:cNvSpPr>
                <a:spLocks/>
              </p:cNvSpPr>
              <p:nvPr/>
            </p:nvSpPr>
            <p:spPr bwMode="auto">
              <a:xfrm>
                <a:off x="6456" y="4757"/>
                <a:ext cx="156" cy="1004"/>
              </a:xfrm>
              <a:custGeom>
                <a:avLst/>
                <a:gdLst>
                  <a:gd name="T0" fmla="+- 0 6456 6456"/>
                  <a:gd name="T1" fmla="*/ T0 w 156"/>
                  <a:gd name="T2" fmla="+- 0 5760 4757"/>
                  <a:gd name="T3" fmla="*/ 5760 h 1004"/>
                  <a:gd name="T4" fmla="+- 0 6612 6456"/>
                  <a:gd name="T5" fmla="*/ T4 w 156"/>
                  <a:gd name="T6" fmla="+- 0 5760 4757"/>
                  <a:gd name="T7" fmla="*/ 5760 h 1004"/>
                  <a:gd name="T8" fmla="+- 0 6612 6456"/>
                  <a:gd name="T9" fmla="*/ T8 w 156"/>
                  <a:gd name="T10" fmla="+- 0 4757 4757"/>
                  <a:gd name="T11" fmla="*/ 4757 h 1004"/>
                  <a:gd name="T12" fmla="+- 0 6456 6456"/>
                  <a:gd name="T13" fmla="*/ T12 w 156"/>
                  <a:gd name="T14" fmla="+- 0 4757 4757"/>
                  <a:gd name="T15" fmla="*/ 4757 h 1004"/>
                  <a:gd name="T16" fmla="+- 0 6456 6456"/>
                  <a:gd name="T17" fmla="*/ T16 w 156"/>
                  <a:gd name="T18" fmla="+- 0 5760 4757"/>
                  <a:gd name="T19" fmla="*/ 5760 h 10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04">
                    <a:moveTo>
                      <a:pt x="0" y="1003"/>
                    </a:moveTo>
                    <a:lnTo>
                      <a:pt x="156" y="100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03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2" name="Group 537"/>
            <p:cNvGrpSpPr>
              <a:grpSpLocks/>
            </p:cNvGrpSpPr>
            <p:nvPr/>
          </p:nvGrpSpPr>
          <p:grpSpPr bwMode="auto">
            <a:xfrm>
              <a:off x="2249" y="4592"/>
              <a:ext cx="156" cy="1169"/>
              <a:chOff x="2249" y="4592"/>
              <a:chExt cx="156" cy="1169"/>
            </a:xfrm>
          </p:grpSpPr>
          <p:sp>
            <p:nvSpPr>
              <p:cNvPr id="2046" name="Freeform 538"/>
              <p:cNvSpPr>
                <a:spLocks/>
              </p:cNvSpPr>
              <p:nvPr/>
            </p:nvSpPr>
            <p:spPr bwMode="auto">
              <a:xfrm>
                <a:off x="2249" y="4592"/>
                <a:ext cx="156" cy="1169"/>
              </a:xfrm>
              <a:custGeom>
                <a:avLst/>
                <a:gdLst>
                  <a:gd name="T0" fmla="+- 0 2249 2249"/>
                  <a:gd name="T1" fmla="*/ T0 w 156"/>
                  <a:gd name="T2" fmla="+- 0 5760 4592"/>
                  <a:gd name="T3" fmla="*/ 5760 h 1169"/>
                  <a:gd name="T4" fmla="+- 0 2405 2249"/>
                  <a:gd name="T5" fmla="*/ T4 w 156"/>
                  <a:gd name="T6" fmla="+- 0 5760 4592"/>
                  <a:gd name="T7" fmla="*/ 5760 h 1169"/>
                  <a:gd name="T8" fmla="+- 0 2405 2249"/>
                  <a:gd name="T9" fmla="*/ T8 w 156"/>
                  <a:gd name="T10" fmla="+- 0 4592 4592"/>
                  <a:gd name="T11" fmla="*/ 4592 h 1169"/>
                  <a:gd name="T12" fmla="+- 0 2249 2249"/>
                  <a:gd name="T13" fmla="*/ T12 w 156"/>
                  <a:gd name="T14" fmla="+- 0 4592 4592"/>
                  <a:gd name="T15" fmla="*/ 4592 h 1169"/>
                  <a:gd name="T16" fmla="+- 0 2249 2249"/>
                  <a:gd name="T17" fmla="*/ T16 w 156"/>
                  <a:gd name="T18" fmla="+- 0 5760 4592"/>
                  <a:gd name="T19" fmla="*/ 5760 h 11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69">
                    <a:moveTo>
                      <a:pt x="0" y="1168"/>
                    </a:moveTo>
                    <a:lnTo>
                      <a:pt x="156" y="116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6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3" name="Group 539"/>
            <p:cNvGrpSpPr>
              <a:grpSpLocks/>
            </p:cNvGrpSpPr>
            <p:nvPr/>
          </p:nvGrpSpPr>
          <p:grpSpPr bwMode="auto">
            <a:xfrm>
              <a:off x="2249" y="4592"/>
              <a:ext cx="156" cy="1169"/>
              <a:chOff x="2249" y="4592"/>
              <a:chExt cx="156" cy="1169"/>
            </a:xfrm>
          </p:grpSpPr>
          <p:sp>
            <p:nvSpPr>
              <p:cNvPr id="2045" name="Freeform 540"/>
              <p:cNvSpPr>
                <a:spLocks/>
              </p:cNvSpPr>
              <p:nvPr/>
            </p:nvSpPr>
            <p:spPr bwMode="auto">
              <a:xfrm>
                <a:off x="2249" y="4592"/>
                <a:ext cx="156" cy="1169"/>
              </a:xfrm>
              <a:custGeom>
                <a:avLst/>
                <a:gdLst>
                  <a:gd name="T0" fmla="+- 0 2249 2249"/>
                  <a:gd name="T1" fmla="*/ T0 w 156"/>
                  <a:gd name="T2" fmla="+- 0 5760 4592"/>
                  <a:gd name="T3" fmla="*/ 5760 h 1169"/>
                  <a:gd name="T4" fmla="+- 0 2405 2249"/>
                  <a:gd name="T5" fmla="*/ T4 w 156"/>
                  <a:gd name="T6" fmla="+- 0 5760 4592"/>
                  <a:gd name="T7" fmla="*/ 5760 h 1169"/>
                  <a:gd name="T8" fmla="+- 0 2405 2249"/>
                  <a:gd name="T9" fmla="*/ T8 w 156"/>
                  <a:gd name="T10" fmla="+- 0 4592 4592"/>
                  <a:gd name="T11" fmla="*/ 4592 h 1169"/>
                  <a:gd name="T12" fmla="+- 0 2249 2249"/>
                  <a:gd name="T13" fmla="*/ T12 w 156"/>
                  <a:gd name="T14" fmla="+- 0 4592 4592"/>
                  <a:gd name="T15" fmla="*/ 4592 h 1169"/>
                  <a:gd name="T16" fmla="+- 0 2249 2249"/>
                  <a:gd name="T17" fmla="*/ T16 w 156"/>
                  <a:gd name="T18" fmla="+- 0 5760 4592"/>
                  <a:gd name="T19" fmla="*/ 5760 h 11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69">
                    <a:moveTo>
                      <a:pt x="0" y="1168"/>
                    </a:moveTo>
                    <a:lnTo>
                      <a:pt x="156" y="116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6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4" name="Group 541"/>
            <p:cNvGrpSpPr>
              <a:grpSpLocks/>
            </p:cNvGrpSpPr>
            <p:nvPr/>
          </p:nvGrpSpPr>
          <p:grpSpPr bwMode="auto">
            <a:xfrm>
              <a:off x="2482" y="4320"/>
              <a:ext cx="156" cy="1440"/>
              <a:chOff x="2482" y="4320"/>
              <a:chExt cx="156" cy="1440"/>
            </a:xfrm>
          </p:grpSpPr>
          <p:sp>
            <p:nvSpPr>
              <p:cNvPr id="2044" name="Freeform 542"/>
              <p:cNvSpPr>
                <a:spLocks/>
              </p:cNvSpPr>
              <p:nvPr/>
            </p:nvSpPr>
            <p:spPr bwMode="auto">
              <a:xfrm>
                <a:off x="2482" y="4320"/>
                <a:ext cx="156" cy="1440"/>
              </a:xfrm>
              <a:custGeom>
                <a:avLst/>
                <a:gdLst>
                  <a:gd name="T0" fmla="+- 0 2482 2482"/>
                  <a:gd name="T1" fmla="*/ T0 w 156"/>
                  <a:gd name="T2" fmla="+- 0 5760 4320"/>
                  <a:gd name="T3" fmla="*/ 5760 h 1440"/>
                  <a:gd name="T4" fmla="+- 0 2638 2482"/>
                  <a:gd name="T5" fmla="*/ T4 w 156"/>
                  <a:gd name="T6" fmla="+- 0 5760 4320"/>
                  <a:gd name="T7" fmla="*/ 5760 h 1440"/>
                  <a:gd name="T8" fmla="+- 0 2638 2482"/>
                  <a:gd name="T9" fmla="*/ T8 w 156"/>
                  <a:gd name="T10" fmla="+- 0 4320 4320"/>
                  <a:gd name="T11" fmla="*/ 4320 h 1440"/>
                  <a:gd name="T12" fmla="+- 0 2482 2482"/>
                  <a:gd name="T13" fmla="*/ T12 w 156"/>
                  <a:gd name="T14" fmla="+- 0 4320 4320"/>
                  <a:gd name="T15" fmla="*/ 4320 h 1440"/>
                  <a:gd name="T16" fmla="+- 0 2482 2482"/>
                  <a:gd name="T17" fmla="*/ T16 w 156"/>
                  <a:gd name="T18" fmla="+- 0 5760 4320"/>
                  <a:gd name="T19" fmla="*/ 5760 h 14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440">
                    <a:moveTo>
                      <a:pt x="0" y="1440"/>
                    </a:moveTo>
                    <a:lnTo>
                      <a:pt x="156" y="14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5" name="Group 543"/>
            <p:cNvGrpSpPr>
              <a:grpSpLocks/>
            </p:cNvGrpSpPr>
            <p:nvPr/>
          </p:nvGrpSpPr>
          <p:grpSpPr bwMode="auto">
            <a:xfrm>
              <a:off x="2482" y="4320"/>
              <a:ext cx="156" cy="1440"/>
              <a:chOff x="2482" y="4320"/>
              <a:chExt cx="156" cy="1440"/>
            </a:xfrm>
          </p:grpSpPr>
          <p:sp>
            <p:nvSpPr>
              <p:cNvPr id="2043" name="Freeform 544"/>
              <p:cNvSpPr>
                <a:spLocks/>
              </p:cNvSpPr>
              <p:nvPr/>
            </p:nvSpPr>
            <p:spPr bwMode="auto">
              <a:xfrm>
                <a:off x="2482" y="4320"/>
                <a:ext cx="156" cy="1440"/>
              </a:xfrm>
              <a:custGeom>
                <a:avLst/>
                <a:gdLst>
                  <a:gd name="T0" fmla="+- 0 2482 2482"/>
                  <a:gd name="T1" fmla="*/ T0 w 156"/>
                  <a:gd name="T2" fmla="+- 0 5760 4320"/>
                  <a:gd name="T3" fmla="*/ 5760 h 1440"/>
                  <a:gd name="T4" fmla="+- 0 2638 2482"/>
                  <a:gd name="T5" fmla="*/ T4 w 156"/>
                  <a:gd name="T6" fmla="+- 0 5760 4320"/>
                  <a:gd name="T7" fmla="*/ 5760 h 1440"/>
                  <a:gd name="T8" fmla="+- 0 2638 2482"/>
                  <a:gd name="T9" fmla="*/ T8 w 156"/>
                  <a:gd name="T10" fmla="+- 0 4320 4320"/>
                  <a:gd name="T11" fmla="*/ 4320 h 1440"/>
                  <a:gd name="T12" fmla="+- 0 2482 2482"/>
                  <a:gd name="T13" fmla="*/ T12 w 156"/>
                  <a:gd name="T14" fmla="+- 0 4320 4320"/>
                  <a:gd name="T15" fmla="*/ 4320 h 1440"/>
                  <a:gd name="T16" fmla="+- 0 2482 2482"/>
                  <a:gd name="T17" fmla="*/ T16 w 156"/>
                  <a:gd name="T18" fmla="+- 0 5760 4320"/>
                  <a:gd name="T19" fmla="*/ 5760 h 14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440">
                    <a:moveTo>
                      <a:pt x="0" y="1440"/>
                    </a:moveTo>
                    <a:lnTo>
                      <a:pt x="156" y="14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44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6" name="Group 545"/>
            <p:cNvGrpSpPr>
              <a:grpSpLocks/>
            </p:cNvGrpSpPr>
            <p:nvPr/>
          </p:nvGrpSpPr>
          <p:grpSpPr bwMode="auto">
            <a:xfrm>
              <a:off x="2717" y="4676"/>
              <a:ext cx="156" cy="1085"/>
              <a:chOff x="2717" y="4676"/>
              <a:chExt cx="156" cy="1085"/>
            </a:xfrm>
          </p:grpSpPr>
          <p:sp>
            <p:nvSpPr>
              <p:cNvPr id="2042" name="Freeform 546"/>
              <p:cNvSpPr>
                <a:spLocks/>
              </p:cNvSpPr>
              <p:nvPr/>
            </p:nvSpPr>
            <p:spPr bwMode="auto">
              <a:xfrm>
                <a:off x="2717" y="4676"/>
                <a:ext cx="156" cy="1085"/>
              </a:xfrm>
              <a:custGeom>
                <a:avLst/>
                <a:gdLst>
                  <a:gd name="T0" fmla="+- 0 2717 2717"/>
                  <a:gd name="T1" fmla="*/ T0 w 156"/>
                  <a:gd name="T2" fmla="+- 0 5760 4676"/>
                  <a:gd name="T3" fmla="*/ 5760 h 1085"/>
                  <a:gd name="T4" fmla="+- 0 2873 2717"/>
                  <a:gd name="T5" fmla="*/ T4 w 156"/>
                  <a:gd name="T6" fmla="+- 0 5760 4676"/>
                  <a:gd name="T7" fmla="*/ 5760 h 1085"/>
                  <a:gd name="T8" fmla="+- 0 2873 2717"/>
                  <a:gd name="T9" fmla="*/ T8 w 156"/>
                  <a:gd name="T10" fmla="+- 0 4676 4676"/>
                  <a:gd name="T11" fmla="*/ 4676 h 1085"/>
                  <a:gd name="T12" fmla="+- 0 2717 2717"/>
                  <a:gd name="T13" fmla="*/ T12 w 156"/>
                  <a:gd name="T14" fmla="+- 0 4676 4676"/>
                  <a:gd name="T15" fmla="*/ 4676 h 1085"/>
                  <a:gd name="T16" fmla="+- 0 2717 2717"/>
                  <a:gd name="T17" fmla="*/ T16 w 156"/>
                  <a:gd name="T18" fmla="+- 0 5760 4676"/>
                  <a:gd name="T19" fmla="*/ 5760 h 10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85">
                    <a:moveTo>
                      <a:pt x="0" y="1084"/>
                    </a:moveTo>
                    <a:lnTo>
                      <a:pt x="156" y="108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84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7" name="Group 547"/>
            <p:cNvGrpSpPr>
              <a:grpSpLocks/>
            </p:cNvGrpSpPr>
            <p:nvPr/>
          </p:nvGrpSpPr>
          <p:grpSpPr bwMode="auto">
            <a:xfrm>
              <a:off x="2717" y="4676"/>
              <a:ext cx="156" cy="1085"/>
              <a:chOff x="2717" y="4676"/>
              <a:chExt cx="156" cy="1085"/>
            </a:xfrm>
          </p:grpSpPr>
          <p:sp>
            <p:nvSpPr>
              <p:cNvPr id="2041" name="Freeform 548"/>
              <p:cNvSpPr>
                <a:spLocks/>
              </p:cNvSpPr>
              <p:nvPr/>
            </p:nvSpPr>
            <p:spPr bwMode="auto">
              <a:xfrm>
                <a:off x="2717" y="4676"/>
                <a:ext cx="156" cy="1085"/>
              </a:xfrm>
              <a:custGeom>
                <a:avLst/>
                <a:gdLst>
                  <a:gd name="T0" fmla="+- 0 2717 2717"/>
                  <a:gd name="T1" fmla="*/ T0 w 156"/>
                  <a:gd name="T2" fmla="+- 0 5760 4676"/>
                  <a:gd name="T3" fmla="*/ 5760 h 1085"/>
                  <a:gd name="T4" fmla="+- 0 2873 2717"/>
                  <a:gd name="T5" fmla="*/ T4 w 156"/>
                  <a:gd name="T6" fmla="+- 0 5760 4676"/>
                  <a:gd name="T7" fmla="*/ 5760 h 1085"/>
                  <a:gd name="T8" fmla="+- 0 2873 2717"/>
                  <a:gd name="T9" fmla="*/ T8 w 156"/>
                  <a:gd name="T10" fmla="+- 0 4676 4676"/>
                  <a:gd name="T11" fmla="*/ 4676 h 1085"/>
                  <a:gd name="T12" fmla="+- 0 2717 2717"/>
                  <a:gd name="T13" fmla="*/ T12 w 156"/>
                  <a:gd name="T14" fmla="+- 0 4676 4676"/>
                  <a:gd name="T15" fmla="*/ 4676 h 1085"/>
                  <a:gd name="T16" fmla="+- 0 2717 2717"/>
                  <a:gd name="T17" fmla="*/ T16 w 156"/>
                  <a:gd name="T18" fmla="+- 0 5760 4676"/>
                  <a:gd name="T19" fmla="*/ 5760 h 10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85">
                    <a:moveTo>
                      <a:pt x="0" y="1084"/>
                    </a:moveTo>
                    <a:lnTo>
                      <a:pt x="156" y="108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8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8" name="Group 549"/>
            <p:cNvGrpSpPr>
              <a:grpSpLocks/>
            </p:cNvGrpSpPr>
            <p:nvPr/>
          </p:nvGrpSpPr>
          <p:grpSpPr bwMode="auto">
            <a:xfrm>
              <a:off x="2950" y="4395"/>
              <a:ext cx="156" cy="1366"/>
              <a:chOff x="2950" y="4395"/>
              <a:chExt cx="156" cy="1366"/>
            </a:xfrm>
          </p:grpSpPr>
          <p:sp>
            <p:nvSpPr>
              <p:cNvPr id="2040" name="Freeform 550"/>
              <p:cNvSpPr>
                <a:spLocks/>
              </p:cNvSpPr>
              <p:nvPr/>
            </p:nvSpPr>
            <p:spPr bwMode="auto">
              <a:xfrm>
                <a:off x="2950" y="4395"/>
                <a:ext cx="156" cy="1366"/>
              </a:xfrm>
              <a:custGeom>
                <a:avLst/>
                <a:gdLst>
                  <a:gd name="T0" fmla="+- 0 2950 2950"/>
                  <a:gd name="T1" fmla="*/ T0 w 156"/>
                  <a:gd name="T2" fmla="+- 0 5760 4395"/>
                  <a:gd name="T3" fmla="*/ 5760 h 1366"/>
                  <a:gd name="T4" fmla="+- 0 3106 2950"/>
                  <a:gd name="T5" fmla="*/ T4 w 156"/>
                  <a:gd name="T6" fmla="+- 0 5760 4395"/>
                  <a:gd name="T7" fmla="*/ 5760 h 1366"/>
                  <a:gd name="T8" fmla="+- 0 3106 2950"/>
                  <a:gd name="T9" fmla="*/ T8 w 156"/>
                  <a:gd name="T10" fmla="+- 0 4395 4395"/>
                  <a:gd name="T11" fmla="*/ 4395 h 1366"/>
                  <a:gd name="T12" fmla="+- 0 2950 2950"/>
                  <a:gd name="T13" fmla="*/ T12 w 156"/>
                  <a:gd name="T14" fmla="+- 0 4395 4395"/>
                  <a:gd name="T15" fmla="*/ 4395 h 1366"/>
                  <a:gd name="T16" fmla="+- 0 2950 2950"/>
                  <a:gd name="T17" fmla="*/ T16 w 156"/>
                  <a:gd name="T18" fmla="+- 0 5760 4395"/>
                  <a:gd name="T19" fmla="*/ 5760 h 13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366">
                    <a:moveTo>
                      <a:pt x="0" y="1365"/>
                    </a:moveTo>
                    <a:lnTo>
                      <a:pt x="156" y="136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365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9" name="Group 551"/>
            <p:cNvGrpSpPr>
              <a:grpSpLocks/>
            </p:cNvGrpSpPr>
            <p:nvPr/>
          </p:nvGrpSpPr>
          <p:grpSpPr bwMode="auto">
            <a:xfrm>
              <a:off x="2950" y="4395"/>
              <a:ext cx="156" cy="1366"/>
              <a:chOff x="2950" y="4395"/>
              <a:chExt cx="156" cy="1366"/>
            </a:xfrm>
          </p:grpSpPr>
          <p:sp>
            <p:nvSpPr>
              <p:cNvPr id="2039" name="Freeform 552"/>
              <p:cNvSpPr>
                <a:spLocks/>
              </p:cNvSpPr>
              <p:nvPr/>
            </p:nvSpPr>
            <p:spPr bwMode="auto">
              <a:xfrm>
                <a:off x="2950" y="4395"/>
                <a:ext cx="156" cy="1366"/>
              </a:xfrm>
              <a:custGeom>
                <a:avLst/>
                <a:gdLst>
                  <a:gd name="T0" fmla="+- 0 2950 2950"/>
                  <a:gd name="T1" fmla="*/ T0 w 156"/>
                  <a:gd name="T2" fmla="+- 0 5760 4395"/>
                  <a:gd name="T3" fmla="*/ 5760 h 1366"/>
                  <a:gd name="T4" fmla="+- 0 3106 2950"/>
                  <a:gd name="T5" fmla="*/ T4 w 156"/>
                  <a:gd name="T6" fmla="+- 0 5760 4395"/>
                  <a:gd name="T7" fmla="*/ 5760 h 1366"/>
                  <a:gd name="T8" fmla="+- 0 3106 2950"/>
                  <a:gd name="T9" fmla="*/ T8 w 156"/>
                  <a:gd name="T10" fmla="+- 0 4395 4395"/>
                  <a:gd name="T11" fmla="*/ 4395 h 1366"/>
                  <a:gd name="T12" fmla="+- 0 2950 2950"/>
                  <a:gd name="T13" fmla="*/ T12 w 156"/>
                  <a:gd name="T14" fmla="+- 0 4395 4395"/>
                  <a:gd name="T15" fmla="*/ 4395 h 1366"/>
                  <a:gd name="T16" fmla="+- 0 2950 2950"/>
                  <a:gd name="T17" fmla="*/ T16 w 156"/>
                  <a:gd name="T18" fmla="+- 0 5760 4395"/>
                  <a:gd name="T19" fmla="*/ 5760 h 13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366">
                    <a:moveTo>
                      <a:pt x="0" y="1365"/>
                    </a:moveTo>
                    <a:lnTo>
                      <a:pt x="156" y="136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36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0" name="Group 553"/>
            <p:cNvGrpSpPr>
              <a:grpSpLocks/>
            </p:cNvGrpSpPr>
            <p:nvPr/>
          </p:nvGrpSpPr>
          <p:grpSpPr bwMode="auto">
            <a:xfrm>
              <a:off x="3182" y="4522"/>
              <a:ext cx="156" cy="1239"/>
              <a:chOff x="3182" y="4522"/>
              <a:chExt cx="156" cy="1239"/>
            </a:xfrm>
          </p:grpSpPr>
          <p:sp>
            <p:nvSpPr>
              <p:cNvPr id="2038" name="Freeform 554"/>
              <p:cNvSpPr>
                <a:spLocks/>
              </p:cNvSpPr>
              <p:nvPr/>
            </p:nvSpPr>
            <p:spPr bwMode="auto">
              <a:xfrm>
                <a:off x="3182" y="4522"/>
                <a:ext cx="156" cy="1239"/>
              </a:xfrm>
              <a:custGeom>
                <a:avLst/>
                <a:gdLst>
                  <a:gd name="T0" fmla="+- 0 3182 3182"/>
                  <a:gd name="T1" fmla="*/ T0 w 156"/>
                  <a:gd name="T2" fmla="+- 0 5760 4522"/>
                  <a:gd name="T3" fmla="*/ 5760 h 1239"/>
                  <a:gd name="T4" fmla="+- 0 3338 3182"/>
                  <a:gd name="T5" fmla="*/ T4 w 156"/>
                  <a:gd name="T6" fmla="+- 0 5760 4522"/>
                  <a:gd name="T7" fmla="*/ 5760 h 1239"/>
                  <a:gd name="T8" fmla="+- 0 3338 3182"/>
                  <a:gd name="T9" fmla="*/ T8 w 156"/>
                  <a:gd name="T10" fmla="+- 0 4522 4522"/>
                  <a:gd name="T11" fmla="*/ 4522 h 1239"/>
                  <a:gd name="T12" fmla="+- 0 3182 3182"/>
                  <a:gd name="T13" fmla="*/ T12 w 156"/>
                  <a:gd name="T14" fmla="+- 0 4522 4522"/>
                  <a:gd name="T15" fmla="*/ 4522 h 1239"/>
                  <a:gd name="T16" fmla="+- 0 3182 3182"/>
                  <a:gd name="T17" fmla="*/ T16 w 156"/>
                  <a:gd name="T18" fmla="+- 0 5760 4522"/>
                  <a:gd name="T19" fmla="*/ 5760 h 12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39">
                    <a:moveTo>
                      <a:pt x="0" y="1238"/>
                    </a:moveTo>
                    <a:lnTo>
                      <a:pt x="156" y="123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3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1" name="Group 555"/>
            <p:cNvGrpSpPr>
              <a:grpSpLocks/>
            </p:cNvGrpSpPr>
            <p:nvPr/>
          </p:nvGrpSpPr>
          <p:grpSpPr bwMode="auto">
            <a:xfrm>
              <a:off x="3182" y="4522"/>
              <a:ext cx="156" cy="1239"/>
              <a:chOff x="3182" y="4522"/>
              <a:chExt cx="156" cy="1239"/>
            </a:xfrm>
          </p:grpSpPr>
          <p:sp>
            <p:nvSpPr>
              <p:cNvPr id="2037" name="Freeform 556"/>
              <p:cNvSpPr>
                <a:spLocks/>
              </p:cNvSpPr>
              <p:nvPr/>
            </p:nvSpPr>
            <p:spPr bwMode="auto">
              <a:xfrm>
                <a:off x="3182" y="4522"/>
                <a:ext cx="156" cy="1239"/>
              </a:xfrm>
              <a:custGeom>
                <a:avLst/>
                <a:gdLst>
                  <a:gd name="T0" fmla="+- 0 3182 3182"/>
                  <a:gd name="T1" fmla="*/ T0 w 156"/>
                  <a:gd name="T2" fmla="+- 0 5760 4522"/>
                  <a:gd name="T3" fmla="*/ 5760 h 1239"/>
                  <a:gd name="T4" fmla="+- 0 3338 3182"/>
                  <a:gd name="T5" fmla="*/ T4 w 156"/>
                  <a:gd name="T6" fmla="+- 0 5760 4522"/>
                  <a:gd name="T7" fmla="*/ 5760 h 1239"/>
                  <a:gd name="T8" fmla="+- 0 3338 3182"/>
                  <a:gd name="T9" fmla="*/ T8 w 156"/>
                  <a:gd name="T10" fmla="+- 0 4522 4522"/>
                  <a:gd name="T11" fmla="*/ 4522 h 1239"/>
                  <a:gd name="T12" fmla="+- 0 3182 3182"/>
                  <a:gd name="T13" fmla="*/ T12 w 156"/>
                  <a:gd name="T14" fmla="+- 0 4522 4522"/>
                  <a:gd name="T15" fmla="*/ 4522 h 1239"/>
                  <a:gd name="T16" fmla="+- 0 3182 3182"/>
                  <a:gd name="T17" fmla="*/ T16 w 156"/>
                  <a:gd name="T18" fmla="+- 0 5760 4522"/>
                  <a:gd name="T19" fmla="*/ 5760 h 12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39">
                    <a:moveTo>
                      <a:pt x="0" y="1238"/>
                    </a:moveTo>
                    <a:lnTo>
                      <a:pt x="156" y="123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3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2" name="Group 557"/>
            <p:cNvGrpSpPr>
              <a:grpSpLocks/>
            </p:cNvGrpSpPr>
            <p:nvPr/>
          </p:nvGrpSpPr>
          <p:grpSpPr bwMode="auto">
            <a:xfrm>
              <a:off x="3418" y="4486"/>
              <a:ext cx="156" cy="1275"/>
              <a:chOff x="3418" y="4486"/>
              <a:chExt cx="156" cy="1275"/>
            </a:xfrm>
          </p:grpSpPr>
          <p:sp>
            <p:nvSpPr>
              <p:cNvPr id="2036" name="Freeform 558"/>
              <p:cNvSpPr>
                <a:spLocks/>
              </p:cNvSpPr>
              <p:nvPr/>
            </p:nvSpPr>
            <p:spPr bwMode="auto">
              <a:xfrm>
                <a:off x="3418" y="4486"/>
                <a:ext cx="156" cy="1275"/>
              </a:xfrm>
              <a:custGeom>
                <a:avLst/>
                <a:gdLst>
                  <a:gd name="T0" fmla="+- 0 3418 3418"/>
                  <a:gd name="T1" fmla="*/ T0 w 156"/>
                  <a:gd name="T2" fmla="+- 0 5760 4486"/>
                  <a:gd name="T3" fmla="*/ 5760 h 1275"/>
                  <a:gd name="T4" fmla="+- 0 3574 3418"/>
                  <a:gd name="T5" fmla="*/ T4 w 156"/>
                  <a:gd name="T6" fmla="+- 0 5760 4486"/>
                  <a:gd name="T7" fmla="*/ 5760 h 1275"/>
                  <a:gd name="T8" fmla="+- 0 3574 3418"/>
                  <a:gd name="T9" fmla="*/ T8 w 156"/>
                  <a:gd name="T10" fmla="+- 0 4486 4486"/>
                  <a:gd name="T11" fmla="*/ 4486 h 1275"/>
                  <a:gd name="T12" fmla="+- 0 3418 3418"/>
                  <a:gd name="T13" fmla="*/ T12 w 156"/>
                  <a:gd name="T14" fmla="+- 0 4486 4486"/>
                  <a:gd name="T15" fmla="*/ 4486 h 1275"/>
                  <a:gd name="T16" fmla="+- 0 3418 3418"/>
                  <a:gd name="T17" fmla="*/ T16 w 156"/>
                  <a:gd name="T18" fmla="+- 0 5760 4486"/>
                  <a:gd name="T19" fmla="*/ 5760 h 12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75">
                    <a:moveTo>
                      <a:pt x="0" y="1274"/>
                    </a:moveTo>
                    <a:lnTo>
                      <a:pt x="156" y="127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74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3" name="Group 559"/>
            <p:cNvGrpSpPr>
              <a:grpSpLocks/>
            </p:cNvGrpSpPr>
            <p:nvPr/>
          </p:nvGrpSpPr>
          <p:grpSpPr bwMode="auto">
            <a:xfrm>
              <a:off x="3418" y="4486"/>
              <a:ext cx="156" cy="1275"/>
              <a:chOff x="3418" y="4486"/>
              <a:chExt cx="156" cy="1275"/>
            </a:xfrm>
          </p:grpSpPr>
          <p:sp>
            <p:nvSpPr>
              <p:cNvPr id="2035" name="Freeform 560"/>
              <p:cNvSpPr>
                <a:spLocks/>
              </p:cNvSpPr>
              <p:nvPr/>
            </p:nvSpPr>
            <p:spPr bwMode="auto">
              <a:xfrm>
                <a:off x="3418" y="4486"/>
                <a:ext cx="156" cy="1275"/>
              </a:xfrm>
              <a:custGeom>
                <a:avLst/>
                <a:gdLst>
                  <a:gd name="T0" fmla="+- 0 3418 3418"/>
                  <a:gd name="T1" fmla="*/ T0 w 156"/>
                  <a:gd name="T2" fmla="+- 0 5760 4486"/>
                  <a:gd name="T3" fmla="*/ 5760 h 1275"/>
                  <a:gd name="T4" fmla="+- 0 3574 3418"/>
                  <a:gd name="T5" fmla="*/ T4 w 156"/>
                  <a:gd name="T6" fmla="+- 0 5760 4486"/>
                  <a:gd name="T7" fmla="*/ 5760 h 1275"/>
                  <a:gd name="T8" fmla="+- 0 3574 3418"/>
                  <a:gd name="T9" fmla="*/ T8 w 156"/>
                  <a:gd name="T10" fmla="+- 0 4486 4486"/>
                  <a:gd name="T11" fmla="*/ 4486 h 1275"/>
                  <a:gd name="T12" fmla="+- 0 3418 3418"/>
                  <a:gd name="T13" fmla="*/ T12 w 156"/>
                  <a:gd name="T14" fmla="+- 0 4486 4486"/>
                  <a:gd name="T15" fmla="*/ 4486 h 1275"/>
                  <a:gd name="T16" fmla="+- 0 3418 3418"/>
                  <a:gd name="T17" fmla="*/ T16 w 156"/>
                  <a:gd name="T18" fmla="+- 0 5760 4486"/>
                  <a:gd name="T19" fmla="*/ 5760 h 12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75">
                    <a:moveTo>
                      <a:pt x="0" y="1274"/>
                    </a:moveTo>
                    <a:lnTo>
                      <a:pt x="156" y="127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7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4" name="Group 561"/>
            <p:cNvGrpSpPr>
              <a:grpSpLocks/>
            </p:cNvGrpSpPr>
            <p:nvPr/>
          </p:nvGrpSpPr>
          <p:grpSpPr bwMode="auto">
            <a:xfrm>
              <a:off x="3650" y="4464"/>
              <a:ext cx="156" cy="1296"/>
              <a:chOff x="3650" y="4464"/>
              <a:chExt cx="156" cy="1296"/>
            </a:xfrm>
          </p:grpSpPr>
          <p:sp>
            <p:nvSpPr>
              <p:cNvPr id="2034" name="Freeform 562"/>
              <p:cNvSpPr>
                <a:spLocks/>
              </p:cNvSpPr>
              <p:nvPr/>
            </p:nvSpPr>
            <p:spPr bwMode="auto">
              <a:xfrm>
                <a:off x="3650" y="4464"/>
                <a:ext cx="156" cy="1296"/>
              </a:xfrm>
              <a:custGeom>
                <a:avLst/>
                <a:gdLst>
                  <a:gd name="T0" fmla="+- 0 3650 3650"/>
                  <a:gd name="T1" fmla="*/ T0 w 156"/>
                  <a:gd name="T2" fmla="+- 0 5760 4464"/>
                  <a:gd name="T3" fmla="*/ 5760 h 1296"/>
                  <a:gd name="T4" fmla="+- 0 3806 3650"/>
                  <a:gd name="T5" fmla="*/ T4 w 156"/>
                  <a:gd name="T6" fmla="+- 0 5760 4464"/>
                  <a:gd name="T7" fmla="*/ 5760 h 1296"/>
                  <a:gd name="T8" fmla="+- 0 3806 3650"/>
                  <a:gd name="T9" fmla="*/ T8 w 156"/>
                  <a:gd name="T10" fmla="+- 0 4464 4464"/>
                  <a:gd name="T11" fmla="*/ 4464 h 1296"/>
                  <a:gd name="T12" fmla="+- 0 3650 3650"/>
                  <a:gd name="T13" fmla="*/ T12 w 156"/>
                  <a:gd name="T14" fmla="+- 0 4464 4464"/>
                  <a:gd name="T15" fmla="*/ 4464 h 1296"/>
                  <a:gd name="T16" fmla="+- 0 3650 3650"/>
                  <a:gd name="T17" fmla="*/ T16 w 156"/>
                  <a:gd name="T18" fmla="+- 0 5760 4464"/>
                  <a:gd name="T19" fmla="*/ 5760 h 1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96">
                    <a:moveTo>
                      <a:pt x="0" y="1296"/>
                    </a:moveTo>
                    <a:lnTo>
                      <a:pt x="156" y="129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96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5" name="Group 563"/>
            <p:cNvGrpSpPr>
              <a:grpSpLocks/>
            </p:cNvGrpSpPr>
            <p:nvPr/>
          </p:nvGrpSpPr>
          <p:grpSpPr bwMode="auto">
            <a:xfrm>
              <a:off x="3650" y="4464"/>
              <a:ext cx="156" cy="1296"/>
              <a:chOff x="3650" y="4464"/>
              <a:chExt cx="156" cy="1296"/>
            </a:xfrm>
          </p:grpSpPr>
          <p:sp>
            <p:nvSpPr>
              <p:cNvPr id="2033" name="Freeform 564"/>
              <p:cNvSpPr>
                <a:spLocks/>
              </p:cNvSpPr>
              <p:nvPr/>
            </p:nvSpPr>
            <p:spPr bwMode="auto">
              <a:xfrm>
                <a:off x="3650" y="4464"/>
                <a:ext cx="156" cy="1296"/>
              </a:xfrm>
              <a:custGeom>
                <a:avLst/>
                <a:gdLst>
                  <a:gd name="T0" fmla="+- 0 3650 3650"/>
                  <a:gd name="T1" fmla="*/ T0 w 156"/>
                  <a:gd name="T2" fmla="+- 0 5760 4464"/>
                  <a:gd name="T3" fmla="*/ 5760 h 1296"/>
                  <a:gd name="T4" fmla="+- 0 3806 3650"/>
                  <a:gd name="T5" fmla="*/ T4 w 156"/>
                  <a:gd name="T6" fmla="+- 0 5760 4464"/>
                  <a:gd name="T7" fmla="*/ 5760 h 1296"/>
                  <a:gd name="T8" fmla="+- 0 3806 3650"/>
                  <a:gd name="T9" fmla="*/ T8 w 156"/>
                  <a:gd name="T10" fmla="+- 0 4464 4464"/>
                  <a:gd name="T11" fmla="*/ 4464 h 1296"/>
                  <a:gd name="T12" fmla="+- 0 3650 3650"/>
                  <a:gd name="T13" fmla="*/ T12 w 156"/>
                  <a:gd name="T14" fmla="+- 0 4464 4464"/>
                  <a:gd name="T15" fmla="*/ 4464 h 1296"/>
                  <a:gd name="T16" fmla="+- 0 3650 3650"/>
                  <a:gd name="T17" fmla="*/ T16 w 156"/>
                  <a:gd name="T18" fmla="+- 0 5760 4464"/>
                  <a:gd name="T19" fmla="*/ 5760 h 1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96">
                    <a:moveTo>
                      <a:pt x="0" y="1296"/>
                    </a:moveTo>
                    <a:lnTo>
                      <a:pt x="156" y="129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96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6" name="Group 565"/>
            <p:cNvGrpSpPr>
              <a:grpSpLocks/>
            </p:cNvGrpSpPr>
            <p:nvPr/>
          </p:nvGrpSpPr>
          <p:grpSpPr bwMode="auto">
            <a:xfrm>
              <a:off x="3883" y="4500"/>
              <a:ext cx="156" cy="1260"/>
              <a:chOff x="3883" y="4500"/>
              <a:chExt cx="156" cy="1260"/>
            </a:xfrm>
          </p:grpSpPr>
          <p:sp>
            <p:nvSpPr>
              <p:cNvPr id="2032" name="Freeform 566"/>
              <p:cNvSpPr>
                <a:spLocks/>
              </p:cNvSpPr>
              <p:nvPr/>
            </p:nvSpPr>
            <p:spPr bwMode="auto">
              <a:xfrm>
                <a:off x="3883" y="4500"/>
                <a:ext cx="156" cy="1260"/>
              </a:xfrm>
              <a:custGeom>
                <a:avLst/>
                <a:gdLst>
                  <a:gd name="T0" fmla="+- 0 3883 3883"/>
                  <a:gd name="T1" fmla="*/ T0 w 156"/>
                  <a:gd name="T2" fmla="+- 0 5760 4500"/>
                  <a:gd name="T3" fmla="*/ 5760 h 1260"/>
                  <a:gd name="T4" fmla="+- 0 4039 3883"/>
                  <a:gd name="T5" fmla="*/ T4 w 156"/>
                  <a:gd name="T6" fmla="+- 0 5760 4500"/>
                  <a:gd name="T7" fmla="*/ 5760 h 1260"/>
                  <a:gd name="T8" fmla="+- 0 4039 3883"/>
                  <a:gd name="T9" fmla="*/ T8 w 156"/>
                  <a:gd name="T10" fmla="+- 0 4500 4500"/>
                  <a:gd name="T11" fmla="*/ 4500 h 1260"/>
                  <a:gd name="T12" fmla="+- 0 3883 3883"/>
                  <a:gd name="T13" fmla="*/ T12 w 156"/>
                  <a:gd name="T14" fmla="+- 0 4500 4500"/>
                  <a:gd name="T15" fmla="*/ 4500 h 1260"/>
                  <a:gd name="T16" fmla="+- 0 3883 3883"/>
                  <a:gd name="T17" fmla="*/ T16 w 156"/>
                  <a:gd name="T18" fmla="+- 0 5760 4500"/>
                  <a:gd name="T19" fmla="*/ 5760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60">
                    <a:moveTo>
                      <a:pt x="0" y="1260"/>
                    </a:moveTo>
                    <a:lnTo>
                      <a:pt x="156" y="126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60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7" name="Group 567"/>
            <p:cNvGrpSpPr>
              <a:grpSpLocks/>
            </p:cNvGrpSpPr>
            <p:nvPr/>
          </p:nvGrpSpPr>
          <p:grpSpPr bwMode="auto">
            <a:xfrm>
              <a:off x="3883" y="4500"/>
              <a:ext cx="156" cy="1260"/>
              <a:chOff x="3883" y="4500"/>
              <a:chExt cx="156" cy="1260"/>
            </a:xfrm>
          </p:grpSpPr>
          <p:sp>
            <p:nvSpPr>
              <p:cNvPr id="2031" name="Freeform 568"/>
              <p:cNvSpPr>
                <a:spLocks/>
              </p:cNvSpPr>
              <p:nvPr/>
            </p:nvSpPr>
            <p:spPr bwMode="auto">
              <a:xfrm>
                <a:off x="3883" y="4500"/>
                <a:ext cx="156" cy="1260"/>
              </a:xfrm>
              <a:custGeom>
                <a:avLst/>
                <a:gdLst>
                  <a:gd name="T0" fmla="+- 0 3883 3883"/>
                  <a:gd name="T1" fmla="*/ T0 w 156"/>
                  <a:gd name="T2" fmla="+- 0 5760 4500"/>
                  <a:gd name="T3" fmla="*/ 5760 h 1260"/>
                  <a:gd name="T4" fmla="+- 0 4039 3883"/>
                  <a:gd name="T5" fmla="*/ T4 w 156"/>
                  <a:gd name="T6" fmla="+- 0 5760 4500"/>
                  <a:gd name="T7" fmla="*/ 5760 h 1260"/>
                  <a:gd name="T8" fmla="+- 0 4039 3883"/>
                  <a:gd name="T9" fmla="*/ T8 w 156"/>
                  <a:gd name="T10" fmla="+- 0 4500 4500"/>
                  <a:gd name="T11" fmla="*/ 4500 h 1260"/>
                  <a:gd name="T12" fmla="+- 0 3883 3883"/>
                  <a:gd name="T13" fmla="*/ T12 w 156"/>
                  <a:gd name="T14" fmla="+- 0 4500 4500"/>
                  <a:gd name="T15" fmla="*/ 4500 h 1260"/>
                  <a:gd name="T16" fmla="+- 0 3883 3883"/>
                  <a:gd name="T17" fmla="*/ T16 w 156"/>
                  <a:gd name="T18" fmla="+- 0 5760 4500"/>
                  <a:gd name="T19" fmla="*/ 5760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60">
                    <a:moveTo>
                      <a:pt x="0" y="1260"/>
                    </a:moveTo>
                    <a:lnTo>
                      <a:pt x="156" y="126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6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9" name="Group 569"/>
            <p:cNvGrpSpPr>
              <a:grpSpLocks/>
            </p:cNvGrpSpPr>
            <p:nvPr/>
          </p:nvGrpSpPr>
          <p:grpSpPr bwMode="auto">
            <a:xfrm>
              <a:off x="4819" y="4635"/>
              <a:ext cx="156" cy="1126"/>
              <a:chOff x="4819" y="4635"/>
              <a:chExt cx="156" cy="1126"/>
            </a:xfrm>
          </p:grpSpPr>
          <p:sp>
            <p:nvSpPr>
              <p:cNvPr id="2030" name="Freeform 570"/>
              <p:cNvSpPr>
                <a:spLocks/>
              </p:cNvSpPr>
              <p:nvPr/>
            </p:nvSpPr>
            <p:spPr bwMode="auto">
              <a:xfrm>
                <a:off x="4819" y="4635"/>
                <a:ext cx="156" cy="1126"/>
              </a:xfrm>
              <a:custGeom>
                <a:avLst/>
                <a:gdLst>
                  <a:gd name="T0" fmla="+- 0 4819 4819"/>
                  <a:gd name="T1" fmla="*/ T0 w 156"/>
                  <a:gd name="T2" fmla="+- 0 5760 4635"/>
                  <a:gd name="T3" fmla="*/ 5760 h 1126"/>
                  <a:gd name="T4" fmla="+- 0 4975 4819"/>
                  <a:gd name="T5" fmla="*/ T4 w 156"/>
                  <a:gd name="T6" fmla="+- 0 5760 4635"/>
                  <a:gd name="T7" fmla="*/ 5760 h 1126"/>
                  <a:gd name="T8" fmla="+- 0 4975 4819"/>
                  <a:gd name="T9" fmla="*/ T8 w 156"/>
                  <a:gd name="T10" fmla="+- 0 4635 4635"/>
                  <a:gd name="T11" fmla="*/ 4635 h 1126"/>
                  <a:gd name="T12" fmla="+- 0 4819 4819"/>
                  <a:gd name="T13" fmla="*/ T12 w 156"/>
                  <a:gd name="T14" fmla="+- 0 4635 4635"/>
                  <a:gd name="T15" fmla="*/ 4635 h 1126"/>
                  <a:gd name="T16" fmla="+- 0 4819 4819"/>
                  <a:gd name="T17" fmla="*/ T16 w 156"/>
                  <a:gd name="T18" fmla="+- 0 5760 4635"/>
                  <a:gd name="T19" fmla="*/ 5760 h 1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26">
                    <a:moveTo>
                      <a:pt x="0" y="1125"/>
                    </a:moveTo>
                    <a:lnTo>
                      <a:pt x="156" y="112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0" name="Group 571"/>
            <p:cNvGrpSpPr>
              <a:grpSpLocks/>
            </p:cNvGrpSpPr>
            <p:nvPr/>
          </p:nvGrpSpPr>
          <p:grpSpPr bwMode="auto">
            <a:xfrm>
              <a:off x="4819" y="4635"/>
              <a:ext cx="156" cy="1126"/>
              <a:chOff x="4819" y="4635"/>
              <a:chExt cx="156" cy="1126"/>
            </a:xfrm>
          </p:grpSpPr>
          <p:sp>
            <p:nvSpPr>
              <p:cNvPr id="2029" name="Freeform 572"/>
              <p:cNvSpPr>
                <a:spLocks/>
              </p:cNvSpPr>
              <p:nvPr/>
            </p:nvSpPr>
            <p:spPr bwMode="auto">
              <a:xfrm>
                <a:off x="4819" y="4635"/>
                <a:ext cx="156" cy="1126"/>
              </a:xfrm>
              <a:custGeom>
                <a:avLst/>
                <a:gdLst>
                  <a:gd name="T0" fmla="+- 0 4819 4819"/>
                  <a:gd name="T1" fmla="*/ T0 w 156"/>
                  <a:gd name="T2" fmla="+- 0 5760 4635"/>
                  <a:gd name="T3" fmla="*/ 5760 h 1126"/>
                  <a:gd name="T4" fmla="+- 0 4975 4819"/>
                  <a:gd name="T5" fmla="*/ T4 w 156"/>
                  <a:gd name="T6" fmla="+- 0 5760 4635"/>
                  <a:gd name="T7" fmla="*/ 5760 h 1126"/>
                  <a:gd name="T8" fmla="+- 0 4975 4819"/>
                  <a:gd name="T9" fmla="*/ T8 w 156"/>
                  <a:gd name="T10" fmla="+- 0 4635 4635"/>
                  <a:gd name="T11" fmla="*/ 4635 h 1126"/>
                  <a:gd name="T12" fmla="+- 0 4819 4819"/>
                  <a:gd name="T13" fmla="*/ T12 w 156"/>
                  <a:gd name="T14" fmla="+- 0 4635 4635"/>
                  <a:gd name="T15" fmla="*/ 4635 h 1126"/>
                  <a:gd name="T16" fmla="+- 0 4819 4819"/>
                  <a:gd name="T17" fmla="*/ T16 w 156"/>
                  <a:gd name="T18" fmla="+- 0 5760 4635"/>
                  <a:gd name="T19" fmla="*/ 5760 h 1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126">
                    <a:moveTo>
                      <a:pt x="0" y="1125"/>
                    </a:moveTo>
                    <a:lnTo>
                      <a:pt x="156" y="112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12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1" name="Group 573"/>
            <p:cNvGrpSpPr>
              <a:grpSpLocks/>
            </p:cNvGrpSpPr>
            <p:nvPr/>
          </p:nvGrpSpPr>
          <p:grpSpPr bwMode="auto">
            <a:xfrm>
              <a:off x="5052" y="4875"/>
              <a:ext cx="156" cy="886"/>
              <a:chOff x="5052" y="4875"/>
              <a:chExt cx="156" cy="886"/>
            </a:xfrm>
          </p:grpSpPr>
          <p:sp>
            <p:nvSpPr>
              <p:cNvPr id="2028" name="Freeform 574"/>
              <p:cNvSpPr>
                <a:spLocks/>
              </p:cNvSpPr>
              <p:nvPr/>
            </p:nvSpPr>
            <p:spPr bwMode="auto">
              <a:xfrm>
                <a:off x="5052" y="4875"/>
                <a:ext cx="156" cy="886"/>
              </a:xfrm>
              <a:custGeom>
                <a:avLst/>
                <a:gdLst>
                  <a:gd name="T0" fmla="+- 0 5052 5052"/>
                  <a:gd name="T1" fmla="*/ T0 w 156"/>
                  <a:gd name="T2" fmla="+- 0 5760 4875"/>
                  <a:gd name="T3" fmla="*/ 5760 h 886"/>
                  <a:gd name="T4" fmla="+- 0 5208 5052"/>
                  <a:gd name="T5" fmla="*/ T4 w 156"/>
                  <a:gd name="T6" fmla="+- 0 5760 4875"/>
                  <a:gd name="T7" fmla="*/ 5760 h 886"/>
                  <a:gd name="T8" fmla="+- 0 5208 5052"/>
                  <a:gd name="T9" fmla="*/ T8 w 156"/>
                  <a:gd name="T10" fmla="+- 0 4875 4875"/>
                  <a:gd name="T11" fmla="*/ 4875 h 886"/>
                  <a:gd name="T12" fmla="+- 0 5052 5052"/>
                  <a:gd name="T13" fmla="*/ T12 w 156"/>
                  <a:gd name="T14" fmla="+- 0 4875 4875"/>
                  <a:gd name="T15" fmla="*/ 4875 h 886"/>
                  <a:gd name="T16" fmla="+- 0 5052 5052"/>
                  <a:gd name="T17" fmla="*/ T16 w 156"/>
                  <a:gd name="T18" fmla="+- 0 5760 4875"/>
                  <a:gd name="T19" fmla="*/ 5760 h 8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86">
                    <a:moveTo>
                      <a:pt x="0" y="885"/>
                    </a:moveTo>
                    <a:lnTo>
                      <a:pt x="156" y="88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2" name="Group 575"/>
            <p:cNvGrpSpPr>
              <a:grpSpLocks/>
            </p:cNvGrpSpPr>
            <p:nvPr/>
          </p:nvGrpSpPr>
          <p:grpSpPr bwMode="auto">
            <a:xfrm>
              <a:off x="5052" y="4875"/>
              <a:ext cx="156" cy="886"/>
              <a:chOff x="5052" y="4875"/>
              <a:chExt cx="156" cy="886"/>
            </a:xfrm>
          </p:grpSpPr>
          <p:sp>
            <p:nvSpPr>
              <p:cNvPr id="2027" name="Freeform 576"/>
              <p:cNvSpPr>
                <a:spLocks/>
              </p:cNvSpPr>
              <p:nvPr/>
            </p:nvSpPr>
            <p:spPr bwMode="auto">
              <a:xfrm>
                <a:off x="5052" y="4875"/>
                <a:ext cx="156" cy="886"/>
              </a:xfrm>
              <a:custGeom>
                <a:avLst/>
                <a:gdLst>
                  <a:gd name="T0" fmla="+- 0 5052 5052"/>
                  <a:gd name="T1" fmla="*/ T0 w 156"/>
                  <a:gd name="T2" fmla="+- 0 5760 4875"/>
                  <a:gd name="T3" fmla="*/ 5760 h 886"/>
                  <a:gd name="T4" fmla="+- 0 5208 5052"/>
                  <a:gd name="T5" fmla="*/ T4 w 156"/>
                  <a:gd name="T6" fmla="+- 0 5760 4875"/>
                  <a:gd name="T7" fmla="*/ 5760 h 886"/>
                  <a:gd name="T8" fmla="+- 0 5208 5052"/>
                  <a:gd name="T9" fmla="*/ T8 w 156"/>
                  <a:gd name="T10" fmla="+- 0 4875 4875"/>
                  <a:gd name="T11" fmla="*/ 4875 h 886"/>
                  <a:gd name="T12" fmla="+- 0 5052 5052"/>
                  <a:gd name="T13" fmla="*/ T12 w 156"/>
                  <a:gd name="T14" fmla="+- 0 4875 4875"/>
                  <a:gd name="T15" fmla="*/ 4875 h 886"/>
                  <a:gd name="T16" fmla="+- 0 5052 5052"/>
                  <a:gd name="T17" fmla="*/ T16 w 156"/>
                  <a:gd name="T18" fmla="+- 0 5760 4875"/>
                  <a:gd name="T19" fmla="*/ 5760 h 8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86">
                    <a:moveTo>
                      <a:pt x="0" y="885"/>
                    </a:moveTo>
                    <a:lnTo>
                      <a:pt x="156" y="88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8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3" name="Group 577"/>
            <p:cNvGrpSpPr>
              <a:grpSpLocks/>
            </p:cNvGrpSpPr>
            <p:nvPr/>
          </p:nvGrpSpPr>
          <p:grpSpPr bwMode="auto">
            <a:xfrm>
              <a:off x="5287" y="4880"/>
              <a:ext cx="156" cy="881"/>
              <a:chOff x="5287" y="4880"/>
              <a:chExt cx="156" cy="881"/>
            </a:xfrm>
          </p:grpSpPr>
          <p:sp>
            <p:nvSpPr>
              <p:cNvPr id="2026" name="Freeform 578"/>
              <p:cNvSpPr>
                <a:spLocks/>
              </p:cNvSpPr>
              <p:nvPr/>
            </p:nvSpPr>
            <p:spPr bwMode="auto">
              <a:xfrm>
                <a:off x="5287" y="4880"/>
                <a:ext cx="156" cy="881"/>
              </a:xfrm>
              <a:custGeom>
                <a:avLst/>
                <a:gdLst>
                  <a:gd name="T0" fmla="+- 0 5287 5287"/>
                  <a:gd name="T1" fmla="*/ T0 w 156"/>
                  <a:gd name="T2" fmla="+- 0 5760 4880"/>
                  <a:gd name="T3" fmla="*/ 5760 h 881"/>
                  <a:gd name="T4" fmla="+- 0 5443 5287"/>
                  <a:gd name="T5" fmla="*/ T4 w 156"/>
                  <a:gd name="T6" fmla="+- 0 5760 4880"/>
                  <a:gd name="T7" fmla="*/ 5760 h 881"/>
                  <a:gd name="T8" fmla="+- 0 5443 5287"/>
                  <a:gd name="T9" fmla="*/ T8 w 156"/>
                  <a:gd name="T10" fmla="+- 0 4880 4880"/>
                  <a:gd name="T11" fmla="*/ 4880 h 881"/>
                  <a:gd name="T12" fmla="+- 0 5287 5287"/>
                  <a:gd name="T13" fmla="*/ T12 w 156"/>
                  <a:gd name="T14" fmla="+- 0 4880 4880"/>
                  <a:gd name="T15" fmla="*/ 4880 h 881"/>
                  <a:gd name="T16" fmla="+- 0 5287 5287"/>
                  <a:gd name="T17" fmla="*/ T16 w 156"/>
                  <a:gd name="T18" fmla="+- 0 5760 4880"/>
                  <a:gd name="T19" fmla="*/ 5760 h 8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81">
                    <a:moveTo>
                      <a:pt x="0" y="880"/>
                    </a:moveTo>
                    <a:lnTo>
                      <a:pt x="156" y="88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80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4" name="Group 579"/>
            <p:cNvGrpSpPr>
              <a:grpSpLocks/>
            </p:cNvGrpSpPr>
            <p:nvPr/>
          </p:nvGrpSpPr>
          <p:grpSpPr bwMode="auto">
            <a:xfrm>
              <a:off x="5287" y="4880"/>
              <a:ext cx="156" cy="881"/>
              <a:chOff x="5287" y="4880"/>
              <a:chExt cx="156" cy="881"/>
            </a:xfrm>
          </p:grpSpPr>
          <p:sp>
            <p:nvSpPr>
              <p:cNvPr id="2025" name="Freeform 580"/>
              <p:cNvSpPr>
                <a:spLocks/>
              </p:cNvSpPr>
              <p:nvPr/>
            </p:nvSpPr>
            <p:spPr bwMode="auto">
              <a:xfrm>
                <a:off x="5287" y="4880"/>
                <a:ext cx="156" cy="881"/>
              </a:xfrm>
              <a:custGeom>
                <a:avLst/>
                <a:gdLst>
                  <a:gd name="T0" fmla="+- 0 5287 5287"/>
                  <a:gd name="T1" fmla="*/ T0 w 156"/>
                  <a:gd name="T2" fmla="+- 0 5760 4880"/>
                  <a:gd name="T3" fmla="*/ 5760 h 881"/>
                  <a:gd name="T4" fmla="+- 0 5443 5287"/>
                  <a:gd name="T5" fmla="*/ T4 w 156"/>
                  <a:gd name="T6" fmla="+- 0 5760 4880"/>
                  <a:gd name="T7" fmla="*/ 5760 h 881"/>
                  <a:gd name="T8" fmla="+- 0 5443 5287"/>
                  <a:gd name="T9" fmla="*/ T8 w 156"/>
                  <a:gd name="T10" fmla="+- 0 4880 4880"/>
                  <a:gd name="T11" fmla="*/ 4880 h 881"/>
                  <a:gd name="T12" fmla="+- 0 5287 5287"/>
                  <a:gd name="T13" fmla="*/ T12 w 156"/>
                  <a:gd name="T14" fmla="+- 0 4880 4880"/>
                  <a:gd name="T15" fmla="*/ 4880 h 881"/>
                  <a:gd name="T16" fmla="+- 0 5287 5287"/>
                  <a:gd name="T17" fmla="*/ T16 w 156"/>
                  <a:gd name="T18" fmla="+- 0 5760 4880"/>
                  <a:gd name="T19" fmla="*/ 5760 h 8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81">
                    <a:moveTo>
                      <a:pt x="0" y="880"/>
                    </a:moveTo>
                    <a:lnTo>
                      <a:pt x="156" y="88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8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4" name="Group 581"/>
            <p:cNvGrpSpPr>
              <a:grpSpLocks/>
            </p:cNvGrpSpPr>
            <p:nvPr/>
          </p:nvGrpSpPr>
          <p:grpSpPr bwMode="auto">
            <a:xfrm>
              <a:off x="5520" y="4815"/>
              <a:ext cx="156" cy="946"/>
              <a:chOff x="5520" y="4815"/>
              <a:chExt cx="156" cy="946"/>
            </a:xfrm>
          </p:grpSpPr>
          <p:sp>
            <p:nvSpPr>
              <p:cNvPr id="2024" name="Freeform 582"/>
              <p:cNvSpPr>
                <a:spLocks/>
              </p:cNvSpPr>
              <p:nvPr/>
            </p:nvSpPr>
            <p:spPr bwMode="auto">
              <a:xfrm>
                <a:off x="5520" y="4815"/>
                <a:ext cx="156" cy="946"/>
              </a:xfrm>
              <a:custGeom>
                <a:avLst/>
                <a:gdLst>
                  <a:gd name="T0" fmla="+- 0 5520 5520"/>
                  <a:gd name="T1" fmla="*/ T0 w 156"/>
                  <a:gd name="T2" fmla="+- 0 5760 4815"/>
                  <a:gd name="T3" fmla="*/ 5760 h 946"/>
                  <a:gd name="T4" fmla="+- 0 5676 5520"/>
                  <a:gd name="T5" fmla="*/ T4 w 156"/>
                  <a:gd name="T6" fmla="+- 0 5760 4815"/>
                  <a:gd name="T7" fmla="*/ 5760 h 946"/>
                  <a:gd name="T8" fmla="+- 0 5676 5520"/>
                  <a:gd name="T9" fmla="*/ T8 w 156"/>
                  <a:gd name="T10" fmla="+- 0 4815 4815"/>
                  <a:gd name="T11" fmla="*/ 4815 h 946"/>
                  <a:gd name="T12" fmla="+- 0 5520 5520"/>
                  <a:gd name="T13" fmla="*/ T12 w 156"/>
                  <a:gd name="T14" fmla="+- 0 4815 4815"/>
                  <a:gd name="T15" fmla="*/ 4815 h 946"/>
                  <a:gd name="T16" fmla="+- 0 5520 5520"/>
                  <a:gd name="T17" fmla="*/ T16 w 156"/>
                  <a:gd name="T18" fmla="+- 0 5760 4815"/>
                  <a:gd name="T19" fmla="*/ 5760 h 9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46">
                    <a:moveTo>
                      <a:pt x="0" y="945"/>
                    </a:moveTo>
                    <a:lnTo>
                      <a:pt x="156" y="94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45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5" name="Group 583"/>
            <p:cNvGrpSpPr>
              <a:grpSpLocks/>
            </p:cNvGrpSpPr>
            <p:nvPr/>
          </p:nvGrpSpPr>
          <p:grpSpPr bwMode="auto">
            <a:xfrm>
              <a:off x="5520" y="4815"/>
              <a:ext cx="156" cy="946"/>
              <a:chOff x="5520" y="4815"/>
              <a:chExt cx="156" cy="946"/>
            </a:xfrm>
          </p:grpSpPr>
          <p:sp>
            <p:nvSpPr>
              <p:cNvPr id="2023" name="Freeform 584"/>
              <p:cNvSpPr>
                <a:spLocks/>
              </p:cNvSpPr>
              <p:nvPr/>
            </p:nvSpPr>
            <p:spPr bwMode="auto">
              <a:xfrm>
                <a:off x="5520" y="4815"/>
                <a:ext cx="156" cy="946"/>
              </a:xfrm>
              <a:custGeom>
                <a:avLst/>
                <a:gdLst>
                  <a:gd name="T0" fmla="+- 0 5520 5520"/>
                  <a:gd name="T1" fmla="*/ T0 w 156"/>
                  <a:gd name="T2" fmla="+- 0 5760 4815"/>
                  <a:gd name="T3" fmla="*/ 5760 h 946"/>
                  <a:gd name="T4" fmla="+- 0 5676 5520"/>
                  <a:gd name="T5" fmla="*/ T4 w 156"/>
                  <a:gd name="T6" fmla="+- 0 5760 4815"/>
                  <a:gd name="T7" fmla="*/ 5760 h 946"/>
                  <a:gd name="T8" fmla="+- 0 5676 5520"/>
                  <a:gd name="T9" fmla="*/ T8 w 156"/>
                  <a:gd name="T10" fmla="+- 0 4815 4815"/>
                  <a:gd name="T11" fmla="*/ 4815 h 946"/>
                  <a:gd name="T12" fmla="+- 0 5520 5520"/>
                  <a:gd name="T13" fmla="*/ T12 w 156"/>
                  <a:gd name="T14" fmla="+- 0 4815 4815"/>
                  <a:gd name="T15" fmla="*/ 4815 h 946"/>
                  <a:gd name="T16" fmla="+- 0 5520 5520"/>
                  <a:gd name="T17" fmla="*/ T16 w 156"/>
                  <a:gd name="T18" fmla="+- 0 5760 4815"/>
                  <a:gd name="T19" fmla="*/ 5760 h 9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46">
                    <a:moveTo>
                      <a:pt x="0" y="945"/>
                    </a:moveTo>
                    <a:lnTo>
                      <a:pt x="156" y="94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4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6" name="Group 585"/>
            <p:cNvGrpSpPr>
              <a:grpSpLocks/>
            </p:cNvGrpSpPr>
            <p:nvPr/>
          </p:nvGrpSpPr>
          <p:grpSpPr bwMode="auto">
            <a:xfrm>
              <a:off x="5755" y="4640"/>
              <a:ext cx="154" cy="1121"/>
              <a:chOff x="5755" y="4640"/>
              <a:chExt cx="154" cy="1121"/>
            </a:xfrm>
          </p:grpSpPr>
          <p:sp>
            <p:nvSpPr>
              <p:cNvPr id="2022" name="Freeform 586"/>
              <p:cNvSpPr>
                <a:spLocks/>
              </p:cNvSpPr>
              <p:nvPr/>
            </p:nvSpPr>
            <p:spPr bwMode="auto">
              <a:xfrm>
                <a:off x="5755" y="4640"/>
                <a:ext cx="154" cy="1121"/>
              </a:xfrm>
              <a:custGeom>
                <a:avLst/>
                <a:gdLst>
                  <a:gd name="T0" fmla="+- 0 5755 5755"/>
                  <a:gd name="T1" fmla="*/ T0 w 154"/>
                  <a:gd name="T2" fmla="+- 0 5760 4640"/>
                  <a:gd name="T3" fmla="*/ 5760 h 1121"/>
                  <a:gd name="T4" fmla="+- 0 5909 5755"/>
                  <a:gd name="T5" fmla="*/ T4 w 154"/>
                  <a:gd name="T6" fmla="+- 0 5760 4640"/>
                  <a:gd name="T7" fmla="*/ 5760 h 1121"/>
                  <a:gd name="T8" fmla="+- 0 5909 5755"/>
                  <a:gd name="T9" fmla="*/ T8 w 154"/>
                  <a:gd name="T10" fmla="+- 0 4640 4640"/>
                  <a:gd name="T11" fmla="*/ 4640 h 1121"/>
                  <a:gd name="T12" fmla="+- 0 5755 5755"/>
                  <a:gd name="T13" fmla="*/ T12 w 154"/>
                  <a:gd name="T14" fmla="+- 0 4640 4640"/>
                  <a:gd name="T15" fmla="*/ 4640 h 1121"/>
                  <a:gd name="T16" fmla="+- 0 5755 5755"/>
                  <a:gd name="T17" fmla="*/ T16 w 154"/>
                  <a:gd name="T18" fmla="+- 0 5760 4640"/>
                  <a:gd name="T19" fmla="*/ 5760 h 11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1121">
                    <a:moveTo>
                      <a:pt x="0" y="1120"/>
                    </a:moveTo>
                    <a:lnTo>
                      <a:pt x="154" y="1120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1120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7" name="Group 587"/>
            <p:cNvGrpSpPr>
              <a:grpSpLocks/>
            </p:cNvGrpSpPr>
            <p:nvPr/>
          </p:nvGrpSpPr>
          <p:grpSpPr bwMode="auto">
            <a:xfrm>
              <a:off x="5755" y="4640"/>
              <a:ext cx="154" cy="1121"/>
              <a:chOff x="5755" y="4640"/>
              <a:chExt cx="154" cy="1121"/>
            </a:xfrm>
          </p:grpSpPr>
          <p:sp>
            <p:nvSpPr>
              <p:cNvPr id="2021" name="Freeform 588"/>
              <p:cNvSpPr>
                <a:spLocks/>
              </p:cNvSpPr>
              <p:nvPr/>
            </p:nvSpPr>
            <p:spPr bwMode="auto">
              <a:xfrm>
                <a:off x="5755" y="4640"/>
                <a:ext cx="154" cy="1121"/>
              </a:xfrm>
              <a:custGeom>
                <a:avLst/>
                <a:gdLst>
                  <a:gd name="T0" fmla="+- 0 5755 5755"/>
                  <a:gd name="T1" fmla="*/ T0 w 154"/>
                  <a:gd name="T2" fmla="+- 0 5760 4640"/>
                  <a:gd name="T3" fmla="*/ 5760 h 1121"/>
                  <a:gd name="T4" fmla="+- 0 5909 5755"/>
                  <a:gd name="T5" fmla="*/ T4 w 154"/>
                  <a:gd name="T6" fmla="+- 0 5760 4640"/>
                  <a:gd name="T7" fmla="*/ 5760 h 1121"/>
                  <a:gd name="T8" fmla="+- 0 5909 5755"/>
                  <a:gd name="T9" fmla="*/ T8 w 154"/>
                  <a:gd name="T10" fmla="+- 0 4640 4640"/>
                  <a:gd name="T11" fmla="*/ 4640 h 1121"/>
                  <a:gd name="T12" fmla="+- 0 5755 5755"/>
                  <a:gd name="T13" fmla="*/ T12 w 154"/>
                  <a:gd name="T14" fmla="+- 0 4640 4640"/>
                  <a:gd name="T15" fmla="*/ 4640 h 1121"/>
                  <a:gd name="T16" fmla="+- 0 5755 5755"/>
                  <a:gd name="T17" fmla="*/ T16 w 154"/>
                  <a:gd name="T18" fmla="+- 0 5760 4640"/>
                  <a:gd name="T19" fmla="*/ 5760 h 11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1121">
                    <a:moveTo>
                      <a:pt x="0" y="1120"/>
                    </a:moveTo>
                    <a:lnTo>
                      <a:pt x="154" y="1120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112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8" name="Group 589"/>
            <p:cNvGrpSpPr>
              <a:grpSpLocks/>
            </p:cNvGrpSpPr>
            <p:nvPr/>
          </p:nvGrpSpPr>
          <p:grpSpPr bwMode="auto">
            <a:xfrm>
              <a:off x="6221" y="4882"/>
              <a:ext cx="156" cy="879"/>
              <a:chOff x="6221" y="4882"/>
              <a:chExt cx="156" cy="879"/>
            </a:xfrm>
          </p:grpSpPr>
          <p:sp>
            <p:nvSpPr>
              <p:cNvPr id="2020" name="Freeform 590"/>
              <p:cNvSpPr>
                <a:spLocks/>
              </p:cNvSpPr>
              <p:nvPr/>
            </p:nvSpPr>
            <p:spPr bwMode="auto">
              <a:xfrm>
                <a:off x="6221" y="4882"/>
                <a:ext cx="156" cy="879"/>
              </a:xfrm>
              <a:custGeom>
                <a:avLst/>
                <a:gdLst>
                  <a:gd name="T0" fmla="+- 0 6221 6221"/>
                  <a:gd name="T1" fmla="*/ T0 w 156"/>
                  <a:gd name="T2" fmla="+- 0 5760 4882"/>
                  <a:gd name="T3" fmla="*/ 5760 h 879"/>
                  <a:gd name="T4" fmla="+- 0 6377 6221"/>
                  <a:gd name="T5" fmla="*/ T4 w 156"/>
                  <a:gd name="T6" fmla="+- 0 5760 4882"/>
                  <a:gd name="T7" fmla="*/ 5760 h 879"/>
                  <a:gd name="T8" fmla="+- 0 6377 6221"/>
                  <a:gd name="T9" fmla="*/ T8 w 156"/>
                  <a:gd name="T10" fmla="+- 0 4882 4882"/>
                  <a:gd name="T11" fmla="*/ 4882 h 879"/>
                  <a:gd name="T12" fmla="+- 0 6221 6221"/>
                  <a:gd name="T13" fmla="*/ T12 w 156"/>
                  <a:gd name="T14" fmla="+- 0 4882 4882"/>
                  <a:gd name="T15" fmla="*/ 4882 h 879"/>
                  <a:gd name="T16" fmla="+- 0 6221 6221"/>
                  <a:gd name="T17" fmla="*/ T16 w 156"/>
                  <a:gd name="T18" fmla="+- 0 5760 4882"/>
                  <a:gd name="T19" fmla="*/ 5760 h 8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79">
                    <a:moveTo>
                      <a:pt x="0" y="878"/>
                    </a:moveTo>
                    <a:lnTo>
                      <a:pt x="156" y="87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7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69" name="Group 591"/>
            <p:cNvGrpSpPr>
              <a:grpSpLocks/>
            </p:cNvGrpSpPr>
            <p:nvPr/>
          </p:nvGrpSpPr>
          <p:grpSpPr bwMode="auto">
            <a:xfrm>
              <a:off x="6221" y="4882"/>
              <a:ext cx="156" cy="879"/>
              <a:chOff x="6221" y="4882"/>
              <a:chExt cx="156" cy="879"/>
            </a:xfrm>
          </p:grpSpPr>
          <p:sp>
            <p:nvSpPr>
              <p:cNvPr id="2019" name="Freeform 592"/>
              <p:cNvSpPr>
                <a:spLocks/>
              </p:cNvSpPr>
              <p:nvPr/>
            </p:nvSpPr>
            <p:spPr bwMode="auto">
              <a:xfrm>
                <a:off x="6221" y="4882"/>
                <a:ext cx="156" cy="879"/>
              </a:xfrm>
              <a:custGeom>
                <a:avLst/>
                <a:gdLst>
                  <a:gd name="T0" fmla="+- 0 6221 6221"/>
                  <a:gd name="T1" fmla="*/ T0 w 156"/>
                  <a:gd name="T2" fmla="+- 0 5760 4882"/>
                  <a:gd name="T3" fmla="*/ 5760 h 879"/>
                  <a:gd name="T4" fmla="+- 0 6377 6221"/>
                  <a:gd name="T5" fmla="*/ T4 w 156"/>
                  <a:gd name="T6" fmla="+- 0 5760 4882"/>
                  <a:gd name="T7" fmla="*/ 5760 h 879"/>
                  <a:gd name="T8" fmla="+- 0 6377 6221"/>
                  <a:gd name="T9" fmla="*/ T8 w 156"/>
                  <a:gd name="T10" fmla="+- 0 4882 4882"/>
                  <a:gd name="T11" fmla="*/ 4882 h 879"/>
                  <a:gd name="T12" fmla="+- 0 6221 6221"/>
                  <a:gd name="T13" fmla="*/ T12 w 156"/>
                  <a:gd name="T14" fmla="+- 0 4882 4882"/>
                  <a:gd name="T15" fmla="*/ 4882 h 879"/>
                  <a:gd name="T16" fmla="+- 0 6221 6221"/>
                  <a:gd name="T17" fmla="*/ T16 w 156"/>
                  <a:gd name="T18" fmla="+- 0 5760 4882"/>
                  <a:gd name="T19" fmla="*/ 5760 h 8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79">
                    <a:moveTo>
                      <a:pt x="0" y="878"/>
                    </a:moveTo>
                    <a:lnTo>
                      <a:pt x="156" y="87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7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0" name="Group 593"/>
            <p:cNvGrpSpPr>
              <a:grpSpLocks/>
            </p:cNvGrpSpPr>
            <p:nvPr/>
          </p:nvGrpSpPr>
          <p:grpSpPr bwMode="auto">
            <a:xfrm>
              <a:off x="6689" y="4716"/>
              <a:ext cx="156" cy="1044"/>
              <a:chOff x="6689" y="4716"/>
              <a:chExt cx="156" cy="1044"/>
            </a:xfrm>
          </p:grpSpPr>
          <p:sp>
            <p:nvSpPr>
              <p:cNvPr id="2018" name="Freeform 594"/>
              <p:cNvSpPr>
                <a:spLocks/>
              </p:cNvSpPr>
              <p:nvPr/>
            </p:nvSpPr>
            <p:spPr bwMode="auto">
              <a:xfrm>
                <a:off x="6689" y="4716"/>
                <a:ext cx="156" cy="1044"/>
              </a:xfrm>
              <a:custGeom>
                <a:avLst/>
                <a:gdLst>
                  <a:gd name="T0" fmla="+- 0 6689 6689"/>
                  <a:gd name="T1" fmla="*/ T0 w 156"/>
                  <a:gd name="T2" fmla="+- 0 5760 4716"/>
                  <a:gd name="T3" fmla="*/ 5760 h 1044"/>
                  <a:gd name="T4" fmla="+- 0 6845 6689"/>
                  <a:gd name="T5" fmla="*/ T4 w 156"/>
                  <a:gd name="T6" fmla="+- 0 5760 4716"/>
                  <a:gd name="T7" fmla="*/ 5760 h 1044"/>
                  <a:gd name="T8" fmla="+- 0 6845 6689"/>
                  <a:gd name="T9" fmla="*/ T8 w 156"/>
                  <a:gd name="T10" fmla="+- 0 4716 4716"/>
                  <a:gd name="T11" fmla="*/ 4716 h 1044"/>
                  <a:gd name="T12" fmla="+- 0 6689 6689"/>
                  <a:gd name="T13" fmla="*/ T12 w 156"/>
                  <a:gd name="T14" fmla="+- 0 4716 4716"/>
                  <a:gd name="T15" fmla="*/ 4716 h 1044"/>
                  <a:gd name="T16" fmla="+- 0 6689 6689"/>
                  <a:gd name="T17" fmla="*/ T16 w 156"/>
                  <a:gd name="T18" fmla="+- 0 5760 4716"/>
                  <a:gd name="T19" fmla="*/ 5760 h 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44">
                    <a:moveTo>
                      <a:pt x="0" y="1044"/>
                    </a:moveTo>
                    <a:lnTo>
                      <a:pt x="156" y="104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1" name="Group 595"/>
            <p:cNvGrpSpPr>
              <a:grpSpLocks/>
            </p:cNvGrpSpPr>
            <p:nvPr/>
          </p:nvGrpSpPr>
          <p:grpSpPr bwMode="auto">
            <a:xfrm>
              <a:off x="6689" y="4716"/>
              <a:ext cx="156" cy="1044"/>
              <a:chOff x="6689" y="4716"/>
              <a:chExt cx="156" cy="1044"/>
            </a:xfrm>
          </p:grpSpPr>
          <p:sp>
            <p:nvSpPr>
              <p:cNvPr id="2017" name="Freeform 596"/>
              <p:cNvSpPr>
                <a:spLocks/>
              </p:cNvSpPr>
              <p:nvPr/>
            </p:nvSpPr>
            <p:spPr bwMode="auto">
              <a:xfrm>
                <a:off x="6689" y="4716"/>
                <a:ext cx="156" cy="1044"/>
              </a:xfrm>
              <a:custGeom>
                <a:avLst/>
                <a:gdLst>
                  <a:gd name="T0" fmla="+- 0 6689 6689"/>
                  <a:gd name="T1" fmla="*/ T0 w 156"/>
                  <a:gd name="T2" fmla="+- 0 5760 4716"/>
                  <a:gd name="T3" fmla="*/ 5760 h 1044"/>
                  <a:gd name="T4" fmla="+- 0 6845 6689"/>
                  <a:gd name="T5" fmla="*/ T4 w 156"/>
                  <a:gd name="T6" fmla="+- 0 5760 4716"/>
                  <a:gd name="T7" fmla="*/ 5760 h 1044"/>
                  <a:gd name="T8" fmla="+- 0 6845 6689"/>
                  <a:gd name="T9" fmla="*/ T8 w 156"/>
                  <a:gd name="T10" fmla="+- 0 4716 4716"/>
                  <a:gd name="T11" fmla="*/ 4716 h 1044"/>
                  <a:gd name="T12" fmla="+- 0 6689 6689"/>
                  <a:gd name="T13" fmla="*/ T12 w 156"/>
                  <a:gd name="T14" fmla="+- 0 4716 4716"/>
                  <a:gd name="T15" fmla="*/ 4716 h 1044"/>
                  <a:gd name="T16" fmla="+- 0 6689 6689"/>
                  <a:gd name="T17" fmla="*/ T16 w 156"/>
                  <a:gd name="T18" fmla="+- 0 5760 4716"/>
                  <a:gd name="T19" fmla="*/ 5760 h 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44">
                    <a:moveTo>
                      <a:pt x="0" y="1044"/>
                    </a:moveTo>
                    <a:lnTo>
                      <a:pt x="156" y="104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4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2" name="Group 597"/>
            <p:cNvGrpSpPr>
              <a:grpSpLocks/>
            </p:cNvGrpSpPr>
            <p:nvPr/>
          </p:nvGrpSpPr>
          <p:grpSpPr bwMode="auto">
            <a:xfrm>
              <a:off x="6922" y="4848"/>
              <a:ext cx="156" cy="912"/>
              <a:chOff x="6922" y="4848"/>
              <a:chExt cx="156" cy="912"/>
            </a:xfrm>
          </p:grpSpPr>
          <p:sp>
            <p:nvSpPr>
              <p:cNvPr id="2016" name="Freeform 598"/>
              <p:cNvSpPr>
                <a:spLocks/>
              </p:cNvSpPr>
              <p:nvPr/>
            </p:nvSpPr>
            <p:spPr bwMode="auto">
              <a:xfrm>
                <a:off x="6922" y="4848"/>
                <a:ext cx="156" cy="912"/>
              </a:xfrm>
              <a:custGeom>
                <a:avLst/>
                <a:gdLst>
                  <a:gd name="T0" fmla="+- 0 6922 6922"/>
                  <a:gd name="T1" fmla="*/ T0 w 156"/>
                  <a:gd name="T2" fmla="+- 0 5760 4848"/>
                  <a:gd name="T3" fmla="*/ 5760 h 912"/>
                  <a:gd name="T4" fmla="+- 0 7078 6922"/>
                  <a:gd name="T5" fmla="*/ T4 w 156"/>
                  <a:gd name="T6" fmla="+- 0 5760 4848"/>
                  <a:gd name="T7" fmla="*/ 5760 h 912"/>
                  <a:gd name="T8" fmla="+- 0 7078 6922"/>
                  <a:gd name="T9" fmla="*/ T8 w 156"/>
                  <a:gd name="T10" fmla="+- 0 4848 4848"/>
                  <a:gd name="T11" fmla="*/ 4848 h 912"/>
                  <a:gd name="T12" fmla="+- 0 6922 6922"/>
                  <a:gd name="T13" fmla="*/ T12 w 156"/>
                  <a:gd name="T14" fmla="+- 0 4848 4848"/>
                  <a:gd name="T15" fmla="*/ 4848 h 912"/>
                  <a:gd name="T16" fmla="+- 0 6922 6922"/>
                  <a:gd name="T17" fmla="*/ T16 w 156"/>
                  <a:gd name="T18" fmla="+- 0 5760 4848"/>
                  <a:gd name="T19" fmla="*/ 5760 h 9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12">
                    <a:moveTo>
                      <a:pt x="0" y="912"/>
                    </a:moveTo>
                    <a:lnTo>
                      <a:pt x="156" y="912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12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3" name="Group 599"/>
            <p:cNvGrpSpPr>
              <a:grpSpLocks/>
            </p:cNvGrpSpPr>
            <p:nvPr/>
          </p:nvGrpSpPr>
          <p:grpSpPr bwMode="auto">
            <a:xfrm>
              <a:off x="6922" y="4848"/>
              <a:ext cx="156" cy="912"/>
              <a:chOff x="6922" y="4848"/>
              <a:chExt cx="156" cy="912"/>
            </a:xfrm>
          </p:grpSpPr>
          <p:sp>
            <p:nvSpPr>
              <p:cNvPr id="2015" name="Freeform 600"/>
              <p:cNvSpPr>
                <a:spLocks/>
              </p:cNvSpPr>
              <p:nvPr/>
            </p:nvSpPr>
            <p:spPr bwMode="auto">
              <a:xfrm>
                <a:off x="6922" y="4848"/>
                <a:ext cx="156" cy="912"/>
              </a:xfrm>
              <a:custGeom>
                <a:avLst/>
                <a:gdLst>
                  <a:gd name="T0" fmla="+- 0 6922 6922"/>
                  <a:gd name="T1" fmla="*/ T0 w 156"/>
                  <a:gd name="T2" fmla="+- 0 5760 4848"/>
                  <a:gd name="T3" fmla="*/ 5760 h 912"/>
                  <a:gd name="T4" fmla="+- 0 7078 6922"/>
                  <a:gd name="T5" fmla="*/ T4 w 156"/>
                  <a:gd name="T6" fmla="+- 0 5760 4848"/>
                  <a:gd name="T7" fmla="*/ 5760 h 912"/>
                  <a:gd name="T8" fmla="+- 0 7078 6922"/>
                  <a:gd name="T9" fmla="*/ T8 w 156"/>
                  <a:gd name="T10" fmla="+- 0 4848 4848"/>
                  <a:gd name="T11" fmla="*/ 4848 h 912"/>
                  <a:gd name="T12" fmla="+- 0 6922 6922"/>
                  <a:gd name="T13" fmla="*/ T12 w 156"/>
                  <a:gd name="T14" fmla="+- 0 4848 4848"/>
                  <a:gd name="T15" fmla="*/ 4848 h 912"/>
                  <a:gd name="T16" fmla="+- 0 6922 6922"/>
                  <a:gd name="T17" fmla="*/ T16 w 156"/>
                  <a:gd name="T18" fmla="+- 0 5760 4848"/>
                  <a:gd name="T19" fmla="*/ 5760 h 9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12">
                    <a:moveTo>
                      <a:pt x="0" y="912"/>
                    </a:moveTo>
                    <a:lnTo>
                      <a:pt x="156" y="912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12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4" name="Group 601"/>
            <p:cNvGrpSpPr>
              <a:grpSpLocks/>
            </p:cNvGrpSpPr>
            <p:nvPr/>
          </p:nvGrpSpPr>
          <p:grpSpPr bwMode="auto">
            <a:xfrm>
              <a:off x="7157" y="4803"/>
              <a:ext cx="156" cy="958"/>
              <a:chOff x="7157" y="4803"/>
              <a:chExt cx="156" cy="958"/>
            </a:xfrm>
          </p:grpSpPr>
          <p:sp>
            <p:nvSpPr>
              <p:cNvPr id="2014" name="Freeform 602"/>
              <p:cNvSpPr>
                <a:spLocks/>
              </p:cNvSpPr>
              <p:nvPr/>
            </p:nvSpPr>
            <p:spPr bwMode="auto">
              <a:xfrm>
                <a:off x="7157" y="4803"/>
                <a:ext cx="156" cy="958"/>
              </a:xfrm>
              <a:custGeom>
                <a:avLst/>
                <a:gdLst>
                  <a:gd name="T0" fmla="+- 0 7157 7157"/>
                  <a:gd name="T1" fmla="*/ T0 w 156"/>
                  <a:gd name="T2" fmla="+- 0 5760 4803"/>
                  <a:gd name="T3" fmla="*/ 5760 h 958"/>
                  <a:gd name="T4" fmla="+- 0 7313 7157"/>
                  <a:gd name="T5" fmla="*/ T4 w 156"/>
                  <a:gd name="T6" fmla="+- 0 5760 4803"/>
                  <a:gd name="T7" fmla="*/ 5760 h 958"/>
                  <a:gd name="T8" fmla="+- 0 7313 7157"/>
                  <a:gd name="T9" fmla="*/ T8 w 156"/>
                  <a:gd name="T10" fmla="+- 0 4803 4803"/>
                  <a:gd name="T11" fmla="*/ 4803 h 958"/>
                  <a:gd name="T12" fmla="+- 0 7157 7157"/>
                  <a:gd name="T13" fmla="*/ T12 w 156"/>
                  <a:gd name="T14" fmla="+- 0 4803 4803"/>
                  <a:gd name="T15" fmla="*/ 4803 h 958"/>
                  <a:gd name="T16" fmla="+- 0 7157 7157"/>
                  <a:gd name="T17" fmla="*/ T16 w 156"/>
                  <a:gd name="T18" fmla="+- 0 5760 4803"/>
                  <a:gd name="T19" fmla="*/ 5760 h 9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58">
                    <a:moveTo>
                      <a:pt x="0" y="957"/>
                    </a:moveTo>
                    <a:lnTo>
                      <a:pt x="156" y="95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57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5" name="Group 603"/>
            <p:cNvGrpSpPr>
              <a:grpSpLocks/>
            </p:cNvGrpSpPr>
            <p:nvPr/>
          </p:nvGrpSpPr>
          <p:grpSpPr bwMode="auto">
            <a:xfrm>
              <a:off x="7157" y="4803"/>
              <a:ext cx="156" cy="958"/>
              <a:chOff x="7157" y="4803"/>
              <a:chExt cx="156" cy="958"/>
            </a:xfrm>
          </p:grpSpPr>
          <p:sp>
            <p:nvSpPr>
              <p:cNvPr id="2013" name="Freeform 604"/>
              <p:cNvSpPr>
                <a:spLocks/>
              </p:cNvSpPr>
              <p:nvPr/>
            </p:nvSpPr>
            <p:spPr bwMode="auto">
              <a:xfrm>
                <a:off x="7157" y="4803"/>
                <a:ext cx="156" cy="958"/>
              </a:xfrm>
              <a:custGeom>
                <a:avLst/>
                <a:gdLst>
                  <a:gd name="T0" fmla="+- 0 7157 7157"/>
                  <a:gd name="T1" fmla="*/ T0 w 156"/>
                  <a:gd name="T2" fmla="+- 0 5760 4803"/>
                  <a:gd name="T3" fmla="*/ 5760 h 958"/>
                  <a:gd name="T4" fmla="+- 0 7313 7157"/>
                  <a:gd name="T5" fmla="*/ T4 w 156"/>
                  <a:gd name="T6" fmla="+- 0 5760 4803"/>
                  <a:gd name="T7" fmla="*/ 5760 h 958"/>
                  <a:gd name="T8" fmla="+- 0 7313 7157"/>
                  <a:gd name="T9" fmla="*/ T8 w 156"/>
                  <a:gd name="T10" fmla="+- 0 4803 4803"/>
                  <a:gd name="T11" fmla="*/ 4803 h 958"/>
                  <a:gd name="T12" fmla="+- 0 7157 7157"/>
                  <a:gd name="T13" fmla="*/ T12 w 156"/>
                  <a:gd name="T14" fmla="+- 0 4803 4803"/>
                  <a:gd name="T15" fmla="*/ 4803 h 958"/>
                  <a:gd name="T16" fmla="+- 0 7157 7157"/>
                  <a:gd name="T17" fmla="*/ T16 w 156"/>
                  <a:gd name="T18" fmla="+- 0 5760 4803"/>
                  <a:gd name="T19" fmla="*/ 5760 h 9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958">
                    <a:moveTo>
                      <a:pt x="0" y="957"/>
                    </a:moveTo>
                    <a:lnTo>
                      <a:pt x="156" y="95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957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6" name="Group 605"/>
            <p:cNvGrpSpPr>
              <a:grpSpLocks/>
            </p:cNvGrpSpPr>
            <p:nvPr/>
          </p:nvGrpSpPr>
          <p:grpSpPr bwMode="auto">
            <a:xfrm>
              <a:off x="7390" y="4719"/>
              <a:ext cx="156" cy="1042"/>
              <a:chOff x="7390" y="4719"/>
              <a:chExt cx="156" cy="1042"/>
            </a:xfrm>
          </p:grpSpPr>
          <p:sp>
            <p:nvSpPr>
              <p:cNvPr id="2012" name="Freeform 606"/>
              <p:cNvSpPr>
                <a:spLocks/>
              </p:cNvSpPr>
              <p:nvPr/>
            </p:nvSpPr>
            <p:spPr bwMode="auto">
              <a:xfrm>
                <a:off x="7390" y="4719"/>
                <a:ext cx="156" cy="1042"/>
              </a:xfrm>
              <a:custGeom>
                <a:avLst/>
                <a:gdLst>
                  <a:gd name="T0" fmla="+- 0 7390 7390"/>
                  <a:gd name="T1" fmla="*/ T0 w 156"/>
                  <a:gd name="T2" fmla="+- 0 5760 4719"/>
                  <a:gd name="T3" fmla="*/ 5760 h 1042"/>
                  <a:gd name="T4" fmla="+- 0 7546 7390"/>
                  <a:gd name="T5" fmla="*/ T4 w 156"/>
                  <a:gd name="T6" fmla="+- 0 5760 4719"/>
                  <a:gd name="T7" fmla="*/ 5760 h 1042"/>
                  <a:gd name="T8" fmla="+- 0 7546 7390"/>
                  <a:gd name="T9" fmla="*/ T8 w 156"/>
                  <a:gd name="T10" fmla="+- 0 4719 4719"/>
                  <a:gd name="T11" fmla="*/ 4719 h 1042"/>
                  <a:gd name="T12" fmla="+- 0 7390 7390"/>
                  <a:gd name="T13" fmla="*/ T12 w 156"/>
                  <a:gd name="T14" fmla="+- 0 4719 4719"/>
                  <a:gd name="T15" fmla="*/ 4719 h 1042"/>
                  <a:gd name="T16" fmla="+- 0 7390 7390"/>
                  <a:gd name="T17" fmla="*/ T16 w 156"/>
                  <a:gd name="T18" fmla="+- 0 5760 4719"/>
                  <a:gd name="T19" fmla="*/ 5760 h 10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42">
                    <a:moveTo>
                      <a:pt x="0" y="1041"/>
                    </a:moveTo>
                    <a:lnTo>
                      <a:pt x="156" y="1041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7" name="Group 607"/>
            <p:cNvGrpSpPr>
              <a:grpSpLocks/>
            </p:cNvGrpSpPr>
            <p:nvPr/>
          </p:nvGrpSpPr>
          <p:grpSpPr bwMode="auto">
            <a:xfrm>
              <a:off x="7390" y="4719"/>
              <a:ext cx="156" cy="1042"/>
              <a:chOff x="7390" y="4719"/>
              <a:chExt cx="156" cy="1042"/>
            </a:xfrm>
          </p:grpSpPr>
          <p:sp>
            <p:nvSpPr>
              <p:cNvPr id="2011" name="Freeform 608"/>
              <p:cNvSpPr>
                <a:spLocks/>
              </p:cNvSpPr>
              <p:nvPr/>
            </p:nvSpPr>
            <p:spPr bwMode="auto">
              <a:xfrm>
                <a:off x="7390" y="4719"/>
                <a:ext cx="156" cy="1042"/>
              </a:xfrm>
              <a:custGeom>
                <a:avLst/>
                <a:gdLst>
                  <a:gd name="T0" fmla="+- 0 7390 7390"/>
                  <a:gd name="T1" fmla="*/ T0 w 156"/>
                  <a:gd name="T2" fmla="+- 0 5760 4719"/>
                  <a:gd name="T3" fmla="*/ 5760 h 1042"/>
                  <a:gd name="T4" fmla="+- 0 7546 7390"/>
                  <a:gd name="T5" fmla="*/ T4 w 156"/>
                  <a:gd name="T6" fmla="+- 0 5760 4719"/>
                  <a:gd name="T7" fmla="*/ 5760 h 1042"/>
                  <a:gd name="T8" fmla="+- 0 7546 7390"/>
                  <a:gd name="T9" fmla="*/ T8 w 156"/>
                  <a:gd name="T10" fmla="+- 0 4719 4719"/>
                  <a:gd name="T11" fmla="*/ 4719 h 1042"/>
                  <a:gd name="T12" fmla="+- 0 7390 7390"/>
                  <a:gd name="T13" fmla="*/ T12 w 156"/>
                  <a:gd name="T14" fmla="+- 0 4719 4719"/>
                  <a:gd name="T15" fmla="*/ 4719 h 1042"/>
                  <a:gd name="T16" fmla="+- 0 7390 7390"/>
                  <a:gd name="T17" fmla="*/ T16 w 156"/>
                  <a:gd name="T18" fmla="+- 0 5760 4719"/>
                  <a:gd name="T19" fmla="*/ 5760 h 10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042">
                    <a:moveTo>
                      <a:pt x="0" y="1041"/>
                    </a:moveTo>
                    <a:lnTo>
                      <a:pt x="156" y="1041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041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8" name="Group 609"/>
            <p:cNvGrpSpPr>
              <a:grpSpLocks/>
            </p:cNvGrpSpPr>
            <p:nvPr/>
          </p:nvGrpSpPr>
          <p:grpSpPr bwMode="auto">
            <a:xfrm>
              <a:off x="7625" y="4942"/>
              <a:ext cx="156" cy="819"/>
              <a:chOff x="7625" y="4942"/>
              <a:chExt cx="156" cy="819"/>
            </a:xfrm>
          </p:grpSpPr>
          <p:sp>
            <p:nvSpPr>
              <p:cNvPr id="2010" name="Freeform 610"/>
              <p:cNvSpPr>
                <a:spLocks/>
              </p:cNvSpPr>
              <p:nvPr/>
            </p:nvSpPr>
            <p:spPr bwMode="auto">
              <a:xfrm>
                <a:off x="7625" y="4942"/>
                <a:ext cx="156" cy="819"/>
              </a:xfrm>
              <a:custGeom>
                <a:avLst/>
                <a:gdLst>
                  <a:gd name="T0" fmla="+- 0 7625 7625"/>
                  <a:gd name="T1" fmla="*/ T0 w 156"/>
                  <a:gd name="T2" fmla="+- 0 5760 4942"/>
                  <a:gd name="T3" fmla="*/ 5760 h 819"/>
                  <a:gd name="T4" fmla="+- 0 7781 7625"/>
                  <a:gd name="T5" fmla="*/ T4 w 156"/>
                  <a:gd name="T6" fmla="+- 0 5760 4942"/>
                  <a:gd name="T7" fmla="*/ 5760 h 819"/>
                  <a:gd name="T8" fmla="+- 0 7781 7625"/>
                  <a:gd name="T9" fmla="*/ T8 w 156"/>
                  <a:gd name="T10" fmla="+- 0 4942 4942"/>
                  <a:gd name="T11" fmla="*/ 4942 h 819"/>
                  <a:gd name="T12" fmla="+- 0 7625 7625"/>
                  <a:gd name="T13" fmla="*/ T12 w 156"/>
                  <a:gd name="T14" fmla="+- 0 4942 4942"/>
                  <a:gd name="T15" fmla="*/ 4942 h 819"/>
                  <a:gd name="T16" fmla="+- 0 7625 7625"/>
                  <a:gd name="T17" fmla="*/ T16 w 156"/>
                  <a:gd name="T18" fmla="+- 0 5760 4942"/>
                  <a:gd name="T19" fmla="*/ 5760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19">
                    <a:moveTo>
                      <a:pt x="0" y="818"/>
                    </a:moveTo>
                    <a:lnTo>
                      <a:pt x="156" y="81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1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9" name="Group 611"/>
            <p:cNvGrpSpPr>
              <a:grpSpLocks/>
            </p:cNvGrpSpPr>
            <p:nvPr/>
          </p:nvGrpSpPr>
          <p:grpSpPr bwMode="auto">
            <a:xfrm>
              <a:off x="7625" y="4942"/>
              <a:ext cx="156" cy="819"/>
              <a:chOff x="7625" y="4942"/>
              <a:chExt cx="156" cy="819"/>
            </a:xfrm>
          </p:grpSpPr>
          <p:sp>
            <p:nvSpPr>
              <p:cNvPr id="2009" name="Freeform 612"/>
              <p:cNvSpPr>
                <a:spLocks/>
              </p:cNvSpPr>
              <p:nvPr/>
            </p:nvSpPr>
            <p:spPr bwMode="auto">
              <a:xfrm>
                <a:off x="7625" y="4942"/>
                <a:ext cx="156" cy="819"/>
              </a:xfrm>
              <a:custGeom>
                <a:avLst/>
                <a:gdLst>
                  <a:gd name="T0" fmla="+- 0 7625 7625"/>
                  <a:gd name="T1" fmla="*/ T0 w 156"/>
                  <a:gd name="T2" fmla="+- 0 5760 4942"/>
                  <a:gd name="T3" fmla="*/ 5760 h 819"/>
                  <a:gd name="T4" fmla="+- 0 7781 7625"/>
                  <a:gd name="T5" fmla="*/ T4 w 156"/>
                  <a:gd name="T6" fmla="+- 0 5760 4942"/>
                  <a:gd name="T7" fmla="*/ 5760 h 819"/>
                  <a:gd name="T8" fmla="+- 0 7781 7625"/>
                  <a:gd name="T9" fmla="*/ T8 w 156"/>
                  <a:gd name="T10" fmla="+- 0 4942 4942"/>
                  <a:gd name="T11" fmla="*/ 4942 h 819"/>
                  <a:gd name="T12" fmla="+- 0 7625 7625"/>
                  <a:gd name="T13" fmla="*/ T12 w 156"/>
                  <a:gd name="T14" fmla="+- 0 4942 4942"/>
                  <a:gd name="T15" fmla="*/ 4942 h 819"/>
                  <a:gd name="T16" fmla="+- 0 7625 7625"/>
                  <a:gd name="T17" fmla="*/ T16 w 156"/>
                  <a:gd name="T18" fmla="+- 0 5760 4942"/>
                  <a:gd name="T19" fmla="*/ 5760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19">
                    <a:moveTo>
                      <a:pt x="0" y="818"/>
                    </a:moveTo>
                    <a:lnTo>
                      <a:pt x="156" y="81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1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0" name="Group 613"/>
            <p:cNvGrpSpPr>
              <a:grpSpLocks/>
            </p:cNvGrpSpPr>
            <p:nvPr/>
          </p:nvGrpSpPr>
          <p:grpSpPr bwMode="auto">
            <a:xfrm>
              <a:off x="7858" y="4928"/>
              <a:ext cx="156" cy="833"/>
              <a:chOff x="7858" y="4928"/>
              <a:chExt cx="156" cy="833"/>
            </a:xfrm>
          </p:grpSpPr>
          <p:sp>
            <p:nvSpPr>
              <p:cNvPr id="2008" name="Freeform 614"/>
              <p:cNvSpPr>
                <a:spLocks/>
              </p:cNvSpPr>
              <p:nvPr/>
            </p:nvSpPr>
            <p:spPr bwMode="auto">
              <a:xfrm>
                <a:off x="7858" y="4928"/>
                <a:ext cx="156" cy="833"/>
              </a:xfrm>
              <a:custGeom>
                <a:avLst/>
                <a:gdLst>
                  <a:gd name="T0" fmla="+- 0 7858 7858"/>
                  <a:gd name="T1" fmla="*/ T0 w 156"/>
                  <a:gd name="T2" fmla="+- 0 5760 4928"/>
                  <a:gd name="T3" fmla="*/ 5760 h 833"/>
                  <a:gd name="T4" fmla="+- 0 8014 7858"/>
                  <a:gd name="T5" fmla="*/ T4 w 156"/>
                  <a:gd name="T6" fmla="+- 0 5760 4928"/>
                  <a:gd name="T7" fmla="*/ 5760 h 833"/>
                  <a:gd name="T8" fmla="+- 0 8014 7858"/>
                  <a:gd name="T9" fmla="*/ T8 w 156"/>
                  <a:gd name="T10" fmla="+- 0 4928 4928"/>
                  <a:gd name="T11" fmla="*/ 4928 h 833"/>
                  <a:gd name="T12" fmla="+- 0 7858 7858"/>
                  <a:gd name="T13" fmla="*/ T12 w 156"/>
                  <a:gd name="T14" fmla="+- 0 4928 4928"/>
                  <a:gd name="T15" fmla="*/ 4928 h 833"/>
                  <a:gd name="T16" fmla="+- 0 7858 7858"/>
                  <a:gd name="T17" fmla="*/ T16 w 156"/>
                  <a:gd name="T18" fmla="+- 0 5760 4928"/>
                  <a:gd name="T19" fmla="*/ 5760 h 8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33">
                    <a:moveTo>
                      <a:pt x="0" y="832"/>
                    </a:moveTo>
                    <a:lnTo>
                      <a:pt x="156" y="832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32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1" name="Group 615"/>
            <p:cNvGrpSpPr>
              <a:grpSpLocks/>
            </p:cNvGrpSpPr>
            <p:nvPr/>
          </p:nvGrpSpPr>
          <p:grpSpPr bwMode="auto">
            <a:xfrm>
              <a:off x="7858" y="4928"/>
              <a:ext cx="156" cy="833"/>
              <a:chOff x="7858" y="4928"/>
              <a:chExt cx="156" cy="833"/>
            </a:xfrm>
          </p:grpSpPr>
          <p:sp>
            <p:nvSpPr>
              <p:cNvPr id="2007" name="Freeform 616"/>
              <p:cNvSpPr>
                <a:spLocks/>
              </p:cNvSpPr>
              <p:nvPr/>
            </p:nvSpPr>
            <p:spPr bwMode="auto">
              <a:xfrm>
                <a:off x="7858" y="4928"/>
                <a:ext cx="156" cy="833"/>
              </a:xfrm>
              <a:custGeom>
                <a:avLst/>
                <a:gdLst>
                  <a:gd name="T0" fmla="+- 0 7858 7858"/>
                  <a:gd name="T1" fmla="*/ T0 w 156"/>
                  <a:gd name="T2" fmla="+- 0 5760 4928"/>
                  <a:gd name="T3" fmla="*/ 5760 h 833"/>
                  <a:gd name="T4" fmla="+- 0 8014 7858"/>
                  <a:gd name="T5" fmla="*/ T4 w 156"/>
                  <a:gd name="T6" fmla="+- 0 5760 4928"/>
                  <a:gd name="T7" fmla="*/ 5760 h 833"/>
                  <a:gd name="T8" fmla="+- 0 8014 7858"/>
                  <a:gd name="T9" fmla="*/ T8 w 156"/>
                  <a:gd name="T10" fmla="+- 0 4928 4928"/>
                  <a:gd name="T11" fmla="*/ 4928 h 833"/>
                  <a:gd name="T12" fmla="+- 0 7858 7858"/>
                  <a:gd name="T13" fmla="*/ T12 w 156"/>
                  <a:gd name="T14" fmla="+- 0 4928 4928"/>
                  <a:gd name="T15" fmla="*/ 4928 h 833"/>
                  <a:gd name="T16" fmla="+- 0 7858 7858"/>
                  <a:gd name="T17" fmla="*/ T16 w 156"/>
                  <a:gd name="T18" fmla="+- 0 5760 4928"/>
                  <a:gd name="T19" fmla="*/ 5760 h 8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33">
                    <a:moveTo>
                      <a:pt x="0" y="832"/>
                    </a:moveTo>
                    <a:lnTo>
                      <a:pt x="156" y="832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32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2" name="Group 617"/>
            <p:cNvGrpSpPr>
              <a:grpSpLocks/>
            </p:cNvGrpSpPr>
            <p:nvPr/>
          </p:nvGrpSpPr>
          <p:grpSpPr bwMode="auto">
            <a:xfrm>
              <a:off x="8090" y="5105"/>
              <a:ext cx="156" cy="656"/>
              <a:chOff x="8090" y="5105"/>
              <a:chExt cx="156" cy="656"/>
            </a:xfrm>
          </p:grpSpPr>
          <p:sp>
            <p:nvSpPr>
              <p:cNvPr id="2006" name="Freeform 618"/>
              <p:cNvSpPr>
                <a:spLocks/>
              </p:cNvSpPr>
              <p:nvPr/>
            </p:nvSpPr>
            <p:spPr bwMode="auto">
              <a:xfrm>
                <a:off x="8090" y="5105"/>
                <a:ext cx="156" cy="656"/>
              </a:xfrm>
              <a:custGeom>
                <a:avLst/>
                <a:gdLst>
                  <a:gd name="T0" fmla="+- 0 8090 8090"/>
                  <a:gd name="T1" fmla="*/ T0 w 156"/>
                  <a:gd name="T2" fmla="+- 0 5760 5105"/>
                  <a:gd name="T3" fmla="*/ 5760 h 656"/>
                  <a:gd name="T4" fmla="+- 0 8246 8090"/>
                  <a:gd name="T5" fmla="*/ T4 w 156"/>
                  <a:gd name="T6" fmla="+- 0 5760 5105"/>
                  <a:gd name="T7" fmla="*/ 5760 h 656"/>
                  <a:gd name="T8" fmla="+- 0 8246 8090"/>
                  <a:gd name="T9" fmla="*/ T8 w 156"/>
                  <a:gd name="T10" fmla="+- 0 5105 5105"/>
                  <a:gd name="T11" fmla="*/ 5105 h 656"/>
                  <a:gd name="T12" fmla="+- 0 8090 8090"/>
                  <a:gd name="T13" fmla="*/ T12 w 156"/>
                  <a:gd name="T14" fmla="+- 0 5105 5105"/>
                  <a:gd name="T15" fmla="*/ 5105 h 656"/>
                  <a:gd name="T16" fmla="+- 0 8090 8090"/>
                  <a:gd name="T17" fmla="*/ T16 w 156"/>
                  <a:gd name="T18" fmla="+- 0 5760 5105"/>
                  <a:gd name="T19" fmla="*/ 5760 h 6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656">
                    <a:moveTo>
                      <a:pt x="0" y="655"/>
                    </a:moveTo>
                    <a:lnTo>
                      <a:pt x="156" y="65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3" name="Group 619"/>
            <p:cNvGrpSpPr>
              <a:grpSpLocks/>
            </p:cNvGrpSpPr>
            <p:nvPr/>
          </p:nvGrpSpPr>
          <p:grpSpPr bwMode="auto">
            <a:xfrm>
              <a:off x="8090" y="5105"/>
              <a:ext cx="156" cy="656"/>
              <a:chOff x="8090" y="5105"/>
              <a:chExt cx="156" cy="656"/>
            </a:xfrm>
          </p:grpSpPr>
          <p:sp>
            <p:nvSpPr>
              <p:cNvPr id="2005" name="Freeform 620"/>
              <p:cNvSpPr>
                <a:spLocks/>
              </p:cNvSpPr>
              <p:nvPr/>
            </p:nvSpPr>
            <p:spPr bwMode="auto">
              <a:xfrm>
                <a:off x="8090" y="5105"/>
                <a:ext cx="156" cy="656"/>
              </a:xfrm>
              <a:custGeom>
                <a:avLst/>
                <a:gdLst>
                  <a:gd name="T0" fmla="+- 0 8090 8090"/>
                  <a:gd name="T1" fmla="*/ T0 w 156"/>
                  <a:gd name="T2" fmla="+- 0 5760 5105"/>
                  <a:gd name="T3" fmla="*/ 5760 h 656"/>
                  <a:gd name="T4" fmla="+- 0 8246 8090"/>
                  <a:gd name="T5" fmla="*/ T4 w 156"/>
                  <a:gd name="T6" fmla="+- 0 5760 5105"/>
                  <a:gd name="T7" fmla="*/ 5760 h 656"/>
                  <a:gd name="T8" fmla="+- 0 8246 8090"/>
                  <a:gd name="T9" fmla="*/ T8 w 156"/>
                  <a:gd name="T10" fmla="+- 0 5105 5105"/>
                  <a:gd name="T11" fmla="*/ 5105 h 656"/>
                  <a:gd name="T12" fmla="+- 0 8090 8090"/>
                  <a:gd name="T13" fmla="*/ T12 w 156"/>
                  <a:gd name="T14" fmla="+- 0 5105 5105"/>
                  <a:gd name="T15" fmla="*/ 5105 h 656"/>
                  <a:gd name="T16" fmla="+- 0 8090 8090"/>
                  <a:gd name="T17" fmla="*/ T16 w 156"/>
                  <a:gd name="T18" fmla="+- 0 5760 5105"/>
                  <a:gd name="T19" fmla="*/ 5760 h 6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656">
                    <a:moveTo>
                      <a:pt x="0" y="655"/>
                    </a:moveTo>
                    <a:lnTo>
                      <a:pt x="156" y="65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4" name="Group 621"/>
            <p:cNvGrpSpPr>
              <a:grpSpLocks/>
            </p:cNvGrpSpPr>
            <p:nvPr/>
          </p:nvGrpSpPr>
          <p:grpSpPr bwMode="auto">
            <a:xfrm>
              <a:off x="8326" y="5256"/>
              <a:ext cx="156" cy="504"/>
              <a:chOff x="8326" y="5256"/>
              <a:chExt cx="156" cy="504"/>
            </a:xfrm>
          </p:grpSpPr>
          <p:sp>
            <p:nvSpPr>
              <p:cNvPr id="2004" name="Freeform 622"/>
              <p:cNvSpPr>
                <a:spLocks/>
              </p:cNvSpPr>
              <p:nvPr/>
            </p:nvSpPr>
            <p:spPr bwMode="auto">
              <a:xfrm>
                <a:off x="8326" y="5256"/>
                <a:ext cx="156" cy="504"/>
              </a:xfrm>
              <a:custGeom>
                <a:avLst/>
                <a:gdLst>
                  <a:gd name="T0" fmla="+- 0 8326 8326"/>
                  <a:gd name="T1" fmla="*/ T0 w 156"/>
                  <a:gd name="T2" fmla="+- 0 5760 5256"/>
                  <a:gd name="T3" fmla="*/ 5760 h 504"/>
                  <a:gd name="T4" fmla="+- 0 8482 8326"/>
                  <a:gd name="T5" fmla="*/ T4 w 156"/>
                  <a:gd name="T6" fmla="+- 0 5760 5256"/>
                  <a:gd name="T7" fmla="*/ 5760 h 504"/>
                  <a:gd name="T8" fmla="+- 0 8482 8326"/>
                  <a:gd name="T9" fmla="*/ T8 w 156"/>
                  <a:gd name="T10" fmla="+- 0 5256 5256"/>
                  <a:gd name="T11" fmla="*/ 5256 h 504"/>
                  <a:gd name="T12" fmla="+- 0 8326 8326"/>
                  <a:gd name="T13" fmla="*/ T12 w 156"/>
                  <a:gd name="T14" fmla="+- 0 5256 5256"/>
                  <a:gd name="T15" fmla="*/ 5256 h 504"/>
                  <a:gd name="T16" fmla="+- 0 8326 8326"/>
                  <a:gd name="T17" fmla="*/ T16 w 156"/>
                  <a:gd name="T18" fmla="+- 0 5760 5256"/>
                  <a:gd name="T19" fmla="*/ 5760 h 5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04">
                    <a:moveTo>
                      <a:pt x="0" y="504"/>
                    </a:moveTo>
                    <a:lnTo>
                      <a:pt x="156" y="50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5" name="Group 623"/>
            <p:cNvGrpSpPr>
              <a:grpSpLocks/>
            </p:cNvGrpSpPr>
            <p:nvPr/>
          </p:nvGrpSpPr>
          <p:grpSpPr bwMode="auto">
            <a:xfrm>
              <a:off x="8326" y="5256"/>
              <a:ext cx="156" cy="504"/>
              <a:chOff x="8326" y="5256"/>
              <a:chExt cx="156" cy="504"/>
            </a:xfrm>
          </p:grpSpPr>
          <p:sp>
            <p:nvSpPr>
              <p:cNvPr id="2003" name="Freeform 624"/>
              <p:cNvSpPr>
                <a:spLocks/>
              </p:cNvSpPr>
              <p:nvPr/>
            </p:nvSpPr>
            <p:spPr bwMode="auto">
              <a:xfrm>
                <a:off x="8326" y="5256"/>
                <a:ext cx="156" cy="504"/>
              </a:xfrm>
              <a:custGeom>
                <a:avLst/>
                <a:gdLst>
                  <a:gd name="T0" fmla="+- 0 8326 8326"/>
                  <a:gd name="T1" fmla="*/ T0 w 156"/>
                  <a:gd name="T2" fmla="+- 0 5760 5256"/>
                  <a:gd name="T3" fmla="*/ 5760 h 504"/>
                  <a:gd name="T4" fmla="+- 0 8482 8326"/>
                  <a:gd name="T5" fmla="*/ T4 w 156"/>
                  <a:gd name="T6" fmla="+- 0 5760 5256"/>
                  <a:gd name="T7" fmla="*/ 5760 h 504"/>
                  <a:gd name="T8" fmla="+- 0 8482 8326"/>
                  <a:gd name="T9" fmla="*/ T8 w 156"/>
                  <a:gd name="T10" fmla="+- 0 5256 5256"/>
                  <a:gd name="T11" fmla="*/ 5256 h 504"/>
                  <a:gd name="T12" fmla="+- 0 8326 8326"/>
                  <a:gd name="T13" fmla="*/ T12 w 156"/>
                  <a:gd name="T14" fmla="+- 0 5256 5256"/>
                  <a:gd name="T15" fmla="*/ 5256 h 504"/>
                  <a:gd name="T16" fmla="+- 0 8326 8326"/>
                  <a:gd name="T17" fmla="*/ T16 w 156"/>
                  <a:gd name="T18" fmla="+- 0 5760 5256"/>
                  <a:gd name="T19" fmla="*/ 5760 h 5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04">
                    <a:moveTo>
                      <a:pt x="0" y="504"/>
                    </a:moveTo>
                    <a:lnTo>
                      <a:pt x="156" y="50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6" name="Group 625"/>
            <p:cNvGrpSpPr>
              <a:grpSpLocks/>
            </p:cNvGrpSpPr>
            <p:nvPr/>
          </p:nvGrpSpPr>
          <p:grpSpPr bwMode="auto">
            <a:xfrm>
              <a:off x="8558" y="5057"/>
              <a:ext cx="156" cy="704"/>
              <a:chOff x="8558" y="5057"/>
              <a:chExt cx="156" cy="704"/>
            </a:xfrm>
          </p:grpSpPr>
          <p:sp>
            <p:nvSpPr>
              <p:cNvPr id="2002" name="Freeform 626"/>
              <p:cNvSpPr>
                <a:spLocks/>
              </p:cNvSpPr>
              <p:nvPr/>
            </p:nvSpPr>
            <p:spPr bwMode="auto">
              <a:xfrm>
                <a:off x="8558" y="5057"/>
                <a:ext cx="156" cy="704"/>
              </a:xfrm>
              <a:custGeom>
                <a:avLst/>
                <a:gdLst>
                  <a:gd name="T0" fmla="+- 0 8558 8558"/>
                  <a:gd name="T1" fmla="*/ T0 w 156"/>
                  <a:gd name="T2" fmla="+- 0 5760 5057"/>
                  <a:gd name="T3" fmla="*/ 5760 h 704"/>
                  <a:gd name="T4" fmla="+- 0 8714 8558"/>
                  <a:gd name="T5" fmla="*/ T4 w 156"/>
                  <a:gd name="T6" fmla="+- 0 5760 5057"/>
                  <a:gd name="T7" fmla="*/ 5760 h 704"/>
                  <a:gd name="T8" fmla="+- 0 8714 8558"/>
                  <a:gd name="T9" fmla="*/ T8 w 156"/>
                  <a:gd name="T10" fmla="+- 0 5057 5057"/>
                  <a:gd name="T11" fmla="*/ 5057 h 704"/>
                  <a:gd name="T12" fmla="+- 0 8558 8558"/>
                  <a:gd name="T13" fmla="*/ T12 w 156"/>
                  <a:gd name="T14" fmla="+- 0 5057 5057"/>
                  <a:gd name="T15" fmla="*/ 5057 h 704"/>
                  <a:gd name="T16" fmla="+- 0 8558 8558"/>
                  <a:gd name="T17" fmla="*/ T16 w 156"/>
                  <a:gd name="T18" fmla="+- 0 5760 5057"/>
                  <a:gd name="T19" fmla="*/ 5760 h 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704">
                    <a:moveTo>
                      <a:pt x="0" y="703"/>
                    </a:moveTo>
                    <a:lnTo>
                      <a:pt x="156" y="70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703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7" name="Group 627"/>
            <p:cNvGrpSpPr>
              <a:grpSpLocks/>
            </p:cNvGrpSpPr>
            <p:nvPr/>
          </p:nvGrpSpPr>
          <p:grpSpPr bwMode="auto">
            <a:xfrm>
              <a:off x="8558" y="5057"/>
              <a:ext cx="156" cy="704"/>
              <a:chOff x="8558" y="5057"/>
              <a:chExt cx="156" cy="704"/>
            </a:xfrm>
          </p:grpSpPr>
          <p:sp>
            <p:nvSpPr>
              <p:cNvPr id="2001" name="Freeform 628"/>
              <p:cNvSpPr>
                <a:spLocks/>
              </p:cNvSpPr>
              <p:nvPr/>
            </p:nvSpPr>
            <p:spPr bwMode="auto">
              <a:xfrm>
                <a:off x="8558" y="5057"/>
                <a:ext cx="156" cy="704"/>
              </a:xfrm>
              <a:custGeom>
                <a:avLst/>
                <a:gdLst>
                  <a:gd name="T0" fmla="+- 0 8558 8558"/>
                  <a:gd name="T1" fmla="*/ T0 w 156"/>
                  <a:gd name="T2" fmla="+- 0 5760 5057"/>
                  <a:gd name="T3" fmla="*/ 5760 h 704"/>
                  <a:gd name="T4" fmla="+- 0 8714 8558"/>
                  <a:gd name="T5" fmla="*/ T4 w 156"/>
                  <a:gd name="T6" fmla="+- 0 5760 5057"/>
                  <a:gd name="T7" fmla="*/ 5760 h 704"/>
                  <a:gd name="T8" fmla="+- 0 8714 8558"/>
                  <a:gd name="T9" fmla="*/ T8 w 156"/>
                  <a:gd name="T10" fmla="+- 0 5057 5057"/>
                  <a:gd name="T11" fmla="*/ 5057 h 704"/>
                  <a:gd name="T12" fmla="+- 0 8558 8558"/>
                  <a:gd name="T13" fmla="*/ T12 w 156"/>
                  <a:gd name="T14" fmla="+- 0 5057 5057"/>
                  <a:gd name="T15" fmla="*/ 5057 h 704"/>
                  <a:gd name="T16" fmla="+- 0 8558 8558"/>
                  <a:gd name="T17" fmla="*/ T16 w 156"/>
                  <a:gd name="T18" fmla="+- 0 5760 5057"/>
                  <a:gd name="T19" fmla="*/ 5760 h 7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704">
                    <a:moveTo>
                      <a:pt x="0" y="703"/>
                    </a:moveTo>
                    <a:lnTo>
                      <a:pt x="156" y="70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703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8" name="Group 629"/>
            <p:cNvGrpSpPr>
              <a:grpSpLocks/>
            </p:cNvGrpSpPr>
            <p:nvPr/>
          </p:nvGrpSpPr>
          <p:grpSpPr bwMode="auto">
            <a:xfrm>
              <a:off x="8794" y="4877"/>
              <a:ext cx="154" cy="884"/>
              <a:chOff x="8794" y="4877"/>
              <a:chExt cx="154" cy="884"/>
            </a:xfrm>
          </p:grpSpPr>
          <p:sp>
            <p:nvSpPr>
              <p:cNvPr id="2000" name="Freeform 630"/>
              <p:cNvSpPr>
                <a:spLocks/>
              </p:cNvSpPr>
              <p:nvPr/>
            </p:nvSpPr>
            <p:spPr bwMode="auto">
              <a:xfrm>
                <a:off x="8794" y="4877"/>
                <a:ext cx="154" cy="884"/>
              </a:xfrm>
              <a:custGeom>
                <a:avLst/>
                <a:gdLst>
                  <a:gd name="T0" fmla="+- 0 8794 8794"/>
                  <a:gd name="T1" fmla="*/ T0 w 154"/>
                  <a:gd name="T2" fmla="+- 0 5760 4877"/>
                  <a:gd name="T3" fmla="*/ 5760 h 884"/>
                  <a:gd name="T4" fmla="+- 0 8947 8794"/>
                  <a:gd name="T5" fmla="*/ T4 w 154"/>
                  <a:gd name="T6" fmla="+- 0 5760 4877"/>
                  <a:gd name="T7" fmla="*/ 5760 h 884"/>
                  <a:gd name="T8" fmla="+- 0 8947 8794"/>
                  <a:gd name="T9" fmla="*/ T8 w 154"/>
                  <a:gd name="T10" fmla="+- 0 4877 4877"/>
                  <a:gd name="T11" fmla="*/ 4877 h 884"/>
                  <a:gd name="T12" fmla="+- 0 8794 8794"/>
                  <a:gd name="T13" fmla="*/ T12 w 154"/>
                  <a:gd name="T14" fmla="+- 0 4877 4877"/>
                  <a:gd name="T15" fmla="*/ 4877 h 884"/>
                  <a:gd name="T16" fmla="+- 0 8794 8794"/>
                  <a:gd name="T17" fmla="*/ T16 w 154"/>
                  <a:gd name="T18" fmla="+- 0 5760 4877"/>
                  <a:gd name="T19" fmla="*/ 5760 h 8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884">
                    <a:moveTo>
                      <a:pt x="0" y="883"/>
                    </a:moveTo>
                    <a:lnTo>
                      <a:pt x="153" y="883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883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9" name="Group 631"/>
            <p:cNvGrpSpPr>
              <a:grpSpLocks/>
            </p:cNvGrpSpPr>
            <p:nvPr/>
          </p:nvGrpSpPr>
          <p:grpSpPr bwMode="auto">
            <a:xfrm>
              <a:off x="8794" y="4877"/>
              <a:ext cx="154" cy="884"/>
              <a:chOff x="8794" y="4877"/>
              <a:chExt cx="154" cy="884"/>
            </a:xfrm>
          </p:grpSpPr>
          <p:sp>
            <p:nvSpPr>
              <p:cNvPr id="1999" name="Freeform 632"/>
              <p:cNvSpPr>
                <a:spLocks/>
              </p:cNvSpPr>
              <p:nvPr/>
            </p:nvSpPr>
            <p:spPr bwMode="auto">
              <a:xfrm>
                <a:off x="8794" y="4877"/>
                <a:ext cx="154" cy="884"/>
              </a:xfrm>
              <a:custGeom>
                <a:avLst/>
                <a:gdLst>
                  <a:gd name="T0" fmla="+- 0 8794 8794"/>
                  <a:gd name="T1" fmla="*/ T0 w 154"/>
                  <a:gd name="T2" fmla="+- 0 5760 4877"/>
                  <a:gd name="T3" fmla="*/ 5760 h 884"/>
                  <a:gd name="T4" fmla="+- 0 8947 8794"/>
                  <a:gd name="T5" fmla="*/ T4 w 154"/>
                  <a:gd name="T6" fmla="+- 0 5760 4877"/>
                  <a:gd name="T7" fmla="*/ 5760 h 884"/>
                  <a:gd name="T8" fmla="+- 0 8947 8794"/>
                  <a:gd name="T9" fmla="*/ T8 w 154"/>
                  <a:gd name="T10" fmla="+- 0 4877 4877"/>
                  <a:gd name="T11" fmla="*/ 4877 h 884"/>
                  <a:gd name="T12" fmla="+- 0 8794 8794"/>
                  <a:gd name="T13" fmla="*/ T12 w 154"/>
                  <a:gd name="T14" fmla="+- 0 4877 4877"/>
                  <a:gd name="T15" fmla="*/ 4877 h 884"/>
                  <a:gd name="T16" fmla="+- 0 8794 8794"/>
                  <a:gd name="T17" fmla="*/ T16 w 154"/>
                  <a:gd name="T18" fmla="+- 0 5760 4877"/>
                  <a:gd name="T19" fmla="*/ 5760 h 8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884">
                    <a:moveTo>
                      <a:pt x="0" y="883"/>
                    </a:moveTo>
                    <a:lnTo>
                      <a:pt x="153" y="883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883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0" name="Group 633"/>
            <p:cNvGrpSpPr>
              <a:grpSpLocks/>
            </p:cNvGrpSpPr>
            <p:nvPr/>
          </p:nvGrpSpPr>
          <p:grpSpPr bwMode="auto">
            <a:xfrm>
              <a:off x="9026" y="5192"/>
              <a:ext cx="156" cy="569"/>
              <a:chOff x="9026" y="5192"/>
              <a:chExt cx="156" cy="569"/>
            </a:xfrm>
          </p:grpSpPr>
          <p:sp>
            <p:nvSpPr>
              <p:cNvPr id="1998" name="Freeform 634"/>
              <p:cNvSpPr>
                <a:spLocks/>
              </p:cNvSpPr>
              <p:nvPr/>
            </p:nvSpPr>
            <p:spPr bwMode="auto">
              <a:xfrm>
                <a:off x="9026" y="5192"/>
                <a:ext cx="156" cy="569"/>
              </a:xfrm>
              <a:custGeom>
                <a:avLst/>
                <a:gdLst>
                  <a:gd name="T0" fmla="+- 0 9026 9026"/>
                  <a:gd name="T1" fmla="*/ T0 w 156"/>
                  <a:gd name="T2" fmla="+- 0 5760 5192"/>
                  <a:gd name="T3" fmla="*/ 5760 h 569"/>
                  <a:gd name="T4" fmla="+- 0 9182 9026"/>
                  <a:gd name="T5" fmla="*/ T4 w 156"/>
                  <a:gd name="T6" fmla="+- 0 5760 5192"/>
                  <a:gd name="T7" fmla="*/ 5760 h 569"/>
                  <a:gd name="T8" fmla="+- 0 9182 9026"/>
                  <a:gd name="T9" fmla="*/ T8 w 156"/>
                  <a:gd name="T10" fmla="+- 0 5192 5192"/>
                  <a:gd name="T11" fmla="*/ 5192 h 569"/>
                  <a:gd name="T12" fmla="+- 0 9026 9026"/>
                  <a:gd name="T13" fmla="*/ T12 w 156"/>
                  <a:gd name="T14" fmla="+- 0 5192 5192"/>
                  <a:gd name="T15" fmla="*/ 5192 h 569"/>
                  <a:gd name="T16" fmla="+- 0 9026 9026"/>
                  <a:gd name="T17" fmla="*/ T16 w 156"/>
                  <a:gd name="T18" fmla="+- 0 5760 5192"/>
                  <a:gd name="T19" fmla="*/ 5760 h 5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69">
                    <a:moveTo>
                      <a:pt x="0" y="568"/>
                    </a:moveTo>
                    <a:lnTo>
                      <a:pt x="156" y="56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6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1" name="Group 635"/>
            <p:cNvGrpSpPr>
              <a:grpSpLocks/>
            </p:cNvGrpSpPr>
            <p:nvPr/>
          </p:nvGrpSpPr>
          <p:grpSpPr bwMode="auto">
            <a:xfrm>
              <a:off x="9026" y="5192"/>
              <a:ext cx="156" cy="569"/>
              <a:chOff x="9026" y="5192"/>
              <a:chExt cx="156" cy="569"/>
            </a:xfrm>
          </p:grpSpPr>
          <p:sp>
            <p:nvSpPr>
              <p:cNvPr id="1997" name="Freeform 636"/>
              <p:cNvSpPr>
                <a:spLocks/>
              </p:cNvSpPr>
              <p:nvPr/>
            </p:nvSpPr>
            <p:spPr bwMode="auto">
              <a:xfrm>
                <a:off x="9026" y="5192"/>
                <a:ext cx="156" cy="569"/>
              </a:xfrm>
              <a:custGeom>
                <a:avLst/>
                <a:gdLst>
                  <a:gd name="T0" fmla="+- 0 9026 9026"/>
                  <a:gd name="T1" fmla="*/ T0 w 156"/>
                  <a:gd name="T2" fmla="+- 0 5760 5192"/>
                  <a:gd name="T3" fmla="*/ 5760 h 569"/>
                  <a:gd name="T4" fmla="+- 0 9182 9026"/>
                  <a:gd name="T5" fmla="*/ T4 w 156"/>
                  <a:gd name="T6" fmla="+- 0 5760 5192"/>
                  <a:gd name="T7" fmla="*/ 5760 h 569"/>
                  <a:gd name="T8" fmla="+- 0 9182 9026"/>
                  <a:gd name="T9" fmla="*/ T8 w 156"/>
                  <a:gd name="T10" fmla="+- 0 5192 5192"/>
                  <a:gd name="T11" fmla="*/ 5192 h 569"/>
                  <a:gd name="T12" fmla="+- 0 9026 9026"/>
                  <a:gd name="T13" fmla="*/ T12 w 156"/>
                  <a:gd name="T14" fmla="+- 0 5192 5192"/>
                  <a:gd name="T15" fmla="*/ 5192 h 569"/>
                  <a:gd name="T16" fmla="+- 0 9026 9026"/>
                  <a:gd name="T17" fmla="*/ T16 w 156"/>
                  <a:gd name="T18" fmla="+- 0 5760 5192"/>
                  <a:gd name="T19" fmla="*/ 5760 h 5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69">
                    <a:moveTo>
                      <a:pt x="0" y="568"/>
                    </a:moveTo>
                    <a:lnTo>
                      <a:pt x="156" y="56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6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2" name="Group 637"/>
            <p:cNvGrpSpPr>
              <a:grpSpLocks/>
            </p:cNvGrpSpPr>
            <p:nvPr/>
          </p:nvGrpSpPr>
          <p:grpSpPr bwMode="auto">
            <a:xfrm>
              <a:off x="9259" y="4952"/>
              <a:ext cx="156" cy="809"/>
              <a:chOff x="9259" y="4952"/>
              <a:chExt cx="156" cy="809"/>
            </a:xfrm>
          </p:grpSpPr>
          <p:sp>
            <p:nvSpPr>
              <p:cNvPr id="1996" name="Freeform 638"/>
              <p:cNvSpPr>
                <a:spLocks/>
              </p:cNvSpPr>
              <p:nvPr/>
            </p:nvSpPr>
            <p:spPr bwMode="auto">
              <a:xfrm>
                <a:off x="9259" y="4952"/>
                <a:ext cx="156" cy="809"/>
              </a:xfrm>
              <a:custGeom>
                <a:avLst/>
                <a:gdLst>
                  <a:gd name="T0" fmla="+- 0 9259 9259"/>
                  <a:gd name="T1" fmla="*/ T0 w 156"/>
                  <a:gd name="T2" fmla="+- 0 5760 4952"/>
                  <a:gd name="T3" fmla="*/ 5760 h 809"/>
                  <a:gd name="T4" fmla="+- 0 9415 9259"/>
                  <a:gd name="T5" fmla="*/ T4 w 156"/>
                  <a:gd name="T6" fmla="+- 0 5760 4952"/>
                  <a:gd name="T7" fmla="*/ 5760 h 809"/>
                  <a:gd name="T8" fmla="+- 0 9415 9259"/>
                  <a:gd name="T9" fmla="*/ T8 w 156"/>
                  <a:gd name="T10" fmla="+- 0 4952 4952"/>
                  <a:gd name="T11" fmla="*/ 4952 h 809"/>
                  <a:gd name="T12" fmla="+- 0 9259 9259"/>
                  <a:gd name="T13" fmla="*/ T12 w 156"/>
                  <a:gd name="T14" fmla="+- 0 4952 4952"/>
                  <a:gd name="T15" fmla="*/ 4952 h 809"/>
                  <a:gd name="T16" fmla="+- 0 9259 9259"/>
                  <a:gd name="T17" fmla="*/ T16 w 156"/>
                  <a:gd name="T18" fmla="+- 0 5760 4952"/>
                  <a:gd name="T19" fmla="*/ 5760 h 8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09">
                    <a:moveTo>
                      <a:pt x="0" y="808"/>
                    </a:moveTo>
                    <a:lnTo>
                      <a:pt x="156" y="80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0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3" name="Group 639"/>
            <p:cNvGrpSpPr>
              <a:grpSpLocks/>
            </p:cNvGrpSpPr>
            <p:nvPr/>
          </p:nvGrpSpPr>
          <p:grpSpPr bwMode="auto">
            <a:xfrm>
              <a:off x="9259" y="4952"/>
              <a:ext cx="156" cy="809"/>
              <a:chOff x="9259" y="4952"/>
              <a:chExt cx="156" cy="809"/>
            </a:xfrm>
          </p:grpSpPr>
          <p:sp>
            <p:nvSpPr>
              <p:cNvPr id="1995" name="Freeform 640"/>
              <p:cNvSpPr>
                <a:spLocks/>
              </p:cNvSpPr>
              <p:nvPr/>
            </p:nvSpPr>
            <p:spPr bwMode="auto">
              <a:xfrm>
                <a:off x="9259" y="4952"/>
                <a:ext cx="156" cy="809"/>
              </a:xfrm>
              <a:custGeom>
                <a:avLst/>
                <a:gdLst>
                  <a:gd name="T0" fmla="+- 0 9259 9259"/>
                  <a:gd name="T1" fmla="*/ T0 w 156"/>
                  <a:gd name="T2" fmla="+- 0 5760 4952"/>
                  <a:gd name="T3" fmla="*/ 5760 h 809"/>
                  <a:gd name="T4" fmla="+- 0 9415 9259"/>
                  <a:gd name="T5" fmla="*/ T4 w 156"/>
                  <a:gd name="T6" fmla="+- 0 5760 4952"/>
                  <a:gd name="T7" fmla="*/ 5760 h 809"/>
                  <a:gd name="T8" fmla="+- 0 9415 9259"/>
                  <a:gd name="T9" fmla="*/ T8 w 156"/>
                  <a:gd name="T10" fmla="+- 0 4952 4952"/>
                  <a:gd name="T11" fmla="*/ 4952 h 809"/>
                  <a:gd name="T12" fmla="+- 0 9259 9259"/>
                  <a:gd name="T13" fmla="*/ T12 w 156"/>
                  <a:gd name="T14" fmla="+- 0 4952 4952"/>
                  <a:gd name="T15" fmla="*/ 4952 h 809"/>
                  <a:gd name="T16" fmla="+- 0 9259 9259"/>
                  <a:gd name="T17" fmla="*/ T16 w 156"/>
                  <a:gd name="T18" fmla="+- 0 5760 4952"/>
                  <a:gd name="T19" fmla="*/ 5760 h 8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809">
                    <a:moveTo>
                      <a:pt x="0" y="808"/>
                    </a:moveTo>
                    <a:lnTo>
                      <a:pt x="156" y="80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80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4" name="Group 641"/>
            <p:cNvGrpSpPr>
              <a:grpSpLocks/>
            </p:cNvGrpSpPr>
            <p:nvPr/>
          </p:nvGrpSpPr>
          <p:grpSpPr bwMode="auto">
            <a:xfrm>
              <a:off x="9494" y="5096"/>
              <a:ext cx="156" cy="665"/>
              <a:chOff x="9494" y="5096"/>
              <a:chExt cx="156" cy="665"/>
            </a:xfrm>
          </p:grpSpPr>
          <p:sp>
            <p:nvSpPr>
              <p:cNvPr id="1994" name="Freeform 642"/>
              <p:cNvSpPr>
                <a:spLocks/>
              </p:cNvSpPr>
              <p:nvPr/>
            </p:nvSpPr>
            <p:spPr bwMode="auto">
              <a:xfrm>
                <a:off x="9494" y="5096"/>
                <a:ext cx="156" cy="665"/>
              </a:xfrm>
              <a:custGeom>
                <a:avLst/>
                <a:gdLst>
                  <a:gd name="T0" fmla="+- 0 9494 9494"/>
                  <a:gd name="T1" fmla="*/ T0 w 156"/>
                  <a:gd name="T2" fmla="+- 0 5760 5096"/>
                  <a:gd name="T3" fmla="*/ 5760 h 665"/>
                  <a:gd name="T4" fmla="+- 0 9650 9494"/>
                  <a:gd name="T5" fmla="*/ T4 w 156"/>
                  <a:gd name="T6" fmla="+- 0 5760 5096"/>
                  <a:gd name="T7" fmla="*/ 5760 h 665"/>
                  <a:gd name="T8" fmla="+- 0 9650 9494"/>
                  <a:gd name="T9" fmla="*/ T8 w 156"/>
                  <a:gd name="T10" fmla="+- 0 5096 5096"/>
                  <a:gd name="T11" fmla="*/ 5096 h 665"/>
                  <a:gd name="T12" fmla="+- 0 9494 9494"/>
                  <a:gd name="T13" fmla="*/ T12 w 156"/>
                  <a:gd name="T14" fmla="+- 0 5096 5096"/>
                  <a:gd name="T15" fmla="*/ 5096 h 665"/>
                  <a:gd name="T16" fmla="+- 0 9494 9494"/>
                  <a:gd name="T17" fmla="*/ T16 w 156"/>
                  <a:gd name="T18" fmla="+- 0 5760 5096"/>
                  <a:gd name="T19" fmla="*/ 5760 h 6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665">
                    <a:moveTo>
                      <a:pt x="0" y="664"/>
                    </a:moveTo>
                    <a:lnTo>
                      <a:pt x="156" y="66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664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5" name="Group 643"/>
            <p:cNvGrpSpPr>
              <a:grpSpLocks/>
            </p:cNvGrpSpPr>
            <p:nvPr/>
          </p:nvGrpSpPr>
          <p:grpSpPr bwMode="auto">
            <a:xfrm>
              <a:off x="9494" y="5096"/>
              <a:ext cx="156" cy="665"/>
              <a:chOff x="9494" y="5096"/>
              <a:chExt cx="156" cy="665"/>
            </a:xfrm>
          </p:grpSpPr>
          <p:sp>
            <p:nvSpPr>
              <p:cNvPr id="1993" name="Freeform 644"/>
              <p:cNvSpPr>
                <a:spLocks/>
              </p:cNvSpPr>
              <p:nvPr/>
            </p:nvSpPr>
            <p:spPr bwMode="auto">
              <a:xfrm>
                <a:off x="9494" y="5096"/>
                <a:ext cx="156" cy="665"/>
              </a:xfrm>
              <a:custGeom>
                <a:avLst/>
                <a:gdLst>
                  <a:gd name="T0" fmla="+- 0 9494 9494"/>
                  <a:gd name="T1" fmla="*/ T0 w 156"/>
                  <a:gd name="T2" fmla="+- 0 5760 5096"/>
                  <a:gd name="T3" fmla="*/ 5760 h 665"/>
                  <a:gd name="T4" fmla="+- 0 9650 9494"/>
                  <a:gd name="T5" fmla="*/ T4 w 156"/>
                  <a:gd name="T6" fmla="+- 0 5760 5096"/>
                  <a:gd name="T7" fmla="*/ 5760 h 665"/>
                  <a:gd name="T8" fmla="+- 0 9650 9494"/>
                  <a:gd name="T9" fmla="*/ T8 w 156"/>
                  <a:gd name="T10" fmla="+- 0 5096 5096"/>
                  <a:gd name="T11" fmla="*/ 5096 h 665"/>
                  <a:gd name="T12" fmla="+- 0 9494 9494"/>
                  <a:gd name="T13" fmla="*/ T12 w 156"/>
                  <a:gd name="T14" fmla="+- 0 5096 5096"/>
                  <a:gd name="T15" fmla="*/ 5096 h 665"/>
                  <a:gd name="T16" fmla="+- 0 9494 9494"/>
                  <a:gd name="T17" fmla="*/ T16 w 156"/>
                  <a:gd name="T18" fmla="+- 0 5760 5096"/>
                  <a:gd name="T19" fmla="*/ 5760 h 6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665">
                    <a:moveTo>
                      <a:pt x="0" y="664"/>
                    </a:moveTo>
                    <a:lnTo>
                      <a:pt x="156" y="66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66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6" name="Group 645"/>
            <p:cNvGrpSpPr>
              <a:grpSpLocks/>
            </p:cNvGrpSpPr>
            <p:nvPr/>
          </p:nvGrpSpPr>
          <p:grpSpPr bwMode="auto">
            <a:xfrm>
              <a:off x="9727" y="5292"/>
              <a:ext cx="156" cy="468"/>
              <a:chOff x="9727" y="5292"/>
              <a:chExt cx="156" cy="468"/>
            </a:xfrm>
          </p:grpSpPr>
          <p:sp>
            <p:nvSpPr>
              <p:cNvPr id="1992" name="Freeform 646"/>
              <p:cNvSpPr>
                <a:spLocks/>
              </p:cNvSpPr>
              <p:nvPr/>
            </p:nvSpPr>
            <p:spPr bwMode="auto">
              <a:xfrm>
                <a:off x="9727" y="5292"/>
                <a:ext cx="156" cy="468"/>
              </a:xfrm>
              <a:custGeom>
                <a:avLst/>
                <a:gdLst>
                  <a:gd name="T0" fmla="+- 0 9727 9727"/>
                  <a:gd name="T1" fmla="*/ T0 w 156"/>
                  <a:gd name="T2" fmla="+- 0 5760 5292"/>
                  <a:gd name="T3" fmla="*/ 5760 h 468"/>
                  <a:gd name="T4" fmla="+- 0 9883 9727"/>
                  <a:gd name="T5" fmla="*/ T4 w 156"/>
                  <a:gd name="T6" fmla="+- 0 5760 5292"/>
                  <a:gd name="T7" fmla="*/ 5760 h 468"/>
                  <a:gd name="T8" fmla="+- 0 9883 9727"/>
                  <a:gd name="T9" fmla="*/ T8 w 156"/>
                  <a:gd name="T10" fmla="+- 0 5292 5292"/>
                  <a:gd name="T11" fmla="*/ 5292 h 468"/>
                  <a:gd name="T12" fmla="+- 0 9727 9727"/>
                  <a:gd name="T13" fmla="*/ T12 w 156"/>
                  <a:gd name="T14" fmla="+- 0 5292 5292"/>
                  <a:gd name="T15" fmla="*/ 5292 h 468"/>
                  <a:gd name="T16" fmla="+- 0 9727 9727"/>
                  <a:gd name="T17" fmla="*/ T16 w 156"/>
                  <a:gd name="T18" fmla="+- 0 5760 5292"/>
                  <a:gd name="T19" fmla="*/ 5760 h 4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68">
                    <a:moveTo>
                      <a:pt x="0" y="468"/>
                    </a:moveTo>
                    <a:lnTo>
                      <a:pt x="156" y="46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7" name="Group 647"/>
            <p:cNvGrpSpPr>
              <a:grpSpLocks/>
            </p:cNvGrpSpPr>
            <p:nvPr/>
          </p:nvGrpSpPr>
          <p:grpSpPr bwMode="auto">
            <a:xfrm>
              <a:off x="9727" y="5292"/>
              <a:ext cx="156" cy="468"/>
              <a:chOff x="9727" y="5292"/>
              <a:chExt cx="156" cy="468"/>
            </a:xfrm>
          </p:grpSpPr>
          <p:sp>
            <p:nvSpPr>
              <p:cNvPr id="1991" name="Freeform 648"/>
              <p:cNvSpPr>
                <a:spLocks/>
              </p:cNvSpPr>
              <p:nvPr/>
            </p:nvSpPr>
            <p:spPr bwMode="auto">
              <a:xfrm>
                <a:off x="9727" y="5292"/>
                <a:ext cx="156" cy="468"/>
              </a:xfrm>
              <a:custGeom>
                <a:avLst/>
                <a:gdLst>
                  <a:gd name="T0" fmla="+- 0 9727 9727"/>
                  <a:gd name="T1" fmla="*/ T0 w 156"/>
                  <a:gd name="T2" fmla="+- 0 5760 5292"/>
                  <a:gd name="T3" fmla="*/ 5760 h 468"/>
                  <a:gd name="T4" fmla="+- 0 9883 9727"/>
                  <a:gd name="T5" fmla="*/ T4 w 156"/>
                  <a:gd name="T6" fmla="+- 0 5760 5292"/>
                  <a:gd name="T7" fmla="*/ 5760 h 468"/>
                  <a:gd name="T8" fmla="+- 0 9883 9727"/>
                  <a:gd name="T9" fmla="*/ T8 w 156"/>
                  <a:gd name="T10" fmla="+- 0 5292 5292"/>
                  <a:gd name="T11" fmla="*/ 5292 h 468"/>
                  <a:gd name="T12" fmla="+- 0 9727 9727"/>
                  <a:gd name="T13" fmla="*/ T12 w 156"/>
                  <a:gd name="T14" fmla="+- 0 5292 5292"/>
                  <a:gd name="T15" fmla="*/ 5292 h 468"/>
                  <a:gd name="T16" fmla="+- 0 9727 9727"/>
                  <a:gd name="T17" fmla="*/ T16 w 156"/>
                  <a:gd name="T18" fmla="+- 0 5760 5292"/>
                  <a:gd name="T19" fmla="*/ 5760 h 4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68">
                    <a:moveTo>
                      <a:pt x="0" y="468"/>
                    </a:moveTo>
                    <a:lnTo>
                      <a:pt x="156" y="46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6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8" name="Group 649"/>
            <p:cNvGrpSpPr>
              <a:grpSpLocks/>
            </p:cNvGrpSpPr>
            <p:nvPr/>
          </p:nvGrpSpPr>
          <p:grpSpPr bwMode="auto">
            <a:xfrm>
              <a:off x="9960" y="5076"/>
              <a:ext cx="156" cy="684"/>
              <a:chOff x="9960" y="5076"/>
              <a:chExt cx="156" cy="684"/>
            </a:xfrm>
          </p:grpSpPr>
          <p:sp>
            <p:nvSpPr>
              <p:cNvPr id="1990" name="Freeform 650"/>
              <p:cNvSpPr>
                <a:spLocks/>
              </p:cNvSpPr>
              <p:nvPr/>
            </p:nvSpPr>
            <p:spPr bwMode="auto">
              <a:xfrm>
                <a:off x="9960" y="5076"/>
                <a:ext cx="156" cy="684"/>
              </a:xfrm>
              <a:custGeom>
                <a:avLst/>
                <a:gdLst>
                  <a:gd name="T0" fmla="+- 0 9960 9960"/>
                  <a:gd name="T1" fmla="*/ T0 w 156"/>
                  <a:gd name="T2" fmla="+- 0 5760 5076"/>
                  <a:gd name="T3" fmla="*/ 5760 h 684"/>
                  <a:gd name="T4" fmla="+- 0 10116 9960"/>
                  <a:gd name="T5" fmla="*/ T4 w 156"/>
                  <a:gd name="T6" fmla="+- 0 5760 5076"/>
                  <a:gd name="T7" fmla="*/ 5760 h 684"/>
                  <a:gd name="T8" fmla="+- 0 10116 9960"/>
                  <a:gd name="T9" fmla="*/ T8 w 156"/>
                  <a:gd name="T10" fmla="+- 0 5076 5076"/>
                  <a:gd name="T11" fmla="*/ 5076 h 684"/>
                  <a:gd name="T12" fmla="+- 0 9960 9960"/>
                  <a:gd name="T13" fmla="*/ T12 w 156"/>
                  <a:gd name="T14" fmla="+- 0 5076 5076"/>
                  <a:gd name="T15" fmla="*/ 5076 h 684"/>
                  <a:gd name="T16" fmla="+- 0 9960 9960"/>
                  <a:gd name="T17" fmla="*/ T16 w 156"/>
                  <a:gd name="T18" fmla="+- 0 5760 5076"/>
                  <a:gd name="T19" fmla="*/ 5760 h 6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684">
                    <a:moveTo>
                      <a:pt x="0" y="684"/>
                    </a:moveTo>
                    <a:lnTo>
                      <a:pt x="156" y="68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684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9" name="Group 651"/>
            <p:cNvGrpSpPr>
              <a:grpSpLocks/>
            </p:cNvGrpSpPr>
            <p:nvPr/>
          </p:nvGrpSpPr>
          <p:grpSpPr bwMode="auto">
            <a:xfrm>
              <a:off x="9960" y="5076"/>
              <a:ext cx="156" cy="684"/>
              <a:chOff x="9960" y="5076"/>
              <a:chExt cx="156" cy="684"/>
            </a:xfrm>
          </p:grpSpPr>
          <p:sp>
            <p:nvSpPr>
              <p:cNvPr id="1989" name="Freeform 652"/>
              <p:cNvSpPr>
                <a:spLocks/>
              </p:cNvSpPr>
              <p:nvPr/>
            </p:nvSpPr>
            <p:spPr bwMode="auto">
              <a:xfrm>
                <a:off x="9960" y="5076"/>
                <a:ext cx="156" cy="684"/>
              </a:xfrm>
              <a:custGeom>
                <a:avLst/>
                <a:gdLst>
                  <a:gd name="T0" fmla="+- 0 9960 9960"/>
                  <a:gd name="T1" fmla="*/ T0 w 156"/>
                  <a:gd name="T2" fmla="+- 0 5760 5076"/>
                  <a:gd name="T3" fmla="*/ 5760 h 684"/>
                  <a:gd name="T4" fmla="+- 0 10116 9960"/>
                  <a:gd name="T5" fmla="*/ T4 w 156"/>
                  <a:gd name="T6" fmla="+- 0 5760 5076"/>
                  <a:gd name="T7" fmla="*/ 5760 h 684"/>
                  <a:gd name="T8" fmla="+- 0 10116 9960"/>
                  <a:gd name="T9" fmla="*/ T8 w 156"/>
                  <a:gd name="T10" fmla="+- 0 5076 5076"/>
                  <a:gd name="T11" fmla="*/ 5076 h 684"/>
                  <a:gd name="T12" fmla="+- 0 9960 9960"/>
                  <a:gd name="T13" fmla="*/ T12 w 156"/>
                  <a:gd name="T14" fmla="+- 0 5076 5076"/>
                  <a:gd name="T15" fmla="*/ 5076 h 684"/>
                  <a:gd name="T16" fmla="+- 0 9960 9960"/>
                  <a:gd name="T17" fmla="*/ T16 w 156"/>
                  <a:gd name="T18" fmla="+- 0 5760 5076"/>
                  <a:gd name="T19" fmla="*/ 5760 h 6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684">
                    <a:moveTo>
                      <a:pt x="0" y="684"/>
                    </a:moveTo>
                    <a:lnTo>
                      <a:pt x="156" y="68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68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0" name="Group 653"/>
            <p:cNvGrpSpPr>
              <a:grpSpLocks/>
            </p:cNvGrpSpPr>
            <p:nvPr/>
          </p:nvGrpSpPr>
          <p:grpSpPr bwMode="auto">
            <a:xfrm>
              <a:off x="10195" y="5172"/>
              <a:ext cx="156" cy="588"/>
              <a:chOff x="10195" y="5172"/>
              <a:chExt cx="156" cy="588"/>
            </a:xfrm>
          </p:grpSpPr>
          <p:sp>
            <p:nvSpPr>
              <p:cNvPr id="1988" name="Freeform 654"/>
              <p:cNvSpPr>
                <a:spLocks/>
              </p:cNvSpPr>
              <p:nvPr/>
            </p:nvSpPr>
            <p:spPr bwMode="auto">
              <a:xfrm>
                <a:off x="10195" y="5172"/>
                <a:ext cx="156" cy="588"/>
              </a:xfrm>
              <a:custGeom>
                <a:avLst/>
                <a:gdLst>
                  <a:gd name="T0" fmla="+- 0 10195 10195"/>
                  <a:gd name="T1" fmla="*/ T0 w 156"/>
                  <a:gd name="T2" fmla="+- 0 5760 5172"/>
                  <a:gd name="T3" fmla="*/ 5760 h 588"/>
                  <a:gd name="T4" fmla="+- 0 10351 10195"/>
                  <a:gd name="T5" fmla="*/ T4 w 156"/>
                  <a:gd name="T6" fmla="+- 0 5760 5172"/>
                  <a:gd name="T7" fmla="*/ 5760 h 588"/>
                  <a:gd name="T8" fmla="+- 0 10351 10195"/>
                  <a:gd name="T9" fmla="*/ T8 w 156"/>
                  <a:gd name="T10" fmla="+- 0 5172 5172"/>
                  <a:gd name="T11" fmla="*/ 5172 h 588"/>
                  <a:gd name="T12" fmla="+- 0 10195 10195"/>
                  <a:gd name="T13" fmla="*/ T12 w 156"/>
                  <a:gd name="T14" fmla="+- 0 5172 5172"/>
                  <a:gd name="T15" fmla="*/ 5172 h 588"/>
                  <a:gd name="T16" fmla="+- 0 10195 10195"/>
                  <a:gd name="T17" fmla="*/ T16 w 156"/>
                  <a:gd name="T18" fmla="+- 0 5760 5172"/>
                  <a:gd name="T19" fmla="*/ 5760 h 5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88">
                    <a:moveTo>
                      <a:pt x="0" y="588"/>
                    </a:moveTo>
                    <a:lnTo>
                      <a:pt x="156" y="58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1" name="Group 655"/>
            <p:cNvGrpSpPr>
              <a:grpSpLocks/>
            </p:cNvGrpSpPr>
            <p:nvPr/>
          </p:nvGrpSpPr>
          <p:grpSpPr bwMode="auto">
            <a:xfrm>
              <a:off x="10195" y="5172"/>
              <a:ext cx="156" cy="588"/>
              <a:chOff x="10195" y="5172"/>
              <a:chExt cx="156" cy="588"/>
            </a:xfrm>
          </p:grpSpPr>
          <p:sp>
            <p:nvSpPr>
              <p:cNvPr id="1987" name="Freeform 656"/>
              <p:cNvSpPr>
                <a:spLocks/>
              </p:cNvSpPr>
              <p:nvPr/>
            </p:nvSpPr>
            <p:spPr bwMode="auto">
              <a:xfrm>
                <a:off x="10195" y="5172"/>
                <a:ext cx="156" cy="588"/>
              </a:xfrm>
              <a:custGeom>
                <a:avLst/>
                <a:gdLst>
                  <a:gd name="T0" fmla="+- 0 10195 10195"/>
                  <a:gd name="T1" fmla="*/ T0 w 156"/>
                  <a:gd name="T2" fmla="+- 0 5760 5172"/>
                  <a:gd name="T3" fmla="*/ 5760 h 588"/>
                  <a:gd name="T4" fmla="+- 0 10351 10195"/>
                  <a:gd name="T5" fmla="*/ T4 w 156"/>
                  <a:gd name="T6" fmla="+- 0 5760 5172"/>
                  <a:gd name="T7" fmla="*/ 5760 h 588"/>
                  <a:gd name="T8" fmla="+- 0 10351 10195"/>
                  <a:gd name="T9" fmla="*/ T8 w 156"/>
                  <a:gd name="T10" fmla="+- 0 5172 5172"/>
                  <a:gd name="T11" fmla="*/ 5172 h 588"/>
                  <a:gd name="T12" fmla="+- 0 10195 10195"/>
                  <a:gd name="T13" fmla="*/ T12 w 156"/>
                  <a:gd name="T14" fmla="+- 0 5172 5172"/>
                  <a:gd name="T15" fmla="*/ 5172 h 588"/>
                  <a:gd name="T16" fmla="+- 0 10195 10195"/>
                  <a:gd name="T17" fmla="*/ T16 w 156"/>
                  <a:gd name="T18" fmla="+- 0 5760 5172"/>
                  <a:gd name="T19" fmla="*/ 5760 h 5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88">
                    <a:moveTo>
                      <a:pt x="0" y="588"/>
                    </a:moveTo>
                    <a:lnTo>
                      <a:pt x="156" y="58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8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2" name="Group 657"/>
            <p:cNvGrpSpPr>
              <a:grpSpLocks/>
            </p:cNvGrpSpPr>
            <p:nvPr/>
          </p:nvGrpSpPr>
          <p:grpSpPr bwMode="auto">
            <a:xfrm>
              <a:off x="5988" y="4445"/>
              <a:ext cx="156" cy="358"/>
              <a:chOff x="5988" y="4445"/>
              <a:chExt cx="156" cy="358"/>
            </a:xfrm>
          </p:grpSpPr>
          <p:sp>
            <p:nvSpPr>
              <p:cNvPr id="1986" name="Freeform 658"/>
              <p:cNvSpPr>
                <a:spLocks/>
              </p:cNvSpPr>
              <p:nvPr/>
            </p:nvSpPr>
            <p:spPr bwMode="auto">
              <a:xfrm>
                <a:off x="5988" y="4445"/>
                <a:ext cx="156" cy="358"/>
              </a:xfrm>
              <a:custGeom>
                <a:avLst/>
                <a:gdLst>
                  <a:gd name="T0" fmla="+- 0 5988 5988"/>
                  <a:gd name="T1" fmla="*/ T0 w 156"/>
                  <a:gd name="T2" fmla="+- 0 4803 4445"/>
                  <a:gd name="T3" fmla="*/ 4803 h 358"/>
                  <a:gd name="T4" fmla="+- 0 6144 5988"/>
                  <a:gd name="T5" fmla="*/ T4 w 156"/>
                  <a:gd name="T6" fmla="+- 0 4803 4445"/>
                  <a:gd name="T7" fmla="*/ 4803 h 358"/>
                  <a:gd name="T8" fmla="+- 0 6144 5988"/>
                  <a:gd name="T9" fmla="*/ T8 w 156"/>
                  <a:gd name="T10" fmla="+- 0 4445 4445"/>
                  <a:gd name="T11" fmla="*/ 4445 h 358"/>
                  <a:gd name="T12" fmla="+- 0 5988 5988"/>
                  <a:gd name="T13" fmla="*/ T12 w 156"/>
                  <a:gd name="T14" fmla="+- 0 4445 4445"/>
                  <a:gd name="T15" fmla="*/ 4445 h 358"/>
                  <a:gd name="T16" fmla="+- 0 5988 5988"/>
                  <a:gd name="T17" fmla="*/ T16 w 156"/>
                  <a:gd name="T18" fmla="+- 0 4803 4445"/>
                  <a:gd name="T19" fmla="*/ 4803 h 3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58">
                    <a:moveTo>
                      <a:pt x="0" y="358"/>
                    </a:moveTo>
                    <a:lnTo>
                      <a:pt x="156" y="35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92C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3" name="Group 659"/>
            <p:cNvGrpSpPr>
              <a:grpSpLocks/>
            </p:cNvGrpSpPr>
            <p:nvPr/>
          </p:nvGrpSpPr>
          <p:grpSpPr bwMode="auto">
            <a:xfrm>
              <a:off x="5988" y="4445"/>
              <a:ext cx="156" cy="358"/>
              <a:chOff x="5988" y="4445"/>
              <a:chExt cx="156" cy="358"/>
            </a:xfrm>
          </p:grpSpPr>
          <p:sp>
            <p:nvSpPr>
              <p:cNvPr id="1985" name="Freeform 660"/>
              <p:cNvSpPr>
                <a:spLocks/>
              </p:cNvSpPr>
              <p:nvPr/>
            </p:nvSpPr>
            <p:spPr bwMode="auto">
              <a:xfrm>
                <a:off x="5988" y="4445"/>
                <a:ext cx="156" cy="358"/>
              </a:xfrm>
              <a:custGeom>
                <a:avLst/>
                <a:gdLst>
                  <a:gd name="T0" fmla="+- 0 5988 5988"/>
                  <a:gd name="T1" fmla="*/ T0 w 156"/>
                  <a:gd name="T2" fmla="+- 0 4803 4445"/>
                  <a:gd name="T3" fmla="*/ 4803 h 358"/>
                  <a:gd name="T4" fmla="+- 0 6144 5988"/>
                  <a:gd name="T5" fmla="*/ T4 w 156"/>
                  <a:gd name="T6" fmla="+- 0 4803 4445"/>
                  <a:gd name="T7" fmla="*/ 4803 h 358"/>
                  <a:gd name="T8" fmla="+- 0 6144 5988"/>
                  <a:gd name="T9" fmla="*/ T8 w 156"/>
                  <a:gd name="T10" fmla="+- 0 4445 4445"/>
                  <a:gd name="T11" fmla="*/ 4445 h 358"/>
                  <a:gd name="T12" fmla="+- 0 5988 5988"/>
                  <a:gd name="T13" fmla="*/ T12 w 156"/>
                  <a:gd name="T14" fmla="+- 0 4445 4445"/>
                  <a:gd name="T15" fmla="*/ 4445 h 358"/>
                  <a:gd name="T16" fmla="+- 0 5988 5988"/>
                  <a:gd name="T17" fmla="*/ T16 w 156"/>
                  <a:gd name="T18" fmla="+- 0 4803 4445"/>
                  <a:gd name="T19" fmla="*/ 4803 h 3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58">
                    <a:moveTo>
                      <a:pt x="0" y="358"/>
                    </a:moveTo>
                    <a:lnTo>
                      <a:pt x="156" y="35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5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4" name="Group 661"/>
            <p:cNvGrpSpPr>
              <a:grpSpLocks/>
            </p:cNvGrpSpPr>
            <p:nvPr/>
          </p:nvGrpSpPr>
          <p:grpSpPr bwMode="auto">
            <a:xfrm>
              <a:off x="2249" y="3332"/>
              <a:ext cx="156" cy="1260"/>
              <a:chOff x="2249" y="3332"/>
              <a:chExt cx="156" cy="1260"/>
            </a:xfrm>
          </p:grpSpPr>
          <p:sp>
            <p:nvSpPr>
              <p:cNvPr id="1984" name="Freeform 662"/>
              <p:cNvSpPr>
                <a:spLocks/>
              </p:cNvSpPr>
              <p:nvPr/>
            </p:nvSpPr>
            <p:spPr bwMode="auto">
              <a:xfrm>
                <a:off x="2249" y="3332"/>
                <a:ext cx="156" cy="1260"/>
              </a:xfrm>
              <a:custGeom>
                <a:avLst/>
                <a:gdLst>
                  <a:gd name="T0" fmla="+- 0 2249 2249"/>
                  <a:gd name="T1" fmla="*/ T0 w 156"/>
                  <a:gd name="T2" fmla="+- 0 4592 3332"/>
                  <a:gd name="T3" fmla="*/ 4592 h 1260"/>
                  <a:gd name="T4" fmla="+- 0 2405 2249"/>
                  <a:gd name="T5" fmla="*/ T4 w 156"/>
                  <a:gd name="T6" fmla="+- 0 4592 3332"/>
                  <a:gd name="T7" fmla="*/ 4592 h 1260"/>
                  <a:gd name="T8" fmla="+- 0 2405 2249"/>
                  <a:gd name="T9" fmla="*/ T8 w 156"/>
                  <a:gd name="T10" fmla="+- 0 3332 3332"/>
                  <a:gd name="T11" fmla="*/ 3332 h 1260"/>
                  <a:gd name="T12" fmla="+- 0 2249 2249"/>
                  <a:gd name="T13" fmla="*/ T12 w 156"/>
                  <a:gd name="T14" fmla="+- 0 3332 3332"/>
                  <a:gd name="T15" fmla="*/ 3332 h 1260"/>
                  <a:gd name="T16" fmla="+- 0 2249 2249"/>
                  <a:gd name="T17" fmla="*/ T16 w 156"/>
                  <a:gd name="T18" fmla="+- 0 4592 3332"/>
                  <a:gd name="T19" fmla="*/ 4592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60">
                    <a:moveTo>
                      <a:pt x="0" y="1260"/>
                    </a:moveTo>
                    <a:lnTo>
                      <a:pt x="156" y="126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60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5" name="Group 663"/>
            <p:cNvGrpSpPr>
              <a:grpSpLocks/>
            </p:cNvGrpSpPr>
            <p:nvPr/>
          </p:nvGrpSpPr>
          <p:grpSpPr bwMode="auto">
            <a:xfrm>
              <a:off x="2249" y="3332"/>
              <a:ext cx="156" cy="1260"/>
              <a:chOff x="2249" y="3332"/>
              <a:chExt cx="156" cy="1260"/>
            </a:xfrm>
          </p:grpSpPr>
          <p:sp>
            <p:nvSpPr>
              <p:cNvPr id="1983" name="Freeform 664"/>
              <p:cNvSpPr>
                <a:spLocks/>
              </p:cNvSpPr>
              <p:nvPr/>
            </p:nvSpPr>
            <p:spPr bwMode="auto">
              <a:xfrm>
                <a:off x="2249" y="3332"/>
                <a:ext cx="156" cy="1260"/>
              </a:xfrm>
              <a:custGeom>
                <a:avLst/>
                <a:gdLst>
                  <a:gd name="T0" fmla="+- 0 2249 2249"/>
                  <a:gd name="T1" fmla="*/ T0 w 156"/>
                  <a:gd name="T2" fmla="+- 0 4592 3332"/>
                  <a:gd name="T3" fmla="*/ 4592 h 1260"/>
                  <a:gd name="T4" fmla="+- 0 2405 2249"/>
                  <a:gd name="T5" fmla="*/ T4 w 156"/>
                  <a:gd name="T6" fmla="+- 0 4592 3332"/>
                  <a:gd name="T7" fmla="*/ 4592 h 1260"/>
                  <a:gd name="T8" fmla="+- 0 2405 2249"/>
                  <a:gd name="T9" fmla="*/ T8 w 156"/>
                  <a:gd name="T10" fmla="+- 0 3332 3332"/>
                  <a:gd name="T11" fmla="*/ 3332 h 1260"/>
                  <a:gd name="T12" fmla="+- 0 2249 2249"/>
                  <a:gd name="T13" fmla="*/ T12 w 156"/>
                  <a:gd name="T14" fmla="+- 0 3332 3332"/>
                  <a:gd name="T15" fmla="*/ 3332 h 1260"/>
                  <a:gd name="T16" fmla="+- 0 2249 2249"/>
                  <a:gd name="T17" fmla="*/ T16 w 156"/>
                  <a:gd name="T18" fmla="+- 0 4592 3332"/>
                  <a:gd name="T19" fmla="*/ 4592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260">
                    <a:moveTo>
                      <a:pt x="0" y="1260"/>
                    </a:moveTo>
                    <a:lnTo>
                      <a:pt x="156" y="126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26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6" name="Group 665"/>
            <p:cNvGrpSpPr>
              <a:grpSpLocks/>
            </p:cNvGrpSpPr>
            <p:nvPr/>
          </p:nvGrpSpPr>
          <p:grpSpPr bwMode="auto">
            <a:xfrm>
              <a:off x="2482" y="4119"/>
              <a:ext cx="156" cy="202"/>
              <a:chOff x="2482" y="4119"/>
              <a:chExt cx="156" cy="202"/>
            </a:xfrm>
          </p:grpSpPr>
          <p:sp>
            <p:nvSpPr>
              <p:cNvPr id="1982" name="Freeform 666"/>
              <p:cNvSpPr>
                <a:spLocks/>
              </p:cNvSpPr>
              <p:nvPr/>
            </p:nvSpPr>
            <p:spPr bwMode="auto">
              <a:xfrm>
                <a:off x="2482" y="4119"/>
                <a:ext cx="156" cy="202"/>
              </a:xfrm>
              <a:custGeom>
                <a:avLst/>
                <a:gdLst>
                  <a:gd name="T0" fmla="+- 0 2482 2482"/>
                  <a:gd name="T1" fmla="*/ T0 w 156"/>
                  <a:gd name="T2" fmla="+- 0 4320 4119"/>
                  <a:gd name="T3" fmla="*/ 4320 h 202"/>
                  <a:gd name="T4" fmla="+- 0 2638 2482"/>
                  <a:gd name="T5" fmla="*/ T4 w 156"/>
                  <a:gd name="T6" fmla="+- 0 4320 4119"/>
                  <a:gd name="T7" fmla="*/ 4320 h 202"/>
                  <a:gd name="T8" fmla="+- 0 2638 2482"/>
                  <a:gd name="T9" fmla="*/ T8 w 156"/>
                  <a:gd name="T10" fmla="+- 0 4119 4119"/>
                  <a:gd name="T11" fmla="*/ 4119 h 202"/>
                  <a:gd name="T12" fmla="+- 0 2482 2482"/>
                  <a:gd name="T13" fmla="*/ T12 w 156"/>
                  <a:gd name="T14" fmla="+- 0 4119 4119"/>
                  <a:gd name="T15" fmla="*/ 4119 h 202"/>
                  <a:gd name="T16" fmla="+- 0 2482 2482"/>
                  <a:gd name="T17" fmla="*/ T16 w 156"/>
                  <a:gd name="T18" fmla="+- 0 4320 4119"/>
                  <a:gd name="T19" fmla="*/ 4320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02">
                    <a:moveTo>
                      <a:pt x="0" y="201"/>
                    </a:moveTo>
                    <a:lnTo>
                      <a:pt x="156" y="201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7" name="Group 667"/>
            <p:cNvGrpSpPr>
              <a:grpSpLocks/>
            </p:cNvGrpSpPr>
            <p:nvPr/>
          </p:nvGrpSpPr>
          <p:grpSpPr bwMode="auto">
            <a:xfrm>
              <a:off x="2482" y="4119"/>
              <a:ext cx="156" cy="202"/>
              <a:chOff x="2482" y="4119"/>
              <a:chExt cx="156" cy="202"/>
            </a:xfrm>
          </p:grpSpPr>
          <p:sp>
            <p:nvSpPr>
              <p:cNvPr id="1981" name="Freeform 668"/>
              <p:cNvSpPr>
                <a:spLocks/>
              </p:cNvSpPr>
              <p:nvPr/>
            </p:nvSpPr>
            <p:spPr bwMode="auto">
              <a:xfrm>
                <a:off x="2482" y="4119"/>
                <a:ext cx="156" cy="202"/>
              </a:xfrm>
              <a:custGeom>
                <a:avLst/>
                <a:gdLst>
                  <a:gd name="T0" fmla="+- 0 2482 2482"/>
                  <a:gd name="T1" fmla="*/ T0 w 156"/>
                  <a:gd name="T2" fmla="+- 0 4320 4119"/>
                  <a:gd name="T3" fmla="*/ 4320 h 202"/>
                  <a:gd name="T4" fmla="+- 0 2638 2482"/>
                  <a:gd name="T5" fmla="*/ T4 w 156"/>
                  <a:gd name="T6" fmla="+- 0 4320 4119"/>
                  <a:gd name="T7" fmla="*/ 4320 h 202"/>
                  <a:gd name="T8" fmla="+- 0 2638 2482"/>
                  <a:gd name="T9" fmla="*/ T8 w 156"/>
                  <a:gd name="T10" fmla="+- 0 4119 4119"/>
                  <a:gd name="T11" fmla="*/ 4119 h 202"/>
                  <a:gd name="T12" fmla="+- 0 2482 2482"/>
                  <a:gd name="T13" fmla="*/ T12 w 156"/>
                  <a:gd name="T14" fmla="+- 0 4119 4119"/>
                  <a:gd name="T15" fmla="*/ 4119 h 202"/>
                  <a:gd name="T16" fmla="+- 0 2482 2482"/>
                  <a:gd name="T17" fmla="*/ T16 w 156"/>
                  <a:gd name="T18" fmla="+- 0 4320 4119"/>
                  <a:gd name="T19" fmla="*/ 4320 h 2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02">
                    <a:moveTo>
                      <a:pt x="0" y="201"/>
                    </a:moveTo>
                    <a:lnTo>
                      <a:pt x="156" y="201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01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8" name="Group 669"/>
            <p:cNvGrpSpPr>
              <a:grpSpLocks/>
            </p:cNvGrpSpPr>
            <p:nvPr/>
          </p:nvGrpSpPr>
          <p:grpSpPr bwMode="auto">
            <a:xfrm>
              <a:off x="2717" y="4136"/>
              <a:ext cx="156" cy="540"/>
              <a:chOff x="2717" y="4136"/>
              <a:chExt cx="156" cy="540"/>
            </a:xfrm>
          </p:grpSpPr>
          <p:sp>
            <p:nvSpPr>
              <p:cNvPr id="1980" name="Freeform 670"/>
              <p:cNvSpPr>
                <a:spLocks/>
              </p:cNvSpPr>
              <p:nvPr/>
            </p:nvSpPr>
            <p:spPr bwMode="auto">
              <a:xfrm>
                <a:off x="2717" y="4136"/>
                <a:ext cx="156" cy="540"/>
              </a:xfrm>
              <a:custGeom>
                <a:avLst/>
                <a:gdLst>
                  <a:gd name="T0" fmla="+- 0 2717 2717"/>
                  <a:gd name="T1" fmla="*/ T0 w 156"/>
                  <a:gd name="T2" fmla="+- 0 4676 4136"/>
                  <a:gd name="T3" fmla="*/ 4676 h 540"/>
                  <a:gd name="T4" fmla="+- 0 2873 2717"/>
                  <a:gd name="T5" fmla="*/ T4 w 156"/>
                  <a:gd name="T6" fmla="+- 0 4676 4136"/>
                  <a:gd name="T7" fmla="*/ 4676 h 540"/>
                  <a:gd name="T8" fmla="+- 0 2873 2717"/>
                  <a:gd name="T9" fmla="*/ T8 w 156"/>
                  <a:gd name="T10" fmla="+- 0 4136 4136"/>
                  <a:gd name="T11" fmla="*/ 4136 h 540"/>
                  <a:gd name="T12" fmla="+- 0 2717 2717"/>
                  <a:gd name="T13" fmla="*/ T12 w 156"/>
                  <a:gd name="T14" fmla="+- 0 4136 4136"/>
                  <a:gd name="T15" fmla="*/ 4136 h 540"/>
                  <a:gd name="T16" fmla="+- 0 2717 2717"/>
                  <a:gd name="T17" fmla="*/ T16 w 156"/>
                  <a:gd name="T18" fmla="+- 0 4676 4136"/>
                  <a:gd name="T19" fmla="*/ 4676 h 5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40">
                    <a:moveTo>
                      <a:pt x="0" y="540"/>
                    </a:moveTo>
                    <a:lnTo>
                      <a:pt x="156" y="5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9" name="Group 671"/>
            <p:cNvGrpSpPr>
              <a:grpSpLocks/>
            </p:cNvGrpSpPr>
            <p:nvPr/>
          </p:nvGrpSpPr>
          <p:grpSpPr bwMode="auto">
            <a:xfrm>
              <a:off x="2717" y="4136"/>
              <a:ext cx="156" cy="540"/>
              <a:chOff x="2717" y="4136"/>
              <a:chExt cx="156" cy="540"/>
            </a:xfrm>
          </p:grpSpPr>
          <p:sp>
            <p:nvSpPr>
              <p:cNvPr id="1979" name="Freeform 672"/>
              <p:cNvSpPr>
                <a:spLocks/>
              </p:cNvSpPr>
              <p:nvPr/>
            </p:nvSpPr>
            <p:spPr bwMode="auto">
              <a:xfrm>
                <a:off x="2717" y="4136"/>
                <a:ext cx="156" cy="540"/>
              </a:xfrm>
              <a:custGeom>
                <a:avLst/>
                <a:gdLst>
                  <a:gd name="T0" fmla="+- 0 2717 2717"/>
                  <a:gd name="T1" fmla="*/ T0 w 156"/>
                  <a:gd name="T2" fmla="+- 0 4676 4136"/>
                  <a:gd name="T3" fmla="*/ 4676 h 540"/>
                  <a:gd name="T4" fmla="+- 0 2873 2717"/>
                  <a:gd name="T5" fmla="*/ T4 w 156"/>
                  <a:gd name="T6" fmla="+- 0 4676 4136"/>
                  <a:gd name="T7" fmla="*/ 4676 h 540"/>
                  <a:gd name="T8" fmla="+- 0 2873 2717"/>
                  <a:gd name="T9" fmla="*/ T8 w 156"/>
                  <a:gd name="T10" fmla="+- 0 4136 4136"/>
                  <a:gd name="T11" fmla="*/ 4136 h 540"/>
                  <a:gd name="T12" fmla="+- 0 2717 2717"/>
                  <a:gd name="T13" fmla="*/ T12 w 156"/>
                  <a:gd name="T14" fmla="+- 0 4136 4136"/>
                  <a:gd name="T15" fmla="*/ 4136 h 540"/>
                  <a:gd name="T16" fmla="+- 0 2717 2717"/>
                  <a:gd name="T17" fmla="*/ T16 w 156"/>
                  <a:gd name="T18" fmla="+- 0 4676 4136"/>
                  <a:gd name="T19" fmla="*/ 4676 h 5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40">
                    <a:moveTo>
                      <a:pt x="0" y="540"/>
                    </a:moveTo>
                    <a:lnTo>
                      <a:pt x="156" y="5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4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0" name="Group 673"/>
            <p:cNvGrpSpPr>
              <a:grpSpLocks/>
            </p:cNvGrpSpPr>
            <p:nvPr/>
          </p:nvGrpSpPr>
          <p:grpSpPr bwMode="auto">
            <a:xfrm>
              <a:off x="2950" y="4138"/>
              <a:ext cx="156" cy="257"/>
              <a:chOff x="2950" y="4138"/>
              <a:chExt cx="156" cy="257"/>
            </a:xfrm>
          </p:grpSpPr>
          <p:sp>
            <p:nvSpPr>
              <p:cNvPr id="1978" name="Freeform 674"/>
              <p:cNvSpPr>
                <a:spLocks/>
              </p:cNvSpPr>
              <p:nvPr/>
            </p:nvSpPr>
            <p:spPr bwMode="auto">
              <a:xfrm>
                <a:off x="2950" y="4138"/>
                <a:ext cx="156" cy="257"/>
              </a:xfrm>
              <a:custGeom>
                <a:avLst/>
                <a:gdLst>
                  <a:gd name="T0" fmla="+- 0 2950 2950"/>
                  <a:gd name="T1" fmla="*/ T0 w 156"/>
                  <a:gd name="T2" fmla="+- 0 4395 4138"/>
                  <a:gd name="T3" fmla="*/ 4395 h 257"/>
                  <a:gd name="T4" fmla="+- 0 3106 2950"/>
                  <a:gd name="T5" fmla="*/ T4 w 156"/>
                  <a:gd name="T6" fmla="+- 0 4395 4138"/>
                  <a:gd name="T7" fmla="*/ 4395 h 257"/>
                  <a:gd name="T8" fmla="+- 0 3106 2950"/>
                  <a:gd name="T9" fmla="*/ T8 w 156"/>
                  <a:gd name="T10" fmla="+- 0 4138 4138"/>
                  <a:gd name="T11" fmla="*/ 4138 h 257"/>
                  <a:gd name="T12" fmla="+- 0 2950 2950"/>
                  <a:gd name="T13" fmla="*/ T12 w 156"/>
                  <a:gd name="T14" fmla="+- 0 4138 4138"/>
                  <a:gd name="T15" fmla="*/ 4138 h 257"/>
                  <a:gd name="T16" fmla="+- 0 2950 2950"/>
                  <a:gd name="T17" fmla="*/ T16 w 156"/>
                  <a:gd name="T18" fmla="+- 0 4395 4138"/>
                  <a:gd name="T19" fmla="*/ 4395 h 2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57">
                    <a:moveTo>
                      <a:pt x="0" y="257"/>
                    </a:moveTo>
                    <a:lnTo>
                      <a:pt x="156" y="25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1" name="Group 675"/>
            <p:cNvGrpSpPr>
              <a:grpSpLocks/>
            </p:cNvGrpSpPr>
            <p:nvPr/>
          </p:nvGrpSpPr>
          <p:grpSpPr bwMode="auto">
            <a:xfrm>
              <a:off x="2950" y="4138"/>
              <a:ext cx="156" cy="257"/>
              <a:chOff x="2950" y="4138"/>
              <a:chExt cx="156" cy="257"/>
            </a:xfrm>
          </p:grpSpPr>
          <p:sp>
            <p:nvSpPr>
              <p:cNvPr id="1977" name="Freeform 676"/>
              <p:cNvSpPr>
                <a:spLocks/>
              </p:cNvSpPr>
              <p:nvPr/>
            </p:nvSpPr>
            <p:spPr bwMode="auto">
              <a:xfrm>
                <a:off x="2950" y="4138"/>
                <a:ext cx="156" cy="257"/>
              </a:xfrm>
              <a:custGeom>
                <a:avLst/>
                <a:gdLst>
                  <a:gd name="T0" fmla="+- 0 2950 2950"/>
                  <a:gd name="T1" fmla="*/ T0 w 156"/>
                  <a:gd name="T2" fmla="+- 0 4395 4138"/>
                  <a:gd name="T3" fmla="*/ 4395 h 257"/>
                  <a:gd name="T4" fmla="+- 0 3106 2950"/>
                  <a:gd name="T5" fmla="*/ T4 w 156"/>
                  <a:gd name="T6" fmla="+- 0 4395 4138"/>
                  <a:gd name="T7" fmla="*/ 4395 h 257"/>
                  <a:gd name="T8" fmla="+- 0 3106 2950"/>
                  <a:gd name="T9" fmla="*/ T8 w 156"/>
                  <a:gd name="T10" fmla="+- 0 4138 4138"/>
                  <a:gd name="T11" fmla="*/ 4138 h 257"/>
                  <a:gd name="T12" fmla="+- 0 2950 2950"/>
                  <a:gd name="T13" fmla="*/ T12 w 156"/>
                  <a:gd name="T14" fmla="+- 0 4138 4138"/>
                  <a:gd name="T15" fmla="*/ 4138 h 257"/>
                  <a:gd name="T16" fmla="+- 0 2950 2950"/>
                  <a:gd name="T17" fmla="*/ T16 w 156"/>
                  <a:gd name="T18" fmla="+- 0 4395 4138"/>
                  <a:gd name="T19" fmla="*/ 4395 h 2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57">
                    <a:moveTo>
                      <a:pt x="0" y="257"/>
                    </a:moveTo>
                    <a:lnTo>
                      <a:pt x="156" y="25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57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2" name="Group 677"/>
            <p:cNvGrpSpPr>
              <a:grpSpLocks/>
            </p:cNvGrpSpPr>
            <p:nvPr/>
          </p:nvGrpSpPr>
          <p:grpSpPr bwMode="auto">
            <a:xfrm>
              <a:off x="3182" y="4138"/>
              <a:ext cx="156" cy="384"/>
              <a:chOff x="3182" y="4138"/>
              <a:chExt cx="156" cy="384"/>
            </a:xfrm>
          </p:grpSpPr>
          <p:sp>
            <p:nvSpPr>
              <p:cNvPr id="1976" name="Freeform 678"/>
              <p:cNvSpPr>
                <a:spLocks/>
              </p:cNvSpPr>
              <p:nvPr/>
            </p:nvSpPr>
            <p:spPr bwMode="auto">
              <a:xfrm>
                <a:off x="3182" y="4138"/>
                <a:ext cx="156" cy="384"/>
              </a:xfrm>
              <a:custGeom>
                <a:avLst/>
                <a:gdLst>
                  <a:gd name="T0" fmla="+- 0 3182 3182"/>
                  <a:gd name="T1" fmla="*/ T0 w 156"/>
                  <a:gd name="T2" fmla="+- 0 4522 4138"/>
                  <a:gd name="T3" fmla="*/ 4522 h 384"/>
                  <a:gd name="T4" fmla="+- 0 3338 3182"/>
                  <a:gd name="T5" fmla="*/ T4 w 156"/>
                  <a:gd name="T6" fmla="+- 0 4522 4138"/>
                  <a:gd name="T7" fmla="*/ 4522 h 384"/>
                  <a:gd name="T8" fmla="+- 0 3338 3182"/>
                  <a:gd name="T9" fmla="*/ T8 w 156"/>
                  <a:gd name="T10" fmla="+- 0 4138 4138"/>
                  <a:gd name="T11" fmla="*/ 4138 h 384"/>
                  <a:gd name="T12" fmla="+- 0 3182 3182"/>
                  <a:gd name="T13" fmla="*/ T12 w 156"/>
                  <a:gd name="T14" fmla="+- 0 4138 4138"/>
                  <a:gd name="T15" fmla="*/ 4138 h 384"/>
                  <a:gd name="T16" fmla="+- 0 3182 3182"/>
                  <a:gd name="T17" fmla="*/ T16 w 156"/>
                  <a:gd name="T18" fmla="+- 0 4522 4138"/>
                  <a:gd name="T19" fmla="*/ 4522 h 3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84">
                    <a:moveTo>
                      <a:pt x="0" y="384"/>
                    </a:moveTo>
                    <a:lnTo>
                      <a:pt x="156" y="38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3" name="Group 679"/>
            <p:cNvGrpSpPr>
              <a:grpSpLocks/>
            </p:cNvGrpSpPr>
            <p:nvPr/>
          </p:nvGrpSpPr>
          <p:grpSpPr bwMode="auto">
            <a:xfrm>
              <a:off x="3182" y="4138"/>
              <a:ext cx="156" cy="384"/>
              <a:chOff x="3182" y="4138"/>
              <a:chExt cx="156" cy="384"/>
            </a:xfrm>
          </p:grpSpPr>
          <p:sp>
            <p:nvSpPr>
              <p:cNvPr id="1975" name="Freeform 680"/>
              <p:cNvSpPr>
                <a:spLocks/>
              </p:cNvSpPr>
              <p:nvPr/>
            </p:nvSpPr>
            <p:spPr bwMode="auto">
              <a:xfrm>
                <a:off x="3182" y="4138"/>
                <a:ext cx="156" cy="384"/>
              </a:xfrm>
              <a:custGeom>
                <a:avLst/>
                <a:gdLst>
                  <a:gd name="T0" fmla="+- 0 3182 3182"/>
                  <a:gd name="T1" fmla="*/ T0 w 156"/>
                  <a:gd name="T2" fmla="+- 0 4522 4138"/>
                  <a:gd name="T3" fmla="*/ 4522 h 384"/>
                  <a:gd name="T4" fmla="+- 0 3338 3182"/>
                  <a:gd name="T5" fmla="*/ T4 w 156"/>
                  <a:gd name="T6" fmla="+- 0 4522 4138"/>
                  <a:gd name="T7" fmla="*/ 4522 h 384"/>
                  <a:gd name="T8" fmla="+- 0 3338 3182"/>
                  <a:gd name="T9" fmla="*/ T8 w 156"/>
                  <a:gd name="T10" fmla="+- 0 4138 4138"/>
                  <a:gd name="T11" fmla="*/ 4138 h 384"/>
                  <a:gd name="T12" fmla="+- 0 3182 3182"/>
                  <a:gd name="T13" fmla="*/ T12 w 156"/>
                  <a:gd name="T14" fmla="+- 0 4138 4138"/>
                  <a:gd name="T15" fmla="*/ 4138 h 384"/>
                  <a:gd name="T16" fmla="+- 0 3182 3182"/>
                  <a:gd name="T17" fmla="*/ T16 w 156"/>
                  <a:gd name="T18" fmla="+- 0 4522 4138"/>
                  <a:gd name="T19" fmla="*/ 4522 h 3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84">
                    <a:moveTo>
                      <a:pt x="0" y="384"/>
                    </a:moveTo>
                    <a:lnTo>
                      <a:pt x="156" y="38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4" name="Group 681"/>
            <p:cNvGrpSpPr>
              <a:grpSpLocks/>
            </p:cNvGrpSpPr>
            <p:nvPr/>
          </p:nvGrpSpPr>
          <p:grpSpPr bwMode="auto">
            <a:xfrm>
              <a:off x="3418" y="4143"/>
              <a:ext cx="156" cy="344"/>
              <a:chOff x="3418" y="4143"/>
              <a:chExt cx="156" cy="344"/>
            </a:xfrm>
          </p:grpSpPr>
          <p:sp>
            <p:nvSpPr>
              <p:cNvPr id="1974" name="Freeform 682"/>
              <p:cNvSpPr>
                <a:spLocks/>
              </p:cNvSpPr>
              <p:nvPr/>
            </p:nvSpPr>
            <p:spPr bwMode="auto">
              <a:xfrm>
                <a:off x="3418" y="4143"/>
                <a:ext cx="156" cy="344"/>
              </a:xfrm>
              <a:custGeom>
                <a:avLst/>
                <a:gdLst>
                  <a:gd name="T0" fmla="+- 0 3418 3418"/>
                  <a:gd name="T1" fmla="*/ T0 w 156"/>
                  <a:gd name="T2" fmla="+- 0 4486 4143"/>
                  <a:gd name="T3" fmla="*/ 4486 h 344"/>
                  <a:gd name="T4" fmla="+- 0 3574 3418"/>
                  <a:gd name="T5" fmla="*/ T4 w 156"/>
                  <a:gd name="T6" fmla="+- 0 4486 4143"/>
                  <a:gd name="T7" fmla="*/ 4486 h 344"/>
                  <a:gd name="T8" fmla="+- 0 3574 3418"/>
                  <a:gd name="T9" fmla="*/ T8 w 156"/>
                  <a:gd name="T10" fmla="+- 0 4143 4143"/>
                  <a:gd name="T11" fmla="*/ 4143 h 344"/>
                  <a:gd name="T12" fmla="+- 0 3418 3418"/>
                  <a:gd name="T13" fmla="*/ T12 w 156"/>
                  <a:gd name="T14" fmla="+- 0 4143 4143"/>
                  <a:gd name="T15" fmla="*/ 4143 h 344"/>
                  <a:gd name="T16" fmla="+- 0 3418 3418"/>
                  <a:gd name="T17" fmla="*/ T16 w 156"/>
                  <a:gd name="T18" fmla="+- 0 4486 4143"/>
                  <a:gd name="T19" fmla="*/ 4486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44">
                    <a:moveTo>
                      <a:pt x="0" y="343"/>
                    </a:moveTo>
                    <a:lnTo>
                      <a:pt x="156" y="34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5" name="Group 683"/>
            <p:cNvGrpSpPr>
              <a:grpSpLocks/>
            </p:cNvGrpSpPr>
            <p:nvPr/>
          </p:nvGrpSpPr>
          <p:grpSpPr bwMode="auto">
            <a:xfrm>
              <a:off x="3418" y="4143"/>
              <a:ext cx="156" cy="344"/>
              <a:chOff x="3418" y="4143"/>
              <a:chExt cx="156" cy="344"/>
            </a:xfrm>
          </p:grpSpPr>
          <p:sp>
            <p:nvSpPr>
              <p:cNvPr id="1973" name="Freeform 684"/>
              <p:cNvSpPr>
                <a:spLocks/>
              </p:cNvSpPr>
              <p:nvPr/>
            </p:nvSpPr>
            <p:spPr bwMode="auto">
              <a:xfrm>
                <a:off x="3418" y="4143"/>
                <a:ext cx="156" cy="344"/>
              </a:xfrm>
              <a:custGeom>
                <a:avLst/>
                <a:gdLst>
                  <a:gd name="T0" fmla="+- 0 3418 3418"/>
                  <a:gd name="T1" fmla="*/ T0 w 156"/>
                  <a:gd name="T2" fmla="+- 0 4486 4143"/>
                  <a:gd name="T3" fmla="*/ 4486 h 344"/>
                  <a:gd name="T4" fmla="+- 0 3574 3418"/>
                  <a:gd name="T5" fmla="*/ T4 w 156"/>
                  <a:gd name="T6" fmla="+- 0 4486 4143"/>
                  <a:gd name="T7" fmla="*/ 4486 h 344"/>
                  <a:gd name="T8" fmla="+- 0 3574 3418"/>
                  <a:gd name="T9" fmla="*/ T8 w 156"/>
                  <a:gd name="T10" fmla="+- 0 4143 4143"/>
                  <a:gd name="T11" fmla="*/ 4143 h 344"/>
                  <a:gd name="T12" fmla="+- 0 3418 3418"/>
                  <a:gd name="T13" fmla="*/ T12 w 156"/>
                  <a:gd name="T14" fmla="+- 0 4143 4143"/>
                  <a:gd name="T15" fmla="*/ 4143 h 344"/>
                  <a:gd name="T16" fmla="+- 0 3418 3418"/>
                  <a:gd name="T17" fmla="*/ T16 w 156"/>
                  <a:gd name="T18" fmla="+- 0 4486 4143"/>
                  <a:gd name="T19" fmla="*/ 4486 h 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44">
                    <a:moveTo>
                      <a:pt x="0" y="343"/>
                    </a:moveTo>
                    <a:lnTo>
                      <a:pt x="156" y="34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6" name="Group 685"/>
            <p:cNvGrpSpPr>
              <a:grpSpLocks/>
            </p:cNvGrpSpPr>
            <p:nvPr/>
          </p:nvGrpSpPr>
          <p:grpSpPr bwMode="auto">
            <a:xfrm>
              <a:off x="3650" y="4224"/>
              <a:ext cx="156" cy="240"/>
              <a:chOff x="3650" y="4224"/>
              <a:chExt cx="156" cy="240"/>
            </a:xfrm>
          </p:grpSpPr>
          <p:sp>
            <p:nvSpPr>
              <p:cNvPr id="1972" name="Freeform 686"/>
              <p:cNvSpPr>
                <a:spLocks/>
              </p:cNvSpPr>
              <p:nvPr/>
            </p:nvSpPr>
            <p:spPr bwMode="auto">
              <a:xfrm>
                <a:off x="3650" y="4224"/>
                <a:ext cx="156" cy="240"/>
              </a:xfrm>
              <a:custGeom>
                <a:avLst/>
                <a:gdLst>
                  <a:gd name="T0" fmla="+- 0 3650 3650"/>
                  <a:gd name="T1" fmla="*/ T0 w 156"/>
                  <a:gd name="T2" fmla="+- 0 4464 4224"/>
                  <a:gd name="T3" fmla="*/ 4464 h 240"/>
                  <a:gd name="T4" fmla="+- 0 3806 3650"/>
                  <a:gd name="T5" fmla="*/ T4 w 156"/>
                  <a:gd name="T6" fmla="+- 0 4464 4224"/>
                  <a:gd name="T7" fmla="*/ 4464 h 240"/>
                  <a:gd name="T8" fmla="+- 0 3806 3650"/>
                  <a:gd name="T9" fmla="*/ T8 w 156"/>
                  <a:gd name="T10" fmla="+- 0 4224 4224"/>
                  <a:gd name="T11" fmla="*/ 4224 h 240"/>
                  <a:gd name="T12" fmla="+- 0 3650 3650"/>
                  <a:gd name="T13" fmla="*/ T12 w 156"/>
                  <a:gd name="T14" fmla="+- 0 4224 4224"/>
                  <a:gd name="T15" fmla="*/ 4224 h 240"/>
                  <a:gd name="T16" fmla="+- 0 3650 3650"/>
                  <a:gd name="T17" fmla="*/ T16 w 156"/>
                  <a:gd name="T18" fmla="+- 0 4464 4224"/>
                  <a:gd name="T19" fmla="*/ 4464 h 2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40">
                    <a:moveTo>
                      <a:pt x="0" y="240"/>
                    </a:moveTo>
                    <a:lnTo>
                      <a:pt x="156" y="2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7" name="Group 687"/>
            <p:cNvGrpSpPr>
              <a:grpSpLocks/>
            </p:cNvGrpSpPr>
            <p:nvPr/>
          </p:nvGrpSpPr>
          <p:grpSpPr bwMode="auto">
            <a:xfrm>
              <a:off x="3650" y="4224"/>
              <a:ext cx="156" cy="240"/>
              <a:chOff x="3650" y="4224"/>
              <a:chExt cx="156" cy="240"/>
            </a:xfrm>
          </p:grpSpPr>
          <p:sp>
            <p:nvSpPr>
              <p:cNvPr id="1971" name="Freeform 688"/>
              <p:cNvSpPr>
                <a:spLocks/>
              </p:cNvSpPr>
              <p:nvPr/>
            </p:nvSpPr>
            <p:spPr bwMode="auto">
              <a:xfrm>
                <a:off x="3650" y="4224"/>
                <a:ext cx="156" cy="240"/>
              </a:xfrm>
              <a:custGeom>
                <a:avLst/>
                <a:gdLst>
                  <a:gd name="T0" fmla="+- 0 3650 3650"/>
                  <a:gd name="T1" fmla="*/ T0 w 156"/>
                  <a:gd name="T2" fmla="+- 0 4464 4224"/>
                  <a:gd name="T3" fmla="*/ 4464 h 240"/>
                  <a:gd name="T4" fmla="+- 0 3806 3650"/>
                  <a:gd name="T5" fmla="*/ T4 w 156"/>
                  <a:gd name="T6" fmla="+- 0 4464 4224"/>
                  <a:gd name="T7" fmla="*/ 4464 h 240"/>
                  <a:gd name="T8" fmla="+- 0 3806 3650"/>
                  <a:gd name="T9" fmla="*/ T8 w 156"/>
                  <a:gd name="T10" fmla="+- 0 4224 4224"/>
                  <a:gd name="T11" fmla="*/ 4224 h 240"/>
                  <a:gd name="T12" fmla="+- 0 3650 3650"/>
                  <a:gd name="T13" fmla="*/ T12 w 156"/>
                  <a:gd name="T14" fmla="+- 0 4224 4224"/>
                  <a:gd name="T15" fmla="*/ 4224 h 240"/>
                  <a:gd name="T16" fmla="+- 0 3650 3650"/>
                  <a:gd name="T17" fmla="*/ T16 w 156"/>
                  <a:gd name="T18" fmla="+- 0 4464 4224"/>
                  <a:gd name="T19" fmla="*/ 4464 h 2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40">
                    <a:moveTo>
                      <a:pt x="0" y="240"/>
                    </a:moveTo>
                    <a:lnTo>
                      <a:pt x="156" y="2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4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8" name="Group 689"/>
            <p:cNvGrpSpPr>
              <a:grpSpLocks/>
            </p:cNvGrpSpPr>
            <p:nvPr/>
          </p:nvGrpSpPr>
          <p:grpSpPr bwMode="auto">
            <a:xfrm>
              <a:off x="3883" y="4246"/>
              <a:ext cx="156" cy="255"/>
              <a:chOff x="3883" y="4246"/>
              <a:chExt cx="156" cy="255"/>
            </a:xfrm>
          </p:grpSpPr>
          <p:sp>
            <p:nvSpPr>
              <p:cNvPr id="1970" name="Freeform 690"/>
              <p:cNvSpPr>
                <a:spLocks/>
              </p:cNvSpPr>
              <p:nvPr/>
            </p:nvSpPr>
            <p:spPr bwMode="auto">
              <a:xfrm>
                <a:off x="3883" y="4246"/>
                <a:ext cx="156" cy="255"/>
              </a:xfrm>
              <a:custGeom>
                <a:avLst/>
                <a:gdLst>
                  <a:gd name="T0" fmla="+- 0 3883 3883"/>
                  <a:gd name="T1" fmla="*/ T0 w 156"/>
                  <a:gd name="T2" fmla="+- 0 4500 4246"/>
                  <a:gd name="T3" fmla="*/ 4500 h 255"/>
                  <a:gd name="T4" fmla="+- 0 4039 3883"/>
                  <a:gd name="T5" fmla="*/ T4 w 156"/>
                  <a:gd name="T6" fmla="+- 0 4500 4246"/>
                  <a:gd name="T7" fmla="*/ 4500 h 255"/>
                  <a:gd name="T8" fmla="+- 0 4039 3883"/>
                  <a:gd name="T9" fmla="*/ T8 w 156"/>
                  <a:gd name="T10" fmla="+- 0 4246 4246"/>
                  <a:gd name="T11" fmla="*/ 4246 h 255"/>
                  <a:gd name="T12" fmla="+- 0 3883 3883"/>
                  <a:gd name="T13" fmla="*/ T12 w 156"/>
                  <a:gd name="T14" fmla="+- 0 4246 4246"/>
                  <a:gd name="T15" fmla="*/ 4246 h 255"/>
                  <a:gd name="T16" fmla="+- 0 3883 3883"/>
                  <a:gd name="T17" fmla="*/ T16 w 156"/>
                  <a:gd name="T18" fmla="+- 0 4500 4246"/>
                  <a:gd name="T19" fmla="*/ 4500 h 2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55">
                    <a:moveTo>
                      <a:pt x="0" y="254"/>
                    </a:moveTo>
                    <a:lnTo>
                      <a:pt x="156" y="25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9" name="Group 691"/>
            <p:cNvGrpSpPr>
              <a:grpSpLocks/>
            </p:cNvGrpSpPr>
            <p:nvPr/>
          </p:nvGrpSpPr>
          <p:grpSpPr bwMode="auto">
            <a:xfrm>
              <a:off x="3883" y="4246"/>
              <a:ext cx="156" cy="255"/>
              <a:chOff x="3883" y="4246"/>
              <a:chExt cx="156" cy="255"/>
            </a:xfrm>
          </p:grpSpPr>
          <p:sp>
            <p:nvSpPr>
              <p:cNvPr id="1969" name="Freeform 692"/>
              <p:cNvSpPr>
                <a:spLocks/>
              </p:cNvSpPr>
              <p:nvPr/>
            </p:nvSpPr>
            <p:spPr bwMode="auto">
              <a:xfrm>
                <a:off x="3883" y="4246"/>
                <a:ext cx="156" cy="255"/>
              </a:xfrm>
              <a:custGeom>
                <a:avLst/>
                <a:gdLst>
                  <a:gd name="T0" fmla="+- 0 3883 3883"/>
                  <a:gd name="T1" fmla="*/ T0 w 156"/>
                  <a:gd name="T2" fmla="+- 0 4500 4246"/>
                  <a:gd name="T3" fmla="*/ 4500 h 255"/>
                  <a:gd name="T4" fmla="+- 0 4039 3883"/>
                  <a:gd name="T5" fmla="*/ T4 w 156"/>
                  <a:gd name="T6" fmla="+- 0 4500 4246"/>
                  <a:gd name="T7" fmla="*/ 4500 h 255"/>
                  <a:gd name="T8" fmla="+- 0 4039 3883"/>
                  <a:gd name="T9" fmla="*/ T8 w 156"/>
                  <a:gd name="T10" fmla="+- 0 4246 4246"/>
                  <a:gd name="T11" fmla="*/ 4246 h 255"/>
                  <a:gd name="T12" fmla="+- 0 3883 3883"/>
                  <a:gd name="T13" fmla="*/ T12 w 156"/>
                  <a:gd name="T14" fmla="+- 0 4246 4246"/>
                  <a:gd name="T15" fmla="*/ 4246 h 255"/>
                  <a:gd name="T16" fmla="+- 0 3883 3883"/>
                  <a:gd name="T17" fmla="*/ T16 w 156"/>
                  <a:gd name="T18" fmla="+- 0 4500 4246"/>
                  <a:gd name="T19" fmla="*/ 4500 h 2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55">
                    <a:moveTo>
                      <a:pt x="0" y="254"/>
                    </a:moveTo>
                    <a:lnTo>
                      <a:pt x="156" y="25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0" name="Group 693"/>
            <p:cNvGrpSpPr>
              <a:grpSpLocks/>
            </p:cNvGrpSpPr>
            <p:nvPr/>
          </p:nvGrpSpPr>
          <p:grpSpPr bwMode="auto">
            <a:xfrm>
              <a:off x="4118" y="4248"/>
              <a:ext cx="156" cy="336"/>
              <a:chOff x="4118" y="4248"/>
              <a:chExt cx="156" cy="336"/>
            </a:xfrm>
          </p:grpSpPr>
          <p:sp>
            <p:nvSpPr>
              <p:cNvPr id="1968" name="Freeform 694"/>
              <p:cNvSpPr>
                <a:spLocks/>
              </p:cNvSpPr>
              <p:nvPr/>
            </p:nvSpPr>
            <p:spPr bwMode="auto">
              <a:xfrm>
                <a:off x="4118" y="4248"/>
                <a:ext cx="156" cy="336"/>
              </a:xfrm>
              <a:custGeom>
                <a:avLst/>
                <a:gdLst>
                  <a:gd name="T0" fmla="+- 0 4118 4118"/>
                  <a:gd name="T1" fmla="*/ T0 w 156"/>
                  <a:gd name="T2" fmla="+- 0 4584 4248"/>
                  <a:gd name="T3" fmla="*/ 4584 h 336"/>
                  <a:gd name="T4" fmla="+- 0 4274 4118"/>
                  <a:gd name="T5" fmla="*/ T4 w 156"/>
                  <a:gd name="T6" fmla="+- 0 4584 4248"/>
                  <a:gd name="T7" fmla="*/ 4584 h 336"/>
                  <a:gd name="T8" fmla="+- 0 4274 4118"/>
                  <a:gd name="T9" fmla="*/ T8 w 156"/>
                  <a:gd name="T10" fmla="+- 0 4248 4248"/>
                  <a:gd name="T11" fmla="*/ 4248 h 336"/>
                  <a:gd name="T12" fmla="+- 0 4118 4118"/>
                  <a:gd name="T13" fmla="*/ T12 w 156"/>
                  <a:gd name="T14" fmla="+- 0 4248 4248"/>
                  <a:gd name="T15" fmla="*/ 4248 h 336"/>
                  <a:gd name="T16" fmla="+- 0 4118 4118"/>
                  <a:gd name="T17" fmla="*/ T16 w 156"/>
                  <a:gd name="T18" fmla="+- 0 4584 4248"/>
                  <a:gd name="T19" fmla="*/ 4584 h 3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36">
                    <a:moveTo>
                      <a:pt x="0" y="336"/>
                    </a:moveTo>
                    <a:lnTo>
                      <a:pt x="156" y="33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1" name="Group 695"/>
            <p:cNvGrpSpPr>
              <a:grpSpLocks/>
            </p:cNvGrpSpPr>
            <p:nvPr/>
          </p:nvGrpSpPr>
          <p:grpSpPr bwMode="auto">
            <a:xfrm>
              <a:off x="4118" y="4248"/>
              <a:ext cx="156" cy="336"/>
              <a:chOff x="4118" y="4248"/>
              <a:chExt cx="156" cy="336"/>
            </a:xfrm>
          </p:grpSpPr>
          <p:sp>
            <p:nvSpPr>
              <p:cNvPr id="1967" name="Freeform 696"/>
              <p:cNvSpPr>
                <a:spLocks/>
              </p:cNvSpPr>
              <p:nvPr/>
            </p:nvSpPr>
            <p:spPr bwMode="auto">
              <a:xfrm>
                <a:off x="4118" y="4248"/>
                <a:ext cx="156" cy="336"/>
              </a:xfrm>
              <a:custGeom>
                <a:avLst/>
                <a:gdLst>
                  <a:gd name="T0" fmla="+- 0 4118 4118"/>
                  <a:gd name="T1" fmla="*/ T0 w 156"/>
                  <a:gd name="T2" fmla="+- 0 4584 4248"/>
                  <a:gd name="T3" fmla="*/ 4584 h 336"/>
                  <a:gd name="T4" fmla="+- 0 4274 4118"/>
                  <a:gd name="T5" fmla="*/ T4 w 156"/>
                  <a:gd name="T6" fmla="+- 0 4584 4248"/>
                  <a:gd name="T7" fmla="*/ 4584 h 336"/>
                  <a:gd name="T8" fmla="+- 0 4274 4118"/>
                  <a:gd name="T9" fmla="*/ T8 w 156"/>
                  <a:gd name="T10" fmla="+- 0 4248 4248"/>
                  <a:gd name="T11" fmla="*/ 4248 h 336"/>
                  <a:gd name="T12" fmla="+- 0 4118 4118"/>
                  <a:gd name="T13" fmla="*/ T12 w 156"/>
                  <a:gd name="T14" fmla="+- 0 4248 4248"/>
                  <a:gd name="T15" fmla="*/ 4248 h 336"/>
                  <a:gd name="T16" fmla="+- 0 4118 4118"/>
                  <a:gd name="T17" fmla="*/ T16 w 156"/>
                  <a:gd name="T18" fmla="+- 0 4584 4248"/>
                  <a:gd name="T19" fmla="*/ 4584 h 3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36">
                    <a:moveTo>
                      <a:pt x="0" y="336"/>
                    </a:moveTo>
                    <a:lnTo>
                      <a:pt x="156" y="33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2" name="Group 697"/>
            <p:cNvGrpSpPr>
              <a:grpSpLocks/>
            </p:cNvGrpSpPr>
            <p:nvPr/>
          </p:nvGrpSpPr>
          <p:grpSpPr bwMode="auto">
            <a:xfrm>
              <a:off x="4351" y="4260"/>
              <a:ext cx="156" cy="440"/>
              <a:chOff x="4351" y="4260"/>
              <a:chExt cx="156" cy="440"/>
            </a:xfrm>
          </p:grpSpPr>
          <p:sp>
            <p:nvSpPr>
              <p:cNvPr id="1966" name="Freeform 698"/>
              <p:cNvSpPr>
                <a:spLocks/>
              </p:cNvSpPr>
              <p:nvPr/>
            </p:nvSpPr>
            <p:spPr bwMode="auto">
              <a:xfrm>
                <a:off x="4351" y="4260"/>
                <a:ext cx="156" cy="440"/>
              </a:xfrm>
              <a:custGeom>
                <a:avLst/>
                <a:gdLst>
                  <a:gd name="T0" fmla="+- 0 4351 4351"/>
                  <a:gd name="T1" fmla="*/ T0 w 156"/>
                  <a:gd name="T2" fmla="+- 0 4700 4260"/>
                  <a:gd name="T3" fmla="*/ 4700 h 440"/>
                  <a:gd name="T4" fmla="+- 0 4507 4351"/>
                  <a:gd name="T5" fmla="*/ T4 w 156"/>
                  <a:gd name="T6" fmla="+- 0 4700 4260"/>
                  <a:gd name="T7" fmla="*/ 4700 h 440"/>
                  <a:gd name="T8" fmla="+- 0 4507 4351"/>
                  <a:gd name="T9" fmla="*/ T8 w 156"/>
                  <a:gd name="T10" fmla="+- 0 4260 4260"/>
                  <a:gd name="T11" fmla="*/ 4260 h 440"/>
                  <a:gd name="T12" fmla="+- 0 4351 4351"/>
                  <a:gd name="T13" fmla="*/ T12 w 156"/>
                  <a:gd name="T14" fmla="+- 0 4260 4260"/>
                  <a:gd name="T15" fmla="*/ 4260 h 440"/>
                  <a:gd name="T16" fmla="+- 0 4351 4351"/>
                  <a:gd name="T17" fmla="*/ T16 w 156"/>
                  <a:gd name="T18" fmla="+- 0 4700 4260"/>
                  <a:gd name="T19" fmla="*/ 4700 h 4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40">
                    <a:moveTo>
                      <a:pt x="0" y="440"/>
                    </a:moveTo>
                    <a:lnTo>
                      <a:pt x="156" y="4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3" name="Group 699"/>
            <p:cNvGrpSpPr>
              <a:grpSpLocks/>
            </p:cNvGrpSpPr>
            <p:nvPr/>
          </p:nvGrpSpPr>
          <p:grpSpPr bwMode="auto">
            <a:xfrm>
              <a:off x="4351" y="4260"/>
              <a:ext cx="156" cy="440"/>
              <a:chOff x="4351" y="4260"/>
              <a:chExt cx="156" cy="440"/>
            </a:xfrm>
          </p:grpSpPr>
          <p:sp>
            <p:nvSpPr>
              <p:cNvPr id="1965" name="Freeform 700"/>
              <p:cNvSpPr>
                <a:spLocks/>
              </p:cNvSpPr>
              <p:nvPr/>
            </p:nvSpPr>
            <p:spPr bwMode="auto">
              <a:xfrm>
                <a:off x="4351" y="4260"/>
                <a:ext cx="156" cy="440"/>
              </a:xfrm>
              <a:custGeom>
                <a:avLst/>
                <a:gdLst>
                  <a:gd name="T0" fmla="+- 0 4351 4351"/>
                  <a:gd name="T1" fmla="*/ T0 w 156"/>
                  <a:gd name="T2" fmla="+- 0 4700 4260"/>
                  <a:gd name="T3" fmla="*/ 4700 h 440"/>
                  <a:gd name="T4" fmla="+- 0 4507 4351"/>
                  <a:gd name="T5" fmla="*/ T4 w 156"/>
                  <a:gd name="T6" fmla="+- 0 4700 4260"/>
                  <a:gd name="T7" fmla="*/ 4700 h 440"/>
                  <a:gd name="T8" fmla="+- 0 4507 4351"/>
                  <a:gd name="T9" fmla="*/ T8 w 156"/>
                  <a:gd name="T10" fmla="+- 0 4260 4260"/>
                  <a:gd name="T11" fmla="*/ 4260 h 440"/>
                  <a:gd name="T12" fmla="+- 0 4351 4351"/>
                  <a:gd name="T13" fmla="*/ T12 w 156"/>
                  <a:gd name="T14" fmla="+- 0 4260 4260"/>
                  <a:gd name="T15" fmla="*/ 4260 h 440"/>
                  <a:gd name="T16" fmla="+- 0 4351 4351"/>
                  <a:gd name="T17" fmla="*/ T16 w 156"/>
                  <a:gd name="T18" fmla="+- 0 4700 4260"/>
                  <a:gd name="T19" fmla="*/ 4700 h 4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40">
                    <a:moveTo>
                      <a:pt x="0" y="440"/>
                    </a:moveTo>
                    <a:lnTo>
                      <a:pt x="156" y="44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4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4" name="Group 701"/>
            <p:cNvGrpSpPr>
              <a:grpSpLocks/>
            </p:cNvGrpSpPr>
            <p:nvPr/>
          </p:nvGrpSpPr>
          <p:grpSpPr bwMode="auto">
            <a:xfrm>
              <a:off x="4586" y="4268"/>
              <a:ext cx="156" cy="356"/>
              <a:chOff x="4586" y="4268"/>
              <a:chExt cx="156" cy="356"/>
            </a:xfrm>
          </p:grpSpPr>
          <p:sp>
            <p:nvSpPr>
              <p:cNvPr id="1964" name="Freeform 702"/>
              <p:cNvSpPr>
                <a:spLocks/>
              </p:cNvSpPr>
              <p:nvPr/>
            </p:nvSpPr>
            <p:spPr bwMode="auto">
              <a:xfrm>
                <a:off x="4586" y="4268"/>
                <a:ext cx="156" cy="356"/>
              </a:xfrm>
              <a:custGeom>
                <a:avLst/>
                <a:gdLst>
                  <a:gd name="T0" fmla="+- 0 4586 4586"/>
                  <a:gd name="T1" fmla="*/ T0 w 156"/>
                  <a:gd name="T2" fmla="+- 0 4623 4268"/>
                  <a:gd name="T3" fmla="*/ 4623 h 356"/>
                  <a:gd name="T4" fmla="+- 0 4742 4586"/>
                  <a:gd name="T5" fmla="*/ T4 w 156"/>
                  <a:gd name="T6" fmla="+- 0 4623 4268"/>
                  <a:gd name="T7" fmla="*/ 4623 h 356"/>
                  <a:gd name="T8" fmla="+- 0 4742 4586"/>
                  <a:gd name="T9" fmla="*/ T8 w 156"/>
                  <a:gd name="T10" fmla="+- 0 4268 4268"/>
                  <a:gd name="T11" fmla="*/ 4268 h 356"/>
                  <a:gd name="T12" fmla="+- 0 4586 4586"/>
                  <a:gd name="T13" fmla="*/ T12 w 156"/>
                  <a:gd name="T14" fmla="+- 0 4268 4268"/>
                  <a:gd name="T15" fmla="*/ 4268 h 356"/>
                  <a:gd name="T16" fmla="+- 0 4586 4586"/>
                  <a:gd name="T17" fmla="*/ T16 w 156"/>
                  <a:gd name="T18" fmla="+- 0 4623 4268"/>
                  <a:gd name="T19" fmla="*/ 4623 h 3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56">
                    <a:moveTo>
                      <a:pt x="0" y="355"/>
                    </a:moveTo>
                    <a:lnTo>
                      <a:pt x="156" y="35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5" name="Group 703"/>
            <p:cNvGrpSpPr>
              <a:grpSpLocks/>
            </p:cNvGrpSpPr>
            <p:nvPr/>
          </p:nvGrpSpPr>
          <p:grpSpPr bwMode="auto">
            <a:xfrm>
              <a:off x="4586" y="4268"/>
              <a:ext cx="156" cy="356"/>
              <a:chOff x="4586" y="4268"/>
              <a:chExt cx="156" cy="356"/>
            </a:xfrm>
          </p:grpSpPr>
          <p:sp>
            <p:nvSpPr>
              <p:cNvPr id="1963" name="Freeform 704"/>
              <p:cNvSpPr>
                <a:spLocks/>
              </p:cNvSpPr>
              <p:nvPr/>
            </p:nvSpPr>
            <p:spPr bwMode="auto">
              <a:xfrm>
                <a:off x="4586" y="4268"/>
                <a:ext cx="156" cy="356"/>
              </a:xfrm>
              <a:custGeom>
                <a:avLst/>
                <a:gdLst>
                  <a:gd name="T0" fmla="+- 0 4586 4586"/>
                  <a:gd name="T1" fmla="*/ T0 w 156"/>
                  <a:gd name="T2" fmla="+- 0 4623 4268"/>
                  <a:gd name="T3" fmla="*/ 4623 h 356"/>
                  <a:gd name="T4" fmla="+- 0 4742 4586"/>
                  <a:gd name="T5" fmla="*/ T4 w 156"/>
                  <a:gd name="T6" fmla="+- 0 4623 4268"/>
                  <a:gd name="T7" fmla="*/ 4623 h 356"/>
                  <a:gd name="T8" fmla="+- 0 4742 4586"/>
                  <a:gd name="T9" fmla="*/ T8 w 156"/>
                  <a:gd name="T10" fmla="+- 0 4268 4268"/>
                  <a:gd name="T11" fmla="*/ 4268 h 356"/>
                  <a:gd name="T12" fmla="+- 0 4586 4586"/>
                  <a:gd name="T13" fmla="*/ T12 w 156"/>
                  <a:gd name="T14" fmla="+- 0 4268 4268"/>
                  <a:gd name="T15" fmla="*/ 4268 h 356"/>
                  <a:gd name="T16" fmla="+- 0 4586 4586"/>
                  <a:gd name="T17" fmla="*/ T16 w 156"/>
                  <a:gd name="T18" fmla="+- 0 4623 4268"/>
                  <a:gd name="T19" fmla="*/ 4623 h 3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56">
                    <a:moveTo>
                      <a:pt x="0" y="355"/>
                    </a:moveTo>
                    <a:lnTo>
                      <a:pt x="156" y="35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5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6" name="Group 705"/>
            <p:cNvGrpSpPr>
              <a:grpSpLocks/>
            </p:cNvGrpSpPr>
            <p:nvPr/>
          </p:nvGrpSpPr>
          <p:grpSpPr bwMode="auto">
            <a:xfrm>
              <a:off x="4819" y="4352"/>
              <a:ext cx="156" cy="284"/>
              <a:chOff x="4819" y="4352"/>
              <a:chExt cx="156" cy="284"/>
            </a:xfrm>
          </p:grpSpPr>
          <p:sp>
            <p:nvSpPr>
              <p:cNvPr id="1962" name="Freeform 706"/>
              <p:cNvSpPr>
                <a:spLocks/>
              </p:cNvSpPr>
              <p:nvPr/>
            </p:nvSpPr>
            <p:spPr bwMode="auto">
              <a:xfrm>
                <a:off x="4819" y="4352"/>
                <a:ext cx="156" cy="284"/>
              </a:xfrm>
              <a:custGeom>
                <a:avLst/>
                <a:gdLst>
                  <a:gd name="T0" fmla="+- 0 4819 4819"/>
                  <a:gd name="T1" fmla="*/ T0 w 156"/>
                  <a:gd name="T2" fmla="+- 0 4635 4352"/>
                  <a:gd name="T3" fmla="*/ 4635 h 284"/>
                  <a:gd name="T4" fmla="+- 0 4975 4819"/>
                  <a:gd name="T5" fmla="*/ T4 w 156"/>
                  <a:gd name="T6" fmla="+- 0 4635 4352"/>
                  <a:gd name="T7" fmla="*/ 4635 h 284"/>
                  <a:gd name="T8" fmla="+- 0 4975 4819"/>
                  <a:gd name="T9" fmla="*/ T8 w 156"/>
                  <a:gd name="T10" fmla="+- 0 4352 4352"/>
                  <a:gd name="T11" fmla="*/ 4352 h 284"/>
                  <a:gd name="T12" fmla="+- 0 4819 4819"/>
                  <a:gd name="T13" fmla="*/ T12 w 156"/>
                  <a:gd name="T14" fmla="+- 0 4352 4352"/>
                  <a:gd name="T15" fmla="*/ 4352 h 284"/>
                  <a:gd name="T16" fmla="+- 0 4819 4819"/>
                  <a:gd name="T17" fmla="*/ T16 w 156"/>
                  <a:gd name="T18" fmla="+- 0 4635 4352"/>
                  <a:gd name="T19" fmla="*/ 4635 h 2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84">
                    <a:moveTo>
                      <a:pt x="0" y="283"/>
                    </a:moveTo>
                    <a:lnTo>
                      <a:pt x="156" y="28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7" name="Group 707"/>
            <p:cNvGrpSpPr>
              <a:grpSpLocks/>
            </p:cNvGrpSpPr>
            <p:nvPr/>
          </p:nvGrpSpPr>
          <p:grpSpPr bwMode="auto">
            <a:xfrm>
              <a:off x="4819" y="4352"/>
              <a:ext cx="156" cy="284"/>
              <a:chOff x="4819" y="4352"/>
              <a:chExt cx="156" cy="284"/>
            </a:xfrm>
          </p:grpSpPr>
          <p:sp>
            <p:nvSpPr>
              <p:cNvPr id="1961" name="Freeform 708"/>
              <p:cNvSpPr>
                <a:spLocks/>
              </p:cNvSpPr>
              <p:nvPr/>
            </p:nvSpPr>
            <p:spPr bwMode="auto">
              <a:xfrm>
                <a:off x="4819" y="4352"/>
                <a:ext cx="156" cy="284"/>
              </a:xfrm>
              <a:custGeom>
                <a:avLst/>
                <a:gdLst>
                  <a:gd name="T0" fmla="+- 0 4819 4819"/>
                  <a:gd name="T1" fmla="*/ T0 w 156"/>
                  <a:gd name="T2" fmla="+- 0 4635 4352"/>
                  <a:gd name="T3" fmla="*/ 4635 h 284"/>
                  <a:gd name="T4" fmla="+- 0 4975 4819"/>
                  <a:gd name="T5" fmla="*/ T4 w 156"/>
                  <a:gd name="T6" fmla="+- 0 4635 4352"/>
                  <a:gd name="T7" fmla="*/ 4635 h 284"/>
                  <a:gd name="T8" fmla="+- 0 4975 4819"/>
                  <a:gd name="T9" fmla="*/ T8 w 156"/>
                  <a:gd name="T10" fmla="+- 0 4352 4352"/>
                  <a:gd name="T11" fmla="*/ 4352 h 284"/>
                  <a:gd name="T12" fmla="+- 0 4819 4819"/>
                  <a:gd name="T13" fmla="*/ T12 w 156"/>
                  <a:gd name="T14" fmla="+- 0 4352 4352"/>
                  <a:gd name="T15" fmla="*/ 4352 h 284"/>
                  <a:gd name="T16" fmla="+- 0 4819 4819"/>
                  <a:gd name="T17" fmla="*/ T16 w 156"/>
                  <a:gd name="T18" fmla="+- 0 4635 4352"/>
                  <a:gd name="T19" fmla="*/ 4635 h 2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84">
                    <a:moveTo>
                      <a:pt x="0" y="283"/>
                    </a:moveTo>
                    <a:lnTo>
                      <a:pt x="156" y="28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83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8" name="Group 709"/>
            <p:cNvGrpSpPr>
              <a:grpSpLocks/>
            </p:cNvGrpSpPr>
            <p:nvPr/>
          </p:nvGrpSpPr>
          <p:grpSpPr bwMode="auto">
            <a:xfrm>
              <a:off x="5052" y="4419"/>
              <a:ext cx="156" cy="456"/>
              <a:chOff x="5052" y="4419"/>
              <a:chExt cx="156" cy="456"/>
            </a:xfrm>
          </p:grpSpPr>
          <p:sp>
            <p:nvSpPr>
              <p:cNvPr id="1960" name="Freeform 710"/>
              <p:cNvSpPr>
                <a:spLocks/>
              </p:cNvSpPr>
              <p:nvPr/>
            </p:nvSpPr>
            <p:spPr bwMode="auto">
              <a:xfrm>
                <a:off x="5052" y="4419"/>
                <a:ext cx="156" cy="456"/>
              </a:xfrm>
              <a:custGeom>
                <a:avLst/>
                <a:gdLst>
                  <a:gd name="T0" fmla="+- 0 5052 5052"/>
                  <a:gd name="T1" fmla="*/ T0 w 156"/>
                  <a:gd name="T2" fmla="+- 0 4875 4419"/>
                  <a:gd name="T3" fmla="*/ 4875 h 456"/>
                  <a:gd name="T4" fmla="+- 0 5208 5052"/>
                  <a:gd name="T5" fmla="*/ T4 w 156"/>
                  <a:gd name="T6" fmla="+- 0 4875 4419"/>
                  <a:gd name="T7" fmla="*/ 4875 h 456"/>
                  <a:gd name="T8" fmla="+- 0 5208 5052"/>
                  <a:gd name="T9" fmla="*/ T8 w 156"/>
                  <a:gd name="T10" fmla="+- 0 4419 4419"/>
                  <a:gd name="T11" fmla="*/ 4419 h 456"/>
                  <a:gd name="T12" fmla="+- 0 5052 5052"/>
                  <a:gd name="T13" fmla="*/ T12 w 156"/>
                  <a:gd name="T14" fmla="+- 0 4419 4419"/>
                  <a:gd name="T15" fmla="*/ 4419 h 456"/>
                  <a:gd name="T16" fmla="+- 0 5052 5052"/>
                  <a:gd name="T17" fmla="*/ T16 w 156"/>
                  <a:gd name="T18" fmla="+- 0 4875 4419"/>
                  <a:gd name="T19" fmla="*/ 4875 h 4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56">
                    <a:moveTo>
                      <a:pt x="0" y="456"/>
                    </a:moveTo>
                    <a:lnTo>
                      <a:pt x="156" y="45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9" name="Group 711"/>
            <p:cNvGrpSpPr>
              <a:grpSpLocks/>
            </p:cNvGrpSpPr>
            <p:nvPr/>
          </p:nvGrpSpPr>
          <p:grpSpPr bwMode="auto">
            <a:xfrm>
              <a:off x="5052" y="4419"/>
              <a:ext cx="156" cy="456"/>
              <a:chOff x="5052" y="4419"/>
              <a:chExt cx="156" cy="456"/>
            </a:xfrm>
          </p:grpSpPr>
          <p:sp>
            <p:nvSpPr>
              <p:cNvPr id="1959" name="Freeform 712"/>
              <p:cNvSpPr>
                <a:spLocks/>
              </p:cNvSpPr>
              <p:nvPr/>
            </p:nvSpPr>
            <p:spPr bwMode="auto">
              <a:xfrm>
                <a:off x="5052" y="4419"/>
                <a:ext cx="156" cy="456"/>
              </a:xfrm>
              <a:custGeom>
                <a:avLst/>
                <a:gdLst>
                  <a:gd name="T0" fmla="+- 0 5052 5052"/>
                  <a:gd name="T1" fmla="*/ T0 w 156"/>
                  <a:gd name="T2" fmla="+- 0 4875 4419"/>
                  <a:gd name="T3" fmla="*/ 4875 h 456"/>
                  <a:gd name="T4" fmla="+- 0 5208 5052"/>
                  <a:gd name="T5" fmla="*/ T4 w 156"/>
                  <a:gd name="T6" fmla="+- 0 4875 4419"/>
                  <a:gd name="T7" fmla="*/ 4875 h 456"/>
                  <a:gd name="T8" fmla="+- 0 5208 5052"/>
                  <a:gd name="T9" fmla="*/ T8 w 156"/>
                  <a:gd name="T10" fmla="+- 0 4419 4419"/>
                  <a:gd name="T11" fmla="*/ 4419 h 456"/>
                  <a:gd name="T12" fmla="+- 0 5052 5052"/>
                  <a:gd name="T13" fmla="*/ T12 w 156"/>
                  <a:gd name="T14" fmla="+- 0 4419 4419"/>
                  <a:gd name="T15" fmla="*/ 4419 h 456"/>
                  <a:gd name="T16" fmla="+- 0 5052 5052"/>
                  <a:gd name="T17" fmla="*/ T16 w 156"/>
                  <a:gd name="T18" fmla="+- 0 4875 4419"/>
                  <a:gd name="T19" fmla="*/ 4875 h 4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56">
                    <a:moveTo>
                      <a:pt x="0" y="456"/>
                    </a:moveTo>
                    <a:lnTo>
                      <a:pt x="156" y="45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56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0" name="Group 713"/>
            <p:cNvGrpSpPr>
              <a:grpSpLocks/>
            </p:cNvGrpSpPr>
            <p:nvPr/>
          </p:nvGrpSpPr>
          <p:grpSpPr bwMode="auto">
            <a:xfrm>
              <a:off x="5287" y="4426"/>
              <a:ext cx="156" cy="454"/>
              <a:chOff x="5287" y="4426"/>
              <a:chExt cx="156" cy="454"/>
            </a:xfrm>
          </p:grpSpPr>
          <p:sp>
            <p:nvSpPr>
              <p:cNvPr id="1958" name="Freeform 714"/>
              <p:cNvSpPr>
                <a:spLocks/>
              </p:cNvSpPr>
              <p:nvPr/>
            </p:nvSpPr>
            <p:spPr bwMode="auto">
              <a:xfrm>
                <a:off x="5287" y="4426"/>
                <a:ext cx="156" cy="454"/>
              </a:xfrm>
              <a:custGeom>
                <a:avLst/>
                <a:gdLst>
                  <a:gd name="T0" fmla="+- 0 5287 5287"/>
                  <a:gd name="T1" fmla="*/ T0 w 156"/>
                  <a:gd name="T2" fmla="+- 0 4880 4426"/>
                  <a:gd name="T3" fmla="*/ 4880 h 454"/>
                  <a:gd name="T4" fmla="+- 0 5443 5287"/>
                  <a:gd name="T5" fmla="*/ T4 w 156"/>
                  <a:gd name="T6" fmla="+- 0 4880 4426"/>
                  <a:gd name="T7" fmla="*/ 4880 h 454"/>
                  <a:gd name="T8" fmla="+- 0 5443 5287"/>
                  <a:gd name="T9" fmla="*/ T8 w 156"/>
                  <a:gd name="T10" fmla="+- 0 4426 4426"/>
                  <a:gd name="T11" fmla="*/ 4426 h 454"/>
                  <a:gd name="T12" fmla="+- 0 5287 5287"/>
                  <a:gd name="T13" fmla="*/ T12 w 156"/>
                  <a:gd name="T14" fmla="+- 0 4426 4426"/>
                  <a:gd name="T15" fmla="*/ 4426 h 454"/>
                  <a:gd name="T16" fmla="+- 0 5287 5287"/>
                  <a:gd name="T17" fmla="*/ T16 w 156"/>
                  <a:gd name="T18" fmla="+- 0 4880 4426"/>
                  <a:gd name="T19" fmla="*/ 4880 h 4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54">
                    <a:moveTo>
                      <a:pt x="0" y="454"/>
                    </a:moveTo>
                    <a:lnTo>
                      <a:pt x="156" y="45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1" name="Group 715"/>
            <p:cNvGrpSpPr>
              <a:grpSpLocks/>
            </p:cNvGrpSpPr>
            <p:nvPr/>
          </p:nvGrpSpPr>
          <p:grpSpPr bwMode="auto">
            <a:xfrm>
              <a:off x="5287" y="4426"/>
              <a:ext cx="156" cy="454"/>
              <a:chOff x="5287" y="4426"/>
              <a:chExt cx="156" cy="454"/>
            </a:xfrm>
          </p:grpSpPr>
          <p:sp>
            <p:nvSpPr>
              <p:cNvPr id="1957" name="Freeform 716"/>
              <p:cNvSpPr>
                <a:spLocks/>
              </p:cNvSpPr>
              <p:nvPr/>
            </p:nvSpPr>
            <p:spPr bwMode="auto">
              <a:xfrm>
                <a:off x="5287" y="4426"/>
                <a:ext cx="156" cy="454"/>
              </a:xfrm>
              <a:custGeom>
                <a:avLst/>
                <a:gdLst>
                  <a:gd name="T0" fmla="+- 0 5287 5287"/>
                  <a:gd name="T1" fmla="*/ T0 w 156"/>
                  <a:gd name="T2" fmla="+- 0 4880 4426"/>
                  <a:gd name="T3" fmla="*/ 4880 h 454"/>
                  <a:gd name="T4" fmla="+- 0 5443 5287"/>
                  <a:gd name="T5" fmla="*/ T4 w 156"/>
                  <a:gd name="T6" fmla="+- 0 4880 4426"/>
                  <a:gd name="T7" fmla="*/ 4880 h 454"/>
                  <a:gd name="T8" fmla="+- 0 5443 5287"/>
                  <a:gd name="T9" fmla="*/ T8 w 156"/>
                  <a:gd name="T10" fmla="+- 0 4426 4426"/>
                  <a:gd name="T11" fmla="*/ 4426 h 454"/>
                  <a:gd name="T12" fmla="+- 0 5287 5287"/>
                  <a:gd name="T13" fmla="*/ T12 w 156"/>
                  <a:gd name="T14" fmla="+- 0 4426 4426"/>
                  <a:gd name="T15" fmla="*/ 4426 h 454"/>
                  <a:gd name="T16" fmla="+- 0 5287 5287"/>
                  <a:gd name="T17" fmla="*/ T16 w 156"/>
                  <a:gd name="T18" fmla="+- 0 4880 4426"/>
                  <a:gd name="T19" fmla="*/ 4880 h 4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54">
                    <a:moveTo>
                      <a:pt x="0" y="454"/>
                    </a:moveTo>
                    <a:lnTo>
                      <a:pt x="156" y="45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5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2" name="Group 717"/>
            <p:cNvGrpSpPr>
              <a:grpSpLocks/>
            </p:cNvGrpSpPr>
            <p:nvPr/>
          </p:nvGrpSpPr>
          <p:grpSpPr bwMode="auto">
            <a:xfrm>
              <a:off x="5520" y="4440"/>
              <a:ext cx="156" cy="375"/>
              <a:chOff x="5520" y="4440"/>
              <a:chExt cx="156" cy="375"/>
            </a:xfrm>
          </p:grpSpPr>
          <p:sp>
            <p:nvSpPr>
              <p:cNvPr id="1956" name="Freeform 718"/>
              <p:cNvSpPr>
                <a:spLocks/>
              </p:cNvSpPr>
              <p:nvPr/>
            </p:nvSpPr>
            <p:spPr bwMode="auto">
              <a:xfrm>
                <a:off x="5520" y="4440"/>
                <a:ext cx="156" cy="375"/>
              </a:xfrm>
              <a:custGeom>
                <a:avLst/>
                <a:gdLst>
                  <a:gd name="T0" fmla="+- 0 5520 5520"/>
                  <a:gd name="T1" fmla="*/ T0 w 156"/>
                  <a:gd name="T2" fmla="+- 0 4815 4440"/>
                  <a:gd name="T3" fmla="*/ 4815 h 375"/>
                  <a:gd name="T4" fmla="+- 0 5676 5520"/>
                  <a:gd name="T5" fmla="*/ T4 w 156"/>
                  <a:gd name="T6" fmla="+- 0 4815 4440"/>
                  <a:gd name="T7" fmla="*/ 4815 h 375"/>
                  <a:gd name="T8" fmla="+- 0 5676 5520"/>
                  <a:gd name="T9" fmla="*/ T8 w 156"/>
                  <a:gd name="T10" fmla="+- 0 4440 4440"/>
                  <a:gd name="T11" fmla="*/ 4440 h 375"/>
                  <a:gd name="T12" fmla="+- 0 5520 5520"/>
                  <a:gd name="T13" fmla="*/ T12 w 156"/>
                  <a:gd name="T14" fmla="+- 0 4440 4440"/>
                  <a:gd name="T15" fmla="*/ 4440 h 375"/>
                  <a:gd name="T16" fmla="+- 0 5520 5520"/>
                  <a:gd name="T17" fmla="*/ T16 w 156"/>
                  <a:gd name="T18" fmla="+- 0 4815 4440"/>
                  <a:gd name="T19" fmla="*/ 4815 h 3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75">
                    <a:moveTo>
                      <a:pt x="0" y="375"/>
                    </a:moveTo>
                    <a:lnTo>
                      <a:pt x="156" y="37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3" name="Group 719"/>
            <p:cNvGrpSpPr>
              <a:grpSpLocks/>
            </p:cNvGrpSpPr>
            <p:nvPr/>
          </p:nvGrpSpPr>
          <p:grpSpPr bwMode="auto">
            <a:xfrm>
              <a:off x="5520" y="4440"/>
              <a:ext cx="156" cy="375"/>
              <a:chOff x="5520" y="4440"/>
              <a:chExt cx="156" cy="375"/>
            </a:xfrm>
          </p:grpSpPr>
          <p:sp>
            <p:nvSpPr>
              <p:cNvPr id="1955" name="Freeform 720"/>
              <p:cNvSpPr>
                <a:spLocks/>
              </p:cNvSpPr>
              <p:nvPr/>
            </p:nvSpPr>
            <p:spPr bwMode="auto">
              <a:xfrm>
                <a:off x="5520" y="4440"/>
                <a:ext cx="156" cy="375"/>
              </a:xfrm>
              <a:custGeom>
                <a:avLst/>
                <a:gdLst>
                  <a:gd name="T0" fmla="+- 0 5520 5520"/>
                  <a:gd name="T1" fmla="*/ T0 w 156"/>
                  <a:gd name="T2" fmla="+- 0 4815 4440"/>
                  <a:gd name="T3" fmla="*/ 4815 h 375"/>
                  <a:gd name="T4" fmla="+- 0 5676 5520"/>
                  <a:gd name="T5" fmla="*/ T4 w 156"/>
                  <a:gd name="T6" fmla="+- 0 4815 4440"/>
                  <a:gd name="T7" fmla="*/ 4815 h 375"/>
                  <a:gd name="T8" fmla="+- 0 5676 5520"/>
                  <a:gd name="T9" fmla="*/ T8 w 156"/>
                  <a:gd name="T10" fmla="+- 0 4440 4440"/>
                  <a:gd name="T11" fmla="*/ 4440 h 375"/>
                  <a:gd name="T12" fmla="+- 0 5520 5520"/>
                  <a:gd name="T13" fmla="*/ T12 w 156"/>
                  <a:gd name="T14" fmla="+- 0 4440 4440"/>
                  <a:gd name="T15" fmla="*/ 4440 h 375"/>
                  <a:gd name="T16" fmla="+- 0 5520 5520"/>
                  <a:gd name="T17" fmla="*/ T16 w 156"/>
                  <a:gd name="T18" fmla="+- 0 4815 4440"/>
                  <a:gd name="T19" fmla="*/ 4815 h 3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75">
                    <a:moveTo>
                      <a:pt x="0" y="375"/>
                    </a:moveTo>
                    <a:lnTo>
                      <a:pt x="156" y="37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7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4" name="Group 721"/>
            <p:cNvGrpSpPr>
              <a:grpSpLocks/>
            </p:cNvGrpSpPr>
            <p:nvPr/>
          </p:nvGrpSpPr>
          <p:grpSpPr bwMode="auto">
            <a:xfrm>
              <a:off x="5755" y="4440"/>
              <a:ext cx="154" cy="200"/>
              <a:chOff x="5755" y="4440"/>
              <a:chExt cx="154" cy="200"/>
            </a:xfrm>
          </p:grpSpPr>
          <p:sp>
            <p:nvSpPr>
              <p:cNvPr id="1954" name="Freeform 722"/>
              <p:cNvSpPr>
                <a:spLocks/>
              </p:cNvSpPr>
              <p:nvPr/>
            </p:nvSpPr>
            <p:spPr bwMode="auto">
              <a:xfrm>
                <a:off x="5755" y="4440"/>
                <a:ext cx="154" cy="200"/>
              </a:xfrm>
              <a:custGeom>
                <a:avLst/>
                <a:gdLst>
                  <a:gd name="T0" fmla="+- 0 5755 5755"/>
                  <a:gd name="T1" fmla="*/ T0 w 154"/>
                  <a:gd name="T2" fmla="+- 0 4640 4440"/>
                  <a:gd name="T3" fmla="*/ 4640 h 200"/>
                  <a:gd name="T4" fmla="+- 0 5909 5755"/>
                  <a:gd name="T5" fmla="*/ T4 w 154"/>
                  <a:gd name="T6" fmla="+- 0 4640 4440"/>
                  <a:gd name="T7" fmla="*/ 4640 h 200"/>
                  <a:gd name="T8" fmla="+- 0 5909 5755"/>
                  <a:gd name="T9" fmla="*/ T8 w 154"/>
                  <a:gd name="T10" fmla="+- 0 4440 4440"/>
                  <a:gd name="T11" fmla="*/ 4440 h 200"/>
                  <a:gd name="T12" fmla="+- 0 5755 5755"/>
                  <a:gd name="T13" fmla="*/ T12 w 154"/>
                  <a:gd name="T14" fmla="+- 0 4440 4440"/>
                  <a:gd name="T15" fmla="*/ 4440 h 200"/>
                  <a:gd name="T16" fmla="+- 0 5755 5755"/>
                  <a:gd name="T17" fmla="*/ T16 w 154"/>
                  <a:gd name="T18" fmla="+- 0 4640 4440"/>
                  <a:gd name="T19" fmla="*/ 4640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200">
                    <a:moveTo>
                      <a:pt x="0" y="200"/>
                    </a:moveTo>
                    <a:lnTo>
                      <a:pt x="154" y="200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5" name="Group 723"/>
            <p:cNvGrpSpPr>
              <a:grpSpLocks/>
            </p:cNvGrpSpPr>
            <p:nvPr/>
          </p:nvGrpSpPr>
          <p:grpSpPr bwMode="auto">
            <a:xfrm>
              <a:off x="5755" y="4440"/>
              <a:ext cx="154" cy="200"/>
              <a:chOff x="5755" y="4440"/>
              <a:chExt cx="154" cy="200"/>
            </a:xfrm>
          </p:grpSpPr>
          <p:sp>
            <p:nvSpPr>
              <p:cNvPr id="1953" name="Freeform 724"/>
              <p:cNvSpPr>
                <a:spLocks/>
              </p:cNvSpPr>
              <p:nvPr/>
            </p:nvSpPr>
            <p:spPr bwMode="auto">
              <a:xfrm>
                <a:off x="5755" y="4440"/>
                <a:ext cx="154" cy="200"/>
              </a:xfrm>
              <a:custGeom>
                <a:avLst/>
                <a:gdLst>
                  <a:gd name="T0" fmla="+- 0 5755 5755"/>
                  <a:gd name="T1" fmla="*/ T0 w 154"/>
                  <a:gd name="T2" fmla="+- 0 4640 4440"/>
                  <a:gd name="T3" fmla="*/ 4640 h 200"/>
                  <a:gd name="T4" fmla="+- 0 5909 5755"/>
                  <a:gd name="T5" fmla="*/ T4 w 154"/>
                  <a:gd name="T6" fmla="+- 0 4640 4440"/>
                  <a:gd name="T7" fmla="*/ 4640 h 200"/>
                  <a:gd name="T8" fmla="+- 0 5909 5755"/>
                  <a:gd name="T9" fmla="*/ T8 w 154"/>
                  <a:gd name="T10" fmla="+- 0 4440 4440"/>
                  <a:gd name="T11" fmla="*/ 4440 h 200"/>
                  <a:gd name="T12" fmla="+- 0 5755 5755"/>
                  <a:gd name="T13" fmla="*/ T12 w 154"/>
                  <a:gd name="T14" fmla="+- 0 4440 4440"/>
                  <a:gd name="T15" fmla="*/ 4440 h 200"/>
                  <a:gd name="T16" fmla="+- 0 5755 5755"/>
                  <a:gd name="T17" fmla="*/ T16 w 154"/>
                  <a:gd name="T18" fmla="+- 0 4640 4440"/>
                  <a:gd name="T19" fmla="*/ 4640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200">
                    <a:moveTo>
                      <a:pt x="0" y="200"/>
                    </a:moveTo>
                    <a:lnTo>
                      <a:pt x="154" y="200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20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6" name="Group 725"/>
            <p:cNvGrpSpPr>
              <a:grpSpLocks/>
            </p:cNvGrpSpPr>
            <p:nvPr/>
          </p:nvGrpSpPr>
          <p:grpSpPr bwMode="auto">
            <a:xfrm>
              <a:off x="6221" y="4462"/>
              <a:ext cx="156" cy="420"/>
              <a:chOff x="6221" y="4462"/>
              <a:chExt cx="156" cy="420"/>
            </a:xfrm>
          </p:grpSpPr>
          <p:sp>
            <p:nvSpPr>
              <p:cNvPr id="1952" name="Freeform 726"/>
              <p:cNvSpPr>
                <a:spLocks/>
              </p:cNvSpPr>
              <p:nvPr/>
            </p:nvSpPr>
            <p:spPr bwMode="auto">
              <a:xfrm>
                <a:off x="6221" y="4462"/>
                <a:ext cx="156" cy="420"/>
              </a:xfrm>
              <a:custGeom>
                <a:avLst/>
                <a:gdLst>
                  <a:gd name="T0" fmla="+- 0 6221 6221"/>
                  <a:gd name="T1" fmla="*/ T0 w 156"/>
                  <a:gd name="T2" fmla="+- 0 4882 4462"/>
                  <a:gd name="T3" fmla="*/ 4882 h 420"/>
                  <a:gd name="T4" fmla="+- 0 6377 6221"/>
                  <a:gd name="T5" fmla="*/ T4 w 156"/>
                  <a:gd name="T6" fmla="+- 0 4882 4462"/>
                  <a:gd name="T7" fmla="*/ 4882 h 420"/>
                  <a:gd name="T8" fmla="+- 0 6377 6221"/>
                  <a:gd name="T9" fmla="*/ T8 w 156"/>
                  <a:gd name="T10" fmla="+- 0 4462 4462"/>
                  <a:gd name="T11" fmla="*/ 4462 h 420"/>
                  <a:gd name="T12" fmla="+- 0 6221 6221"/>
                  <a:gd name="T13" fmla="*/ T12 w 156"/>
                  <a:gd name="T14" fmla="+- 0 4462 4462"/>
                  <a:gd name="T15" fmla="*/ 4462 h 420"/>
                  <a:gd name="T16" fmla="+- 0 6221 6221"/>
                  <a:gd name="T17" fmla="*/ T16 w 156"/>
                  <a:gd name="T18" fmla="+- 0 4882 4462"/>
                  <a:gd name="T19" fmla="*/ 4882 h 4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20">
                    <a:moveTo>
                      <a:pt x="0" y="420"/>
                    </a:moveTo>
                    <a:lnTo>
                      <a:pt x="156" y="4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7" name="Group 727"/>
            <p:cNvGrpSpPr>
              <a:grpSpLocks/>
            </p:cNvGrpSpPr>
            <p:nvPr/>
          </p:nvGrpSpPr>
          <p:grpSpPr bwMode="auto">
            <a:xfrm>
              <a:off x="6221" y="4462"/>
              <a:ext cx="156" cy="420"/>
              <a:chOff x="6221" y="4462"/>
              <a:chExt cx="156" cy="420"/>
            </a:xfrm>
          </p:grpSpPr>
          <p:sp>
            <p:nvSpPr>
              <p:cNvPr id="1951" name="Freeform 728"/>
              <p:cNvSpPr>
                <a:spLocks/>
              </p:cNvSpPr>
              <p:nvPr/>
            </p:nvSpPr>
            <p:spPr bwMode="auto">
              <a:xfrm>
                <a:off x="6221" y="4462"/>
                <a:ext cx="156" cy="420"/>
              </a:xfrm>
              <a:custGeom>
                <a:avLst/>
                <a:gdLst>
                  <a:gd name="T0" fmla="+- 0 6221 6221"/>
                  <a:gd name="T1" fmla="*/ T0 w 156"/>
                  <a:gd name="T2" fmla="+- 0 4882 4462"/>
                  <a:gd name="T3" fmla="*/ 4882 h 420"/>
                  <a:gd name="T4" fmla="+- 0 6377 6221"/>
                  <a:gd name="T5" fmla="*/ T4 w 156"/>
                  <a:gd name="T6" fmla="+- 0 4882 4462"/>
                  <a:gd name="T7" fmla="*/ 4882 h 420"/>
                  <a:gd name="T8" fmla="+- 0 6377 6221"/>
                  <a:gd name="T9" fmla="*/ T8 w 156"/>
                  <a:gd name="T10" fmla="+- 0 4462 4462"/>
                  <a:gd name="T11" fmla="*/ 4462 h 420"/>
                  <a:gd name="T12" fmla="+- 0 6221 6221"/>
                  <a:gd name="T13" fmla="*/ T12 w 156"/>
                  <a:gd name="T14" fmla="+- 0 4462 4462"/>
                  <a:gd name="T15" fmla="*/ 4462 h 420"/>
                  <a:gd name="T16" fmla="+- 0 6221 6221"/>
                  <a:gd name="T17" fmla="*/ T16 w 156"/>
                  <a:gd name="T18" fmla="+- 0 4882 4462"/>
                  <a:gd name="T19" fmla="*/ 4882 h 4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20">
                    <a:moveTo>
                      <a:pt x="0" y="420"/>
                    </a:moveTo>
                    <a:lnTo>
                      <a:pt x="156" y="420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20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8" name="Group 729"/>
            <p:cNvGrpSpPr>
              <a:grpSpLocks/>
            </p:cNvGrpSpPr>
            <p:nvPr/>
          </p:nvGrpSpPr>
          <p:grpSpPr bwMode="auto">
            <a:xfrm>
              <a:off x="6456" y="4464"/>
              <a:ext cx="156" cy="293"/>
              <a:chOff x="6456" y="4464"/>
              <a:chExt cx="156" cy="293"/>
            </a:xfrm>
          </p:grpSpPr>
          <p:sp>
            <p:nvSpPr>
              <p:cNvPr id="1950" name="Freeform 730"/>
              <p:cNvSpPr>
                <a:spLocks/>
              </p:cNvSpPr>
              <p:nvPr/>
            </p:nvSpPr>
            <p:spPr bwMode="auto">
              <a:xfrm>
                <a:off x="6456" y="4464"/>
                <a:ext cx="156" cy="293"/>
              </a:xfrm>
              <a:custGeom>
                <a:avLst/>
                <a:gdLst>
                  <a:gd name="T0" fmla="+- 0 6456 6456"/>
                  <a:gd name="T1" fmla="*/ T0 w 156"/>
                  <a:gd name="T2" fmla="+- 0 4757 4464"/>
                  <a:gd name="T3" fmla="*/ 4757 h 293"/>
                  <a:gd name="T4" fmla="+- 0 6612 6456"/>
                  <a:gd name="T5" fmla="*/ T4 w 156"/>
                  <a:gd name="T6" fmla="+- 0 4757 4464"/>
                  <a:gd name="T7" fmla="*/ 4757 h 293"/>
                  <a:gd name="T8" fmla="+- 0 6612 6456"/>
                  <a:gd name="T9" fmla="*/ T8 w 156"/>
                  <a:gd name="T10" fmla="+- 0 4464 4464"/>
                  <a:gd name="T11" fmla="*/ 4464 h 293"/>
                  <a:gd name="T12" fmla="+- 0 6456 6456"/>
                  <a:gd name="T13" fmla="*/ T12 w 156"/>
                  <a:gd name="T14" fmla="+- 0 4464 4464"/>
                  <a:gd name="T15" fmla="*/ 4464 h 293"/>
                  <a:gd name="T16" fmla="+- 0 6456 6456"/>
                  <a:gd name="T17" fmla="*/ T16 w 156"/>
                  <a:gd name="T18" fmla="+- 0 4757 4464"/>
                  <a:gd name="T19" fmla="*/ 4757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93">
                    <a:moveTo>
                      <a:pt x="0" y="293"/>
                    </a:moveTo>
                    <a:lnTo>
                      <a:pt x="156" y="29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9" name="Group 731"/>
            <p:cNvGrpSpPr>
              <a:grpSpLocks/>
            </p:cNvGrpSpPr>
            <p:nvPr/>
          </p:nvGrpSpPr>
          <p:grpSpPr bwMode="auto">
            <a:xfrm>
              <a:off x="6456" y="4464"/>
              <a:ext cx="156" cy="293"/>
              <a:chOff x="6456" y="4464"/>
              <a:chExt cx="156" cy="293"/>
            </a:xfrm>
          </p:grpSpPr>
          <p:sp>
            <p:nvSpPr>
              <p:cNvPr id="1949" name="Freeform 732"/>
              <p:cNvSpPr>
                <a:spLocks/>
              </p:cNvSpPr>
              <p:nvPr/>
            </p:nvSpPr>
            <p:spPr bwMode="auto">
              <a:xfrm>
                <a:off x="6456" y="4464"/>
                <a:ext cx="156" cy="293"/>
              </a:xfrm>
              <a:custGeom>
                <a:avLst/>
                <a:gdLst>
                  <a:gd name="T0" fmla="+- 0 6456 6456"/>
                  <a:gd name="T1" fmla="*/ T0 w 156"/>
                  <a:gd name="T2" fmla="+- 0 4757 4464"/>
                  <a:gd name="T3" fmla="*/ 4757 h 293"/>
                  <a:gd name="T4" fmla="+- 0 6612 6456"/>
                  <a:gd name="T5" fmla="*/ T4 w 156"/>
                  <a:gd name="T6" fmla="+- 0 4757 4464"/>
                  <a:gd name="T7" fmla="*/ 4757 h 293"/>
                  <a:gd name="T8" fmla="+- 0 6612 6456"/>
                  <a:gd name="T9" fmla="*/ T8 w 156"/>
                  <a:gd name="T10" fmla="+- 0 4464 4464"/>
                  <a:gd name="T11" fmla="*/ 4464 h 293"/>
                  <a:gd name="T12" fmla="+- 0 6456 6456"/>
                  <a:gd name="T13" fmla="*/ T12 w 156"/>
                  <a:gd name="T14" fmla="+- 0 4464 4464"/>
                  <a:gd name="T15" fmla="*/ 4464 h 293"/>
                  <a:gd name="T16" fmla="+- 0 6456 6456"/>
                  <a:gd name="T17" fmla="*/ T16 w 156"/>
                  <a:gd name="T18" fmla="+- 0 4757 4464"/>
                  <a:gd name="T19" fmla="*/ 4757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93">
                    <a:moveTo>
                      <a:pt x="0" y="293"/>
                    </a:moveTo>
                    <a:lnTo>
                      <a:pt x="156" y="29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93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0" name="Group 733"/>
            <p:cNvGrpSpPr>
              <a:grpSpLocks/>
            </p:cNvGrpSpPr>
            <p:nvPr/>
          </p:nvGrpSpPr>
          <p:grpSpPr bwMode="auto">
            <a:xfrm>
              <a:off x="6689" y="4467"/>
              <a:ext cx="156" cy="250"/>
              <a:chOff x="6689" y="4467"/>
              <a:chExt cx="156" cy="250"/>
            </a:xfrm>
          </p:grpSpPr>
          <p:sp>
            <p:nvSpPr>
              <p:cNvPr id="1948" name="Freeform 734"/>
              <p:cNvSpPr>
                <a:spLocks/>
              </p:cNvSpPr>
              <p:nvPr/>
            </p:nvSpPr>
            <p:spPr bwMode="auto">
              <a:xfrm>
                <a:off x="6689" y="4467"/>
                <a:ext cx="156" cy="250"/>
              </a:xfrm>
              <a:custGeom>
                <a:avLst/>
                <a:gdLst>
                  <a:gd name="T0" fmla="+- 0 6689 6689"/>
                  <a:gd name="T1" fmla="*/ T0 w 156"/>
                  <a:gd name="T2" fmla="+- 0 4716 4467"/>
                  <a:gd name="T3" fmla="*/ 4716 h 250"/>
                  <a:gd name="T4" fmla="+- 0 6845 6689"/>
                  <a:gd name="T5" fmla="*/ T4 w 156"/>
                  <a:gd name="T6" fmla="+- 0 4716 4467"/>
                  <a:gd name="T7" fmla="*/ 4716 h 250"/>
                  <a:gd name="T8" fmla="+- 0 6845 6689"/>
                  <a:gd name="T9" fmla="*/ T8 w 156"/>
                  <a:gd name="T10" fmla="+- 0 4467 4467"/>
                  <a:gd name="T11" fmla="*/ 4467 h 250"/>
                  <a:gd name="T12" fmla="+- 0 6689 6689"/>
                  <a:gd name="T13" fmla="*/ T12 w 156"/>
                  <a:gd name="T14" fmla="+- 0 4467 4467"/>
                  <a:gd name="T15" fmla="*/ 4467 h 250"/>
                  <a:gd name="T16" fmla="+- 0 6689 6689"/>
                  <a:gd name="T17" fmla="*/ T16 w 156"/>
                  <a:gd name="T18" fmla="+- 0 4716 4467"/>
                  <a:gd name="T19" fmla="*/ 4716 h 2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50">
                    <a:moveTo>
                      <a:pt x="0" y="249"/>
                    </a:moveTo>
                    <a:lnTo>
                      <a:pt x="156" y="24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1" name="Group 735"/>
            <p:cNvGrpSpPr>
              <a:grpSpLocks/>
            </p:cNvGrpSpPr>
            <p:nvPr/>
          </p:nvGrpSpPr>
          <p:grpSpPr bwMode="auto">
            <a:xfrm>
              <a:off x="6689" y="4467"/>
              <a:ext cx="156" cy="250"/>
              <a:chOff x="6689" y="4467"/>
              <a:chExt cx="156" cy="250"/>
            </a:xfrm>
          </p:grpSpPr>
          <p:sp>
            <p:nvSpPr>
              <p:cNvPr id="1947" name="Freeform 736"/>
              <p:cNvSpPr>
                <a:spLocks/>
              </p:cNvSpPr>
              <p:nvPr/>
            </p:nvSpPr>
            <p:spPr bwMode="auto">
              <a:xfrm>
                <a:off x="6689" y="4467"/>
                <a:ext cx="156" cy="250"/>
              </a:xfrm>
              <a:custGeom>
                <a:avLst/>
                <a:gdLst>
                  <a:gd name="T0" fmla="+- 0 6689 6689"/>
                  <a:gd name="T1" fmla="*/ T0 w 156"/>
                  <a:gd name="T2" fmla="+- 0 4716 4467"/>
                  <a:gd name="T3" fmla="*/ 4716 h 250"/>
                  <a:gd name="T4" fmla="+- 0 6845 6689"/>
                  <a:gd name="T5" fmla="*/ T4 w 156"/>
                  <a:gd name="T6" fmla="+- 0 4716 4467"/>
                  <a:gd name="T7" fmla="*/ 4716 h 250"/>
                  <a:gd name="T8" fmla="+- 0 6845 6689"/>
                  <a:gd name="T9" fmla="*/ T8 w 156"/>
                  <a:gd name="T10" fmla="+- 0 4467 4467"/>
                  <a:gd name="T11" fmla="*/ 4467 h 250"/>
                  <a:gd name="T12" fmla="+- 0 6689 6689"/>
                  <a:gd name="T13" fmla="*/ T12 w 156"/>
                  <a:gd name="T14" fmla="+- 0 4467 4467"/>
                  <a:gd name="T15" fmla="*/ 4467 h 250"/>
                  <a:gd name="T16" fmla="+- 0 6689 6689"/>
                  <a:gd name="T17" fmla="*/ T16 w 156"/>
                  <a:gd name="T18" fmla="+- 0 4716 4467"/>
                  <a:gd name="T19" fmla="*/ 4716 h 2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50">
                    <a:moveTo>
                      <a:pt x="0" y="249"/>
                    </a:moveTo>
                    <a:lnTo>
                      <a:pt x="156" y="24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49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2" name="Group 737"/>
            <p:cNvGrpSpPr>
              <a:grpSpLocks/>
            </p:cNvGrpSpPr>
            <p:nvPr/>
          </p:nvGrpSpPr>
          <p:grpSpPr bwMode="auto">
            <a:xfrm>
              <a:off x="6922" y="4474"/>
              <a:ext cx="156" cy="375"/>
              <a:chOff x="6922" y="4474"/>
              <a:chExt cx="156" cy="375"/>
            </a:xfrm>
          </p:grpSpPr>
          <p:sp>
            <p:nvSpPr>
              <p:cNvPr id="1946" name="Freeform 738"/>
              <p:cNvSpPr>
                <a:spLocks/>
              </p:cNvSpPr>
              <p:nvPr/>
            </p:nvSpPr>
            <p:spPr bwMode="auto">
              <a:xfrm>
                <a:off x="6922" y="4474"/>
                <a:ext cx="156" cy="375"/>
              </a:xfrm>
              <a:custGeom>
                <a:avLst/>
                <a:gdLst>
                  <a:gd name="T0" fmla="+- 0 6922 6922"/>
                  <a:gd name="T1" fmla="*/ T0 w 156"/>
                  <a:gd name="T2" fmla="+- 0 4848 4474"/>
                  <a:gd name="T3" fmla="*/ 4848 h 375"/>
                  <a:gd name="T4" fmla="+- 0 7078 6922"/>
                  <a:gd name="T5" fmla="*/ T4 w 156"/>
                  <a:gd name="T6" fmla="+- 0 4848 4474"/>
                  <a:gd name="T7" fmla="*/ 4848 h 375"/>
                  <a:gd name="T8" fmla="+- 0 7078 6922"/>
                  <a:gd name="T9" fmla="*/ T8 w 156"/>
                  <a:gd name="T10" fmla="+- 0 4474 4474"/>
                  <a:gd name="T11" fmla="*/ 4474 h 375"/>
                  <a:gd name="T12" fmla="+- 0 6922 6922"/>
                  <a:gd name="T13" fmla="*/ T12 w 156"/>
                  <a:gd name="T14" fmla="+- 0 4474 4474"/>
                  <a:gd name="T15" fmla="*/ 4474 h 375"/>
                  <a:gd name="T16" fmla="+- 0 6922 6922"/>
                  <a:gd name="T17" fmla="*/ T16 w 156"/>
                  <a:gd name="T18" fmla="+- 0 4848 4474"/>
                  <a:gd name="T19" fmla="*/ 4848 h 3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75">
                    <a:moveTo>
                      <a:pt x="0" y="374"/>
                    </a:moveTo>
                    <a:lnTo>
                      <a:pt x="156" y="37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3" name="Group 739"/>
            <p:cNvGrpSpPr>
              <a:grpSpLocks/>
            </p:cNvGrpSpPr>
            <p:nvPr/>
          </p:nvGrpSpPr>
          <p:grpSpPr bwMode="auto">
            <a:xfrm>
              <a:off x="6922" y="4474"/>
              <a:ext cx="156" cy="375"/>
              <a:chOff x="6922" y="4474"/>
              <a:chExt cx="156" cy="375"/>
            </a:xfrm>
          </p:grpSpPr>
          <p:sp>
            <p:nvSpPr>
              <p:cNvPr id="1945" name="Freeform 740"/>
              <p:cNvSpPr>
                <a:spLocks/>
              </p:cNvSpPr>
              <p:nvPr/>
            </p:nvSpPr>
            <p:spPr bwMode="auto">
              <a:xfrm>
                <a:off x="6922" y="4474"/>
                <a:ext cx="156" cy="375"/>
              </a:xfrm>
              <a:custGeom>
                <a:avLst/>
                <a:gdLst>
                  <a:gd name="T0" fmla="+- 0 6922 6922"/>
                  <a:gd name="T1" fmla="*/ T0 w 156"/>
                  <a:gd name="T2" fmla="+- 0 4848 4474"/>
                  <a:gd name="T3" fmla="*/ 4848 h 375"/>
                  <a:gd name="T4" fmla="+- 0 7078 6922"/>
                  <a:gd name="T5" fmla="*/ T4 w 156"/>
                  <a:gd name="T6" fmla="+- 0 4848 4474"/>
                  <a:gd name="T7" fmla="*/ 4848 h 375"/>
                  <a:gd name="T8" fmla="+- 0 7078 6922"/>
                  <a:gd name="T9" fmla="*/ T8 w 156"/>
                  <a:gd name="T10" fmla="+- 0 4474 4474"/>
                  <a:gd name="T11" fmla="*/ 4474 h 375"/>
                  <a:gd name="T12" fmla="+- 0 6922 6922"/>
                  <a:gd name="T13" fmla="*/ T12 w 156"/>
                  <a:gd name="T14" fmla="+- 0 4474 4474"/>
                  <a:gd name="T15" fmla="*/ 4474 h 375"/>
                  <a:gd name="T16" fmla="+- 0 6922 6922"/>
                  <a:gd name="T17" fmla="*/ T16 w 156"/>
                  <a:gd name="T18" fmla="+- 0 4848 4474"/>
                  <a:gd name="T19" fmla="*/ 4848 h 3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75">
                    <a:moveTo>
                      <a:pt x="0" y="374"/>
                    </a:moveTo>
                    <a:lnTo>
                      <a:pt x="156" y="374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74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4" name="Group 741"/>
            <p:cNvGrpSpPr>
              <a:grpSpLocks/>
            </p:cNvGrpSpPr>
            <p:nvPr/>
          </p:nvGrpSpPr>
          <p:grpSpPr bwMode="auto">
            <a:xfrm>
              <a:off x="7157" y="4484"/>
              <a:ext cx="156" cy="320"/>
              <a:chOff x="7157" y="4484"/>
              <a:chExt cx="156" cy="320"/>
            </a:xfrm>
          </p:grpSpPr>
          <p:sp>
            <p:nvSpPr>
              <p:cNvPr id="1944" name="Freeform 742"/>
              <p:cNvSpPr>
                <a:spLocks/>
              </p:cNvSpPr>
              <p:nvPr/>
            </p:nvSpPr>
            <p:spPr bwMode="auto">
              <a:xfrm>
                <a:off x="7157" y="4484"/>
                <a:ext cx="156" cy="320"/>
              </a:xfrm>
              <a:custGeom>
                <a:avLst/>
                <a:gdLst>
                  <a:gd name="T0" fmla="+- 0 7157 7157"/>
                  <a:gd name="T1" fmla="*/ T0 w 156"/>
                  <a:gd name="T2" fmla="+- 0 4803 4484"/>
                  <a:gd name="T3" fmla="*/ 4803 h 320"/>
                  <a:gd name="T4" fmla="+- 0 7313 7157"/>
                  <a:gd name="T5" fmla="*/ T4 w 156"/>
                  <a:gd name="T6" fmla="+- 0 4803 4484"/>
                  <a:gd name="T7" fmla="*/ 4803 h 320"/>
                  <a:gd name="T8" fmla="+- 0 7313 7157"/>
                  <a:gd name="T9" fmla="*/ T8 w 156"/>
                  <a:gd name="T10" fmla="+- 0 4484 4484"/>
                  <a:gd name="T11" fmla="*/ 4484 h 320"/>
                  <a:gd name="T12" fmla="+- 0 7157 7157"/>
                  <a:gd name="T13" fmla="*/ T12 w 156"/>
                  <a:gd name="T14" fmla="+- 0 4484 4484"/>
                  <a:gd name="T15" fmla="*/ 4484 h 320"/>
                  <a:gd name="T16" fmla="+- 0 7157 7157"/>
                  <a:gd name="T17" fmla="*/ T16 w 156"/>
                  <a:gd name="T18" fmla="+- 0 4803 4484"/>
                  <a:gd name="T19" fmla="*/ 4803 h 3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20">
                    <a:moveTo>
                      <a:pt x="0" y="319"/>
                    </a:moveTo>
                    <a:lnTo>
                      <a:pt x="156" y="31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5" name="Group 743"/>
            <p:cNvGrpSpPr>
              <a:grpSpLocks/>
            </p:cNvGrpSpPr>
            <p:nvPr/>
          </p:nvGrpSpPr>
          <p:grpSpPr bwMode="auto">
            <a:xfrm>
              <a:off x="7157" y="4484"/>
              <a:ext cx="156" cy="320"/>
              <a:chOff x="7157" y="4484"/>
              <a:chExt cx="156" cy="320"/>
            </a:xfrm>
          </p:grpSpPr>
          <p:sp>
            <p:nvSpPr>
              <p:cNvPr id="1943" name="Freeform 744"/>
              <p:cNvSpPr>
                <a:spLocks/>
              </p:cNvSpPr>
              <p:nvPr/>
            </p:nvSpPr>
            <p:spPr bwMode="auto">
              <a:xfrm>
                <a:off x="7157" y="4484"/>
                <a:ext cx="156" cy="320"/>
              </a:xfrm>
              <a:custGeom>
                <a:avLst/>
                <a:gdLst>
                  <a:gd name="T0" fmla="+- 0 7157 7157"/>
                  <a:gd name="T1" fmla="*/ T0 w 156"/>
                  <a:gd name="T2" fmla="+- 0 4803 4484"/>
                  <a:gd name="T3" fmla="*/ 4803 h 320"/>
                  <a:gd name="T4" fmla="+- 0 7313 7157"/>
                  <a:gd name="T5" fmla="*/ T4 w 156"/>
                  <a:gd name="T6" fmla="+- 0 4803 4484"/>
                  <a:gd name="T7" fmla="*/ 4803 h 320"/>
                  <a:gd name="T8" fmla="+- 0 7313 7157"/>
                  <a:gd name="T9" fmla="*/ T8 w 156"/>
                  <a:gd name="T10" fmla="+- 0 4484 4484"/>
                  <a:gd name="T11" fmla="*/ 4484 h 320"/>
                  <a:gd name="T12" fmla="+- 0 7157 7157"/>
                  <a:gd name="T13" fmla="*/ T12 w 156"/>
                  <a:gd name="T14" fmla="+- 0 4484 4484"/>
                  <a:gd name="T15" fmla="*/ 4484 h 320"/>
                  <a:gd name="T16" fmla="+- 0 7157 7157"/>
                  <a:gd name="T17" fmla="*/ T16 w 156"/>
                  <a:gd name="T18" fmla="+- 0 4803 4484"/>
                  <a:gd name="T19" fmla="*/ 4803 h 3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20">
                    <a:moveTo>
                      <a:pt x="0" y="319"/>
                    </a:moveTo>
                    <a:lnTo>
                      <a:pt x="156" y="31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19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6" name="Group 745"/>
            <p:cNvGrpSpPr>
              <a:grpSpLocks/>
            </p:cNvGrpSpPr>
            <p:nvPr/>
          </p:nvGrpSpPr>
          <p:grpSpPr bwMode="auto">
            <a:xfrm>
              <a:off x="7390" y="4510"/>
              <a:ext cx="156" cy="209"/>
              <a:chOff x="7390" y="4510"/>
              <a:chExt cx="156" cy="209"/>
            </a:xfrm>
          </p:grpSpPr>
          <p:sp>
            <p:nvSpPr>
              <p:cNvPr id="1942" name="Freeform 746"/>
              <p:cNvSpPr>
                <a:spLocks/>
              </p:cNvSpPr>
              <p:nvPr/>
            </p:nvSpPr>
            <p:spPr bwMode="auto">
              <a:xfrm>
                <a:off x="7390" y="4510"/>
                <a:ext cx="156" cy="209"/>
              </a:xfrm>
              <a:custGeom>
                <a:avLst/>
                <a:gdLst>
                  <a:gd name="T0" fmla="+- 0 7390 7390"/>
                  <a:gd name="T1" fmla="*/ T0 w 156"/>
                  <a:gd name="T2" fmla="+- 0 4719 4510"/>
                  <a:gd name="T3" fmla="*/ 4719 h 209"/>
                  <a:gd name="T4" fmla="+- 0 7546 7390"/>
                  <a:gd name="T5" fmla="*/ T4 w 156"/>
                  <a:gd name="T6" fmla="+- 0 4719 4510"/>
                  <a:gd name="T7" fmla="*/ 4719 h 209"/>
                  <a:gd name="T8" fmla="+- 0 7546 7390"/>
                  <a:gd name="T9" fmla="*/ T8 w 156"/>
                  <a:gd name="T10" fmla="+- 0 4510 4510"/>
                  <a:gd name="T11" fmla="*/ 4510 h 209"/>
                  <a:gd name="T12" fmla="+- 0 7390 7390"/>
                  <a:gd name="T13" fmla="*/ T12 w 156"/>
                  <a:gd name="T14" fmla="+- 0 4510 4510"/>
                  <a:gd name="T15" fmla="*/ 4510 h 209"/>
                  <a:gd name="T16" fmla="+- 0 7390 7390"/>
                  <a:gd name="T17" fmla="*/ T16 w 156"/>
                  <a:gd name="T18" fmla="+- 0 4719 4510"/>
                  <a:gd name="T19" fmla="*/ 4719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09">
                    <a:moveTo>
                      <a:pt x="0" y="209"/>
                    </a:moveTo>
                    <a:lnTo>
                      <a:pt x="156" y="20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7" name="Group 747"/>
            <p:cNvGrpSpPr>
              <a:grpSpLocks/>
            </p:cNvGrpSpPr>
            <p:nvPr/>
          </p:nvGrpSpPr>
          <p:grpSpPr bwMode="auto">
            <a:xfrm>
              <a:off x="7390" y="4510"/>
              <a:ext cx="156" cy="209"/>
              <a:chOff x="7390" y="4510"/>
              <a:chExt cx="156" cy="209"/>
            </a:xfrm>
          </p:grpSpPr>
          <p:sp>
            <p:nvSpPr>
              <p:cNvPr id="1941" name="Freeform 748"/>
              <p:cNvSpPr>
                <a:spLocks/>
              </p:cNvSpPr>
              <p:nvPr/>
            </p:nvSpPr>
            <p:spPr bwMode="auto">
              <a:xfrm>
                <a:off x="7390" y="4510"/>
                <a:ext cx="156" cy="209"/>
              </a:xfrm>
              <a:custGeom>
                <a:avLst/>
                <a:gdLst>
                  <a:gd name="T0" fmla="+- 0 7390 7390"/>
                  <a:gd name="T1" fmla="*/ T0 w 156"/>
                  <a:gd name="T2" fmla="+- 0 4719 4510"/>
                  <a:gd name="T3" fmla="*/ 4719 h 209"/>
                  <a:gd name="T4" fmla="+- 0 7546 7390"/>
                  <a:gd name="T5" fmla="*/ T4 w 156"/>
                  <a:gd name="T6" fmla="+- 0 4719 4510"/>
                  <a:gd name="T7" fmla="*/ 4719 h 209"/>
                  <a:gd name="T8" fmla="+- 0 7546 7390"/>
                  <a:gd name="T9" fmla="*/ T8 w 156"/>
                  <a:gd name="T10" fmla="+- 0 4510 4510"/>
                  <a:gd name="T11" fmla="*/ 4510 h 209"/>
                  <a:gd name="T12" fmla="+- 0 7390 7390"/>
                  <a:gd name="T13" fmla="*/ T12 w 156"/>
                  <a:gd name="T14" fmla="+- 0 4510 4510"/>
                  <a:gd name="T15" fmla="*/ 4510 h 209"/>
                  <a:gd name="T16" fmla="+- 0 7390 7390"/>
                  <a:gd name="T17" fmla="*/ T16 w 156"/>
                  <a:gd name="T18" fmla="+- 0 4719 4510"/>
                  <a:gd name="T19" fmla="*/ 4719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09">
                    <a:moveTo>
                      <a:pt x="0" y="209"/>
                    </a:moveTo>
                    <a:lnTo>
                      <a:pt x="156" y="20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09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8" name="Group 749"/>
            <p:cNvGrpSpPr>
              <a:grpSpLocks/>
            </p:cNvGrpSpPr>
            <p:nvPr/>
          </p:nvGrpSpPr>
          <p:grpSpPr bwMode="auto">
            <a:xfrm>
              <a:off x="7625" y="4563"/>
              <a:ext cx="156" cy="380"/>
              <a:chOff x="7625" y="4563"/>
              <a:chExt cx="156" cy="380"/>
            </a:xfrm>
          </p:grpSpPr>
          <p:sp>
            <p:nvSpPr>
              <p:cNvPr id="1940" name="Freeform 750"/>
              <p:cNvSpPr>
                <a:spLocks/>
              </p:cNvSpPr>
              <p:nvPr/>
            </p:nvSpPr>
            <p:spPr bwMode="auto">
              <a:xfrm>
                <a:off x="7625" y="4563"/>
                <a:ext cx="156" cy="380"/>
              </a:xfrm>
              <a:custGeom>
                <a:avLst/>
                <a:gdLst>
                  <a:gd name="T0" fmla="+- 0 7625 7625"/>
                  <a:gd name="T1" fmla="*/ T0 w 156"/>
                  <a:gd name="T2" fmla="+- 0 4942 4563"/>
                  <a:gd name="T3" fmla="*/ 4942 h 380"/>
                  <a:gd name="T4" fmla="+- 0 7781 7625"/>
                  <a:gd name="T5" fmla="*/ T4 w 156"/>
                  <a:gd name="T6" fmla="+- 0 4942 4563"/>
                  <a:gd name="T7" fmla="*/ 4942 h 380"/>
                  <a:gd name="T8" fmla="+- 0 7781 7625"/>
                  <a:gd name="T9" fmla="*/ T8 w 156"/>
                  <a:gd name="T10" fmla="+- 0 4563 4563"/>
                  <a:gd name="T11" fmla="*/ 4563 h 380"/>
                  <a:gd name="T12" fmla="+- 0 7625 7625"/>
                  <a:gd name="T13" fmla="*/ T12 w 156"/>
                  <a:gd name="T14" fmla="+- 0 4563 4563"/>
                  <a:gd name="T15" fmla="*/ 4563 h 380"/>
                  <a:gd name="T16" fmla="+- 0 7625 7625"/>
                  <a:gd name="T17" fmla="*/ T16 w 156"/>
                  <a:gd name="T18" fmla="+- 0 4942 4563"/>
                  <a:gd name="T19" fmla="*/ 4942 h 3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80">
                    <a:moveTo>
                      <a:pt x="0" y="379"/>
                    </a:moveTo>
                    <a:lnTo>
                      <a:pt x="156" y="37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9" name="Group 751"/>
            <p:cNvGrpSpPr>
              <a:grpSpLocks/>
            </p:cNvGrpSpPr>
            <p:nvPr/>
          </p:nvGrpSpPr>
          <p:grpSpPr bwMode="auto">
            <a:xfrm>
              <a:off x="7625" y="4563"/>
              <a:ext cx="156" cy="380"/>
              <a:chOff x="7625" y="4563"/>
              <a:chExt cx="156" cy="380"/>
            </a:xfrm>
          </p:grpSpPr>
          <p:sp>
            <p:nvSpPr>
              <p:cNvPr id="1939" name="Freeform 752"/>
              <p:cNvSpPr>
                <a:spLocks/>
              </p:cNvSpPr>
              <p:nvPr/>
            </p:nvSpPr>
            <p:spPr bwMode="auto">
              <a:xfrm>
                <a:off x="7625" y="4563"/>
                <a:ext cx="156" cy="380"/>
              </a:xfrm>
              <a:custGeom>
                <a:avLst/>
                <a:gdLst>
                  <a:gd name="T0" fmla="+- 0 7625 7625"/>
                  <a:gd name="T1" fmla="*/ T0 w 156"/>
                  <a:gd name="T2" fmla="+- 0 4942 4563"/>
                  <a:gd name="T3" fmla="*/ 4942 h 380"/>
                  <a:gd name="T4" fmla="+- 0 7781 7625"/>
                  <a:gd name="T5" fmla="*/ T4 w 156"/>
                  <a:gd name="T6" fmla="+- 0 4942 4563"/>
                  <a:gd name="T7" fmla="*/ 4942 h 380"/>
                  <a:gd name="T8" fmla="+- 0 7781 7625"/>
                  <a:gd name="T9" fmla="*/ T8 w 156"/>
                  <a:gd name="T10" fmla="+- 0 4563 4563"/>
                  <a:gd name="T11" fmla="*/ 4563 h 380"/>
                  <a:gd name="T12" fmla="+- 0 7625 7625"/>
                  <a:gd name="T13" fmla="*/ T12 w 156"/>
                  <a:gd name="T14" fmla="+- 0 4563 4563"/>
                  <a:gd name="T15" fmla="*/ 4563 h 380"/>
                  <a:gd name="T16" fmla="+- 0 7625 7625"/>
                  <a:gd name="T17" fmla="*/ T16 w 156"/>
                  <a:gd name="T18" fmla="+- 0 4942 4563"/>
                  <a:gd name="T19" fmla="*/ 4942 h 3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80">
                    <a:moveTo>
                      <a:pt x="0" y="379"/>
                    </a:moveTo>
                    <a:lnTo>
                      <a:pt x="156" y="37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79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0" name="Group 753"/>
            <p:cNvGrpSpPr>
              <a:grpSpLocks/>
            </p:cNvGrpSpPr>
            <p:nvPr/>
          </p:nvGrpSpPr>
          <p:grpSpPr bwMode="auto">
            <a:xfrm>
              <a:off x="7858" y="4640"/>
              <a:ext cx="156" cy="288"/>
              <a:chOff x="7858" y="4640"/>
              <a:chExt cx="156" cy="288"/>
            </a:xfrm>
          </p:grpSpPr>
          <p:sp>
            <p:nvSpPr>
              <p:cNvPr id="1938" name="Freeform 754"/>
              <p:cNvSpPr>
                <a:spLocks/>
              </p:cNvSpPr>
              <p:nvPr/>
            </p:nvSpPr>
            <p:spPr bwMode="auto">
              <a:xfrm>
                <a:off x="7858" y="4640"/>
                <a:ext cx="156" cy="288"/>
              </a:xfrm>
              <a:custGeom>
                <a:avLst/>
                <a:gdLst>
                  <a:gd name="T0" fmla="+- 0 7858 7858"/>
                  <a:gd name="T1" fmla="*/ T0 w 156"/>
                  <a:gd name="T2" fmla="+- 0 4928 4640"/>
                  <a:gd name="T3" fmla="*/ 4928 h 288"/>
                  <a:gd name="T4" fmla="+- 0 8014 7858"/>
                  <a:gd name="T5" fmla="*/ T4 w 156"/>
                  <a:gd name="T6" fmla="+- 0 4928 4640"/>
                  <a:gd name="T7" fmla="*/ 4928 h 288"/>
                  <a:gd name="T8" fmla="+- 0 8014 7858"/>
                  <a:gd name="T9" fmla="*/ T8 w 156"/>
                  <a:gd name="T10" fmla="+- 0 4640 4640"/>
                  <a:gd name="T11" fmla="*/ 4640 h 288"/>
                  <a:gd name="T12" fmla="+- 0 7858 7858"/>
                  <a:gd name="T13" fmla="*/ T12 w 156"/>
                  <a:gd name="T14" fmla="+- 0 4640 4640"/>
                  <a:gd name="T15" fmla="*/ 4640 h 288"/>
                  <a:gd name="T16" fmla="+- 0 7858 7858"/>
                  <a:gd name="T17" fmla="*/ T16 w 156"/>
                  <a:gd name="T18" fmla="+- 0 4928 4640"/>
                  <a:gd name="T19" fmla="*/ 4928 h 2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88">
                    <a:moveTo>
                      <a:pt x="0" y="288"/>
                    </a:moveTo>
                    <a:lnTo>
                      <a:pt x="156" y="28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1" name="Group 755"/>
            <p:cNvGrpSpPr>
              <a:grpSpLocks/>
            </p:cNvGrpSpPr>
            <p:nvPr/>
          </p:nvGrpSpPr>
          <p:grpSpPr bwMode="auto">
            <a:xfrm>
              <a:off x="7858" y="4640"/>
              <a:ext cx="156" cy="288"/>
              <a:chOff x="7858" y="4640"/>
              <a:chExt cx="156" cy="288"/>
            </a:xfrm>
          </p:grpSpPr>
          <p:sp>
            <p:nvSpPr>
              <p:cNvPr id="1937" name="Freeform 756"/>
              <p:cNvSpPr>
                <a:spLocks/>
              </p:cNvSpPr>
              <p:nvPr/>
            </p:nvSpPr>
            <p:spPr bwMode="auto">
              <a:xfrm>
                <a:off x="7858" y="4640"/>
                <a:ext cx="156" cy="288"/>
              </a:xfrm>
              <a:custGeom>
                <a:avLst/>
                <a:gdLst>
                  <a:gd name="T0" fmla="+- 0 7858 7858"/>
                  <a:gd name="T1" fmla="*/ T0 w 156"/>
                  <a:gd name="T2" fmla="+- 0 4928 4640"/>
                  <a:gd name="T3" fmla="*/ 4928 h 288"/>
                  <a:gd name="T4" fmla="+- 0 8014 7858"/>
                  <a:gd name="T5" fmla="*/ T4 w 156"/>
                  <a:gd name="T6" fmla="+- 0 4928 4640"/>
                  <a:gd name="T7" fmla="*/ 4928 h 288"/>
                  <a:gd name="T8" fmla="+- 0 8014 7858"/>
                  <a:gd name="T9" fmla="*/ T8 w 156"/>
                  <a:gd name="T10" fmla="+- 0 4640 4640"/>
                  <a:gd name="T11" fmla="*/ 4640 h 288"/>
                  <a:gd name="T12" fmla="+- 0 7858 7858"/>
                  <a:gd name="T13" fmla="*/ T12 w 156"/>
                  <a:gd name="T14" fmla="+- 0 4640 4640"/>
                  <a:gd name="T15" fmla="*/ 4640 h 288"/>
                  <a:gd name="T16" fmla="+- 0 7858 7858"/>
                  <a:gd name="T17" fmla="*/ T16 w 156"/>
                  <a:gd name="T18" fmla="+- 0 4928 4640"/>
                  <a:gd name="T19" fmla="*/ 4928 h 2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88">
                    <a:moveTo>
                      <a:pt x="0" y="288"/>
                    </a:moveTo>
                    <a:lnTo>
                      <a:pt x="156" y="28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2" name="Group 757"/>
            <p:cNvGrpSpPr>
              <a:grpSpLocks/>
            </p:cNvGrpSpPr>
            <p:nvPr/>
          </p:nvGrpSpPr>
          <p:grpSpPr bwMode="auto">
            <a:xfrm>
              <a:off x="8090" y="4673"/>
              <a:ext cx="156" cy="432"/>
              <a:chOff x="8090" y="4673"/>
              <a:chExt cx="156" cy="432"/>
            </a:xfrm>
          </p:grpSpPr>
          <p:sp>
            <p:nvSpPr>
              <p:cNvPr id="1936" name="Freeform 758"/>
              <p:cNvSpPr>
                <a:spLocks/>
              </p:cNvSpPr>
              <p:nvPr/>
            </p:nvSpPr>
            <p:spPr bwMode="auto">
              <a:xfrm>
                <a:off x="8090" y="4673"/>
                <a:ext cx="156" cy="432"/>
              </a:xfrm>
              <a:custGeom>
                <a:avLst/>
                <a:gdLst>
                  <a:gd name="T0" fmla="+- 0 8090 8090"/>
                  <a:gd name="T1" fmla="*/ T0 w 156"/>
                  <a:gd name="T2" fmla="+- 0 5105 4673"/>
                  <a:gd name="T3" fmla="*/ 5105 h 432"/>
                  <a:gd name="T4" fmla="+- 0 8246 8090"/>
                  <a:gd name="T5" fmla="*/ T4 w 156"/>
                  <a:gd name="T6" fmla="+- 0 5105 4673"/>
                  <a:gd name="T7" fmla="*/ 5105 h 432"/>
                  <a:gd name="T8" fmla="+- 0 8246 8090"/>
                  <a:gd name="T9" fmla="*/ T8 w 156"/>
                  <a:gd name="T10" fmla="+- 0 4673 4673"/>
                  <a:gd name="T11" fmla="*/ 4673 h 432"/>
                  <a:gd name="T12" fmla="+- 0 8090 8090"/>
                  <a:gd name="T13" fmla="*/ T12 w 156"/>
                  <a:gd name="T14" fmla="+- 0 4673 4673"/>
                  <a:gd name="T15" fmla="*/ 4673 h 432"/>
                  <a:gd name="T16" fmla="+- 0 8090 8090"/>
                  <a:gd name="T17" fmla="*/ T16 w 156"/>
                  <a:gd name="T18" fmla="+- 0 5105 4673"/>
                  <a:gd name="T19" fmla="*/ 5105 h 4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32">
                    <a:moveTo>
                      <a:pt x="0" y="432"/>
                    </a:moveTo>
                    <a:lnTo>
                      <a:pt x="156" y="432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3" name="Group 759"/>
            <p:cNvGrpSpPr>
              <a:grpSpLocks/>
            </p:cNvGrpSpPr>
            <p:nvPr/>
          </p:nvGrpSpPr>
          <p:grpSpPr bwMode="auto">
            <a:xfrm>
              <a:off x="8090" y="4673"/>
              <a:ext cx="156" cy="432"/>
              <a:chOff x="8090" y="4673"/>
              <a:chExt cx="156" cy="432"/>
            </a:xfrm>
          </p:grpSpPr>
          <p:sp>
            <p:nvSpPr>
              <p:cNvPr id="1935" name="Freeform 760"/>
              <p:cNvSpPr>
                <a:spLocks/>
              </p:cNvSpPr>
              <p:nvPr/>
            </p:nvSpPr>
            <p:spPr bwMode="auto">
              <a:xfrm>
                <a:off x="8090" y="4673"/>
                <a:ext cx="156" cy="432"/>
              </a:xfrm>
              <a:custGeom>
                <a:avLst/>
                <a:gdLst>
                  <a:gd name="T0" fmla="+- 0 8090 8090"/>
                  <a:gd name="T1" fmla="*/ T0 w 156"/>
                  <a:gd name="T2" fmla="+- 0 5105 4673"/>
                  <a:gd name="T3" fmla="*/ 5105 h 432"/>
                  <a:gd name="T4" fmla="+- 0 8246 8090"/>
                  <a:gd name="T5" fmla="*/ T4 w 156"/>
                  <a:gd name="T6" fmla="+- 0 5105 4673"/>
                  <a:gd name="T7" fmla="*/ 5105 h 432"/>
                  <a:gd name="T8" fmla="+- 0 8246 8090"/>
                  <a:gd name="T9" fmla="*/ T8 w 156"/>
                  <a:gd name="T10" fmla="+- 0 4673 4673"/>
                  <a:gd name="T11" fmla="*/ 4673 h 432"/>
                  <a:gd name="T12" fmla="+- 0 8090 8090"/>
                  <a:gd name="T13" fmla="*/ T12 w 156"/>
                  <a:gd name="T14" fmla="+- 0 4673 4673"/>
                  <a:gd name="T15" fmla="*/ 4673 h 432"/>
                  <a:gd name="T16" fmla="+- 0 8090 8090"/>
                  <a:gd name="T17" fmla="*/ T16 w 156"/>
                  <a:gd name="T18" fmla="+- 0 5105 4673"/>
                  <a:gd name="T19" fmla="*/ 5105 h 4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32">
                    <a:moveTo>
                      <a:pt x="0" y="432"/>
                    </a:moveTo>
                    <a:lnTo>
                      <a:pt x="156" y="432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4" name="Group 761"/>
            <p:cNvGrpSpPr>
              <a:grpSpLocks/>
            </p:cNvGrpSpPr>
            <p:nvPr/>
          </p:nvGrpSpPr>
          <p:grpSpPr bwMode="auto">
            <a:xfrm>
              <a:off x="8326" y="4671"/>
              <a:ext cx="156" cy="586"/>
              <a:chOff x="8326" y="4671"/>
              <a:chExt cx="156" cy="586"/>
            </a:xfrm>
          </p:grpSpPr>
          <p:sp>
            <p:nvSpPr>
              <p:cNvPr id="1934" name="Freeform 762"/>
              <p:cNvSpPr>
                <a:spLocks/>
              </p:cNvSpPr>
              <p:nvPr/>
            </p:nvSpPr>
            <p:spPr bwMode="auto">
              <a:xfrm>
                <a:off x="8326" y="4671"/>
                <a:ext cx="156" cy="586"/>
              </a:xfrm>
              <a:custGeom>
                <a:avLst/>
                <a:gdLst>
                  <a:gd name="T0" fmla="+- 0 8326 8326"/>
                  <a:gd name="T1" fmla="*/ T0 w 156"/>
                  <a:gd name="T2" fmla="+- 0 5256 4671"/>
                  <a:gd name="T3" fmla="*/ 5256 h 586"/>
                  <a:gd name="T4" fmla="+- 0 8482 8326"/>
                  <a:gd name="T5" fmla="*/ T4 w 156"/>
                  <a:gd name="T6" fmla="+- 0 5256 4671"/>
                  <a:gd name="T7" fmla="*/ 5256 h 586"/>
                  <a:gd name="T8" fmla="+- 0 8482 8326"/>
                  <a:gd name="T9" fmla="*/ T8 w 156"/>
                  <a:gd name="T10" fmla="+- 0 4671 4671"/>
                  <a:gd name="T11" fmla="*/ 4671 h 586"/>
                  <a:gd name="T12" fmla="+- 0 8326 8326"/>
                  <a:gd name="T13" fmla="*/ T12 w 156"/>
                  <a:gd name="T14" fmla="+- 0 4671 4671"/>
                  <a:gd name="T15" fmla="*/ 4671 h 586"/>
                  <a:gd name="T16" fmla="+- 0 8326 8326"/>
                  <a:gd name="T17" fmla="*/ T16 w 156"/>
                  <a:gd name="T18" fmla="+- 0 5256 4671"/>
                  <a:gd name="T19" fmla="*/ 5256 h 5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86">
                    <a:moveTo>
                      <a:pt x="0" y="585"/>
                    </a:moveTo>
                    <a:lnTo>
                      <a:pt x="156" y="58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5" name="Group 763"/>
            <p:cNvGrpSpPr>
              <a:grpSpLocks/>
            </p:cNvGrpSpPr>
            <p:nvPr/>
          </p:nvGrpSpPr>
          <p:grpSpPr bwMode="auto">
            <a:xfrm>
              <a:off x="8326" y="4671"/>
              <a:ext cx="156" cy="586"/>
              <a:chOff x="8326" y="4671"/>
              <a:chExt cx="156" cy="586"/>
            </a:xfrm>
          </p:grpSpPr>
          <p:sp>
            <p:nvSpPr>
              <p:cNvPr id="1933" name="Freeform 764"/>
              <p:cNvSpPr>
                <a:spLocks/>
              </p:cNvSpPr>
              <p:nvPr/>
            </p:nvSpPr>
            <p:spPr bwMode="auto">
              <a:xfrm>
                <a:off x="8326" y="4671"/>
                <a:ext cx="156" cy="586"/>
              </a:xfrm>
              <a:custGeom>
                <a:avLst/>
                <a:gdLst>
                  <a:gd name="T0" fmla="+- 0 8326 8326"/>
                  <a:gd name="T1" fmla="*/ T0 w 156"/>
                  <a:gd name="T2" fmla="+- 0 5256 4671"/>
                  <a:gd name="T3" fmla="*/ 5256 h 586"/>
                  <a:gd name="T4" fmla="+- 0 8482 8326"/>
                  <a:gd name="T5" fmla="*/ T4 w 156"/>
                  <a:gd name="T6" fmla="+- 0 5256 4671"/>
                  <a:gd name="T7" fmla="*/ 5256 h 586"/>
                  <a:gd name="T8" fmla="+- 0 8482 8326"/>
                  <a:gd name="T9" fmla="*/ T8 w 156"/>
                  <a:gd name="T10" fmla="+- 0 4671 4671"/>
                  <a:gd name="T11" fmla="*/ 4671 h 586"/>
                  <a:gd name="T12" fmla="+- 0 8326 8326"/>
                  <a:gd name="T13" fmla="*/ T12 w 156"/>
                  <a:gd name="T14" fmla="+- 0 4671 4671"/>
                  <a:gd name="T15" fmla="*/ 4671 h 586"/>
                  <a:gd name="T16" fmla="+- 0 8326 8326"/>
                  <a:gd name="T17" fmla="*/ T16 w 156"/>
                  <a:gd name="T18" fmla="+- 0 5256 4671"/>
                  <a:gd name="T19" fmla="*/ 5256 h 5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586">
                    <a:moveTo>
                      <a:pt x="0" y="585"/>
                    </a:moveTo>
                    <a:lnTo>
                      <a:pt x="156" y="585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58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6" name="Group 765"/>
            <p:cNvGrpSpPr>
              <a:grpSpLocks/>
            </p:cNvGrpSpPr>
            <p:nvPr/>
          </p:nvGrpSpPr>
          <p:grpSpPr bwMode="auto">
            <a:xfrm>
              <a:off x="8558" y="4671"/>
              <a:ext cx="156" cy="387"/>
              <a:chOff x="8558" y="4671"/>
              <a:chExt cx="156" cy="387"/>
            </a:xfrm>
          </p:grpSpPr>
          <p:sp>
            <p:nvSpPr>
              <p:cNvPr id="1932" name="Freeform 766"/>
              <p:cNvSpPr>
                <a:spLocks/>
              </p:cNvSpPr>
              <p:nvPr/>
            </p:nvSpPr>
            <p:spPr bwMode="auto">
              <a:xfrm>
                <a:off x="8558" y="4671"/>
                <a:ext cx="156" cy="387"/>
              </a:xfrm>
              <a:custGeom>
                <a:avLst/>
                <a:gdLst>
                  <a:gd name="T0" fmla="+- 0 8558 8558"/>
                  <a:gd name="T1" fmla="*/ T0 w 156"/>
                  <a:gd name="T2" fmla="+- 0 5057 4671"/>
                  <a:gd name="T3" fmla="*/ 5057 h 387"/>
                  <a:gd name="T4" fmla="+- 0 8714 8558"/>
                  <a:gd name="T5" fmla="*/ T4 w 156"/>
                  <a:gd name="T6" fmla="+- 0 5057 4671"/>
                  <a:gd name="T7" fmla="*/ 5057 h 387"/>
                  <a:gd name="T8" fmla="+- 0 8714 8558"/>
                  <a:gd name="T9" fmla="*/ T8 w 156"/>
                  <a:gd name="T10" fmla="+- 0 4671 4671"/>
                  <a:gd name="T11" fmla="*/ 4671 h 387"/>
                  <a:gd name="T12" fmla="+- 0 8558 8558"/>
                  <a:gd name="T13" fmla="*/ T12 w 156"/>
                  <a:gd name="T14" fmla="+- 0 4671 4671"/>
                  <a:gd name="T15" fmla="*/ 4671 h 387"/>
                  <a:gd name="T16" fmla="+- 0 8558 8558"/>
                  <a:gd name="T17" fmla="*/ T16 w 156"/>
                  <a:gd name="T18" fmla="+- 0 5057 4671"/>
                  <a:gd name="T19" fmla="*/ 5057 h 3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87">
                    <a:moveTo>
                      <a:pt x="0" y="386"/>
                    </a:moveTo>
                    <a:lnTo>
                      <a:pt x="156" y="38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7" name="Group 767"/>
            <p:cNvGrpSpPr>
              <a:grpSpLocks/>
            </p:cNvGrpSpPr>
            <p:nvPr/>
          </p:nvGrpSpPr>
          <p:grpSpPr bwMode="auto">
            <a:xfrm>
              <a:off x="8558" y="4671"/>
              <a:ext cx="156" cy="387"/>
              <a:chOff x="8558" y="4671"/>
              <a:chExt cx="156" cy="387"/>
            </a:xfrm>
          </p:grpSpPr>
          <p:sp>
            <p:nvSpPr>
              <p:cNvPr id="1931" name="Freeform 768"/>
              <p:cNvSpPr>
                <a:spLocks/>
              </p:cNvSpPr>
              <p:nvPr/>
            </p:nvSpPr>
            <p:spPr bwMode="auto">
              <a:xfrm>
                <a:off x="8558" y="4671"/>
                <a:ext cx="156" cy="387"/>
              </a:xfrm>
              <a:custGeom>
                <a:avLst/>
                <a:gdLst>
                  <a:gd name="T0" fmla="+- 0 8558 8558"/>
                  <a:gd name="T1" fmla="*/ T0 w 156"/>
                  <a:gd name="T2" fmla="+- 0 5057 4671"/>
                  <a:gd name="T3" fmla="*/ 5057 h 387"/>
                  <a:gd name="T4" fmla="+- 0 8714 8558"/>
                  <a:gd name="T5" fmla="*/ T4 w 156"/>
                  <a:gd name="T6" fmla="+- 0 5057 4671"/>
                  <a:gd name="T7" fmla="*/ 5057 h 387"/>
                  <a:gd name="T8" fmla="+- 0 8714 8558"/>
                  <a:gd name="T9" fmla="*/ T8 w 156"/>
                  <a:gd name="T10" fmla="+- 0 4671 4671"/>
                  <a:gd name="T11" fmla="*/ 4671 h 387"/>
                  <a:gd name="T12" fmla="+- 0 8558 8558"/>
                  <a:gd name="T13" fmla="*/ T12 w 156"/>
                  <a:gd name="T14" fmla="+- 0 4671 4671"/>
                  <a:gd name="T15" fmla="*/ 4671 h 387"/>
                  <a:gd name="T16" fmla="+- 0 8558 8558"/>
                  <a:gd name="T17" fmla="*/ T16 w 156"/>
                  <a:gd name="T18" fmla="+- 0 5057 4671"/>
                  <a:gd name="T19" fmla="*/ 5057 h 3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387">
                    <a:moveTo>
                      <a:pt x="0" y="386"/>
                    </a:moveTo>
                    <a:lnTo>
                      <a:pt x="156" y="38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386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8" name="Group 769"/>
            <p:cNvGrpSpPr>
              <a:grpSpLocks/>
            </p:cNvGrpSpPr>
            <p:nvPr/>
          </p:nvGrpSpPr>
          <p:grpSpPr bwMode="auto">
            <a:xfrm>
              <a:off x="8794" y="4712"/>
              <a:ext cx="154" cy="166"/>
              <a:chOff x="8794" y="4712"/>
              <a:chExt cx="154" cy="166"/>
            </a:xfrm>
          </p:grpSpPr>
          <p:sp>
            <p:nvSpPr>
              <p:cNvPr id="1930" name="Freeform 770"/>
              <p:cNvSpPr>
                <a:spLocks/>
              </p:cNvSpPr>
              <p:nvPr/>
            </p:nvSpPr>
            <p:spPr bwMode="auto">
              <a:xfrm>
                <a:off x="8794" y="4712"/>
                <a:ext cx="154" cy="166"/>
              </a:xfrm>
              <a:custGeom>
                <a:avLst/>
                <a:gdLst>
                  <a:gd name="T0" fmla="+- 0 8794 8794"/>
                  <a:gd name="T1" fmla="*/ T0 w 154"/>
                  <a:gd name="T2" fmla="+- 0 4877 4712"/>
                  <a:gd name="T3" fmla="*/ 4877 h 166"/>
                  <a:gd name="T4" fmla="+- 0 8947 8794"/>
                  <a:gd name="T5" fmla="*/ T4 w 154"/>
                  <a:gd name="T6" fmla="+- 0 4877 4712"/>
                  <a:gd name="T7" fmla="*/ 4877 h 166"/>
                  <a:gd name="T8" fmla="+- 0 8947 8794"/>
                  <a:gd name="T9" fmla="*/ T8 w 154"/>
                  <a:gd name="T10" fmla="+- 0 4712 4712"/>
                  <a:gd name="T11" fmla="*/ 4712 h 166"/>
                  <a:gd name="T12" fmla="+- 0 8794 8794"/>
                  <a:gd name="T13" fmla="*/ T12 w 154"/>
                  <a:gd name="T14" fmla="+- 0 4712 4712"/>
                  <a:gd name="T15" fmla="*/ 4712 h 166"/>
                  <a:gd name="T16" fmla="+- 0 8794 8794"/>
                  <a:gd name="T17" fmla="*/ T16 w 154"/>
                  <a:gd name="T18" fmla="+- 0 4877 4712"/>
                  <a:gd name="T19" fmla="*/ 4877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166">
                    <a:moveTo>
                      <a:pt x="0" y="165"/>
                    </a:moveTo>
                    <a:lnTo>
                      <a:pt x="153" y="165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9" name="Group 771"/>
            <p:cNvGrpSpPr>
              <a:grpSpLocks/>
            </p:cNvGrpSpPr>
            <p:nvPr/>
          </p:nvGrpSpPr>
          <p:grpSpPr bwMode="auto">
            <a:xfrm>
              <a:off x="8794" y="4712"/>
              <a:ext cx="154" cy="166"/>
              <a:chOff x="8794" y="4712"/>
              <a:chExt cx="154" cy="166"/>
            </a:xfrm>
          </p:grpSpPr>
          <p:sp>
            <p:nvSpPr>
              <p:cNvPr id="1929" name="Freeform 772"/>
              <p:cNvSpPr>
                <a:spLocks/>
              </p:cNvSpPr>
              <p:nvPr/>
            </p:nvSpPr>
            <p:spPr bwMode="auto">
              <a:xfrm>
                <a:off x="8794" y="4712"/>
                <a:ext cx="154" cy="166"/>
              </a:xfrm>
              <a:custGeom>
                <a:avLst/>
                <a:gdLst>
                  <a:gd name="T0" fmla="+- 0 8794 8794"/>
                  <a:gd name="T1" fmla="*/ T0 w 154"/>
                  <a:gd name="T2" fmla="+- 0 4877 4712"/>
                  <a:gd name="T3" fmla="*/ 4877 h 166"/>
                  <a:gd name="T4" fmla="+- 0 8947 8794"/>
                  <a:gd name="T5" fmla="*/ T4 w 154"/>
                  <a:gd name="T6" fmla="+- 0 4877 4712"/>
                  <a:gd name="T7" fmla="*/ 4877 h 166"/>
                  <a:gd name="T8" fmla="+- 0 8947 8794"/>
                  <a:gd name="T9" fmla="*/ T8 w 154"/>
                  <a:gd name="T10" fmla="+- 0 4712 4712"/>
                  <a:gd name="T11" fmla="*/ 4712 h 166"/>
                  <a:gd name="T12" fmla="+- 0 8794 8794"/>
                  <a:gd name="T13" fmla="*/ T12 w 154"/>
                  <a:gd name="T14" fmla="+- 0 4712 4712"/>
                  <a:gd name="T15" fmla="*/ 4712 h 166"/>
                  <a:gd name="T16" fmla="+- 0 8794 8794"/>
                  <a:gd name="T17" fmla="*/ T16 w 154"/>
                  <a:gd name="T18" fmla="+- 0 4877 4712"/>
                  <a:gd name="T19" fmla="*/ 4877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4" h="166">
                    <a:moveTo>
                      <a:pt x="0" y="165"/>
                    </a:moveTo>
                    <a:lnTo>
                      <a:pt x="153" y="165"/>
                    </a:lnTo>
                    <a:lnTo>
                      <a:pt x="153" y="0"/>
                    </a:lnTo>
                    <a:lnTo>
                      <a:pt x="0" y="0"/>
                    </a:lnTo>
                    <a:lnTo>
                      <a:pt x="0" y="165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0" name="Group 773"/>
            <p:cNvGrpSpPr>
              <a:grpSpLocks/>
            </p:cNvGrpSpPr>
            <p:nvPr/>
          </p:nvGrpSpPr>
          <p:grpSpPr bwMode="auto">
            <a:xfrm>
              <a:off x="9026" y="4745"/>
              <a:ext cx="156" cy="447"/>
              <a:chOff x="9026" y="4745"/>
              <a:chExt cx="156" cy="447"/>
            </a:xfrm>
          </p:grpSpPr>
          <p:sp>
            <p:nvSpPr>
              <p:cNvPr id="1928" name="Freeform 774"/>
              <p:cNvSpPr>
                <a:spLocks/>
              </p:cNvSpPr>
              <p:nvPr/>
            </p:nvSpPr>
            <p:spPr bwMode="auto">
              <a:xfrm>
                <a:off x="9026" y="4745"/>
                <a:ext cx="156" cy="447"/>
              </a:xfrm>
              <a:custGeom>
                <a:avLst/>
                <a:gdLst>
                  <a:gd name="T0" fmla="+- 0 9026 9026"/>
                  <a:gd name="T1" fmla="*/ T0 w 156"/>
                  <a:gd name="T2" fmla="+- 0 5192 4745"/>
                  <a:gd name="T3" fmla="*/ 5192 h 447"/>
                  <a:gd name="T4" fmla="+- 0 9182 9026"/>
                  <a:gd name="T5" fmla="*/ T4 w 156"/>
                  <a:gd name="T6" fmla="+- 0 5192 4745"/>
                  <a:gd name="T7" fmla="*/ 5192 h 447"/>
                  <a:gd name="T8" fmla="+- 0 9182 9026"/>
                  <a:gd name="T9" fmla="*/ T8 w 156"/>
                  <a:gd name="T10" fmla="+- 0 4745 4745"/>
                  <a:gd name="T11" fmla="*/ 4745 h 447"/>
                  <a:gd name="T12" fmla="+- 0 9026 9026"/>
                  <a:gd name="T13" fmla="*/ T12 w 156"/>
                  <a:gd name="T14" fmla="+- 0 4745 4745"/>
                  <a:gd name="T15" fmla="*/ 4745 h 447"/>
                  <a:gd name="T16" fmla="+- 0 9026 9026"/>
                  <a:gd name="T17" fmla="*/ T16 w 156"/>
                  <a:gd name="T18" fmla="+- 0 5192 4745"/>
                  <a:gd name="T19" fmla="*/ 5192 h 4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47">
                    <a:moveTo>
                      <a:pt x="0" y="447"/>
                    </a:moveTo>
                    <a:lnTo>
                      <a:pt x="156" y="44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47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1" name="Group 775"/>
            <p:cNvGrpSpPr>
              <a:grpSpLocks/>
            </p:cNvGrpSpPr>
            <p:nvPr/>
          </p:nvGrpSpPr>
          <p:grpSpPr bwMode="auto">
            <a:xfrm>
              <a:off x="9026" y="4745"/>
              <a:ext cx="156" cy="447"/>
              <a:chOff x="9026" y="4745"/>
              <a:chExt cx="156" cy="447"/>
            </a:xfrm>
          </p:grpSpPr>
          <p:sp>
            <p:nvSpPr>
              <p:cNvPr id="1927" name="Freeform 776"/>
              <p:cNvSpPr>
                <a:spLocks/>
              </p:cNvSpPr>
              <p:nvPr/>
            </p:nvSpPr>
            <p:spPr bwMode="auto">
              <a:xfrm>
                <a:off x="9026" y="4745"/>
                <a:ext cx="156" cy="447"/>
              </a:xfrm>
              <a:custGeom>
                <a:avLst/>
                <a:gdLst>
                  <a:gd name="T0" fmla="+- 0 9026 9026"/>
                  <a:gd name="T1" fmla="*/ T0 w 156"/>
                  <a:gd name="T2" fmla="+- 0 5192 4745"/>
                  <a:gd name="T3" fmla="*/ 5192 h 447"/>
                  <a:gd name="T4" fmla="+- 0 9182 9026"/>
                  <a:gd name="T5" fmla="*/ T4 w 156"/>
                  <a:gd name="T6" fmla="+- 0 5192 4745"/>
                  <a:gd name="T7" fmla="*/ 5192 h 447"/>
                  <a:gd name="T8" fmla="+- 0 9182 9026"/>
                  <a:gd name="T9" fmla="*/ T8 w 156"/>
                  <a:gd name="T10" fmla="+- 0 4745 4745"/>
                  <a:gd name="T11" fmla="*/ 4745 h 447"/>
                  <a:gd name="T12" fmla="+- 0 9026 9026"/>
                  <a:gd name="T13" fmla="*/ T12 w 156"/>
                  <a:gd name="T14" fmla="+- 0 4745 4745"/>
                  <a:gd name="T15" fmla="*/ 4745 h 447"/>
                  <a:gd name="T16" fmla="+- 0 9026 9026"/>
                  <a:gd name="T17" fmla="*/ T16 w 156"/>
                  <a:gd name="T18" fmla="+- 0 5192 4745"/>
                  <a:gd name="T19" fmla="*/ 5192 h 4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47">
                    <a:moveTo>
                      <a:pt x="0" y="447"/>
                    </a:moveTo>
                    <a:lnTo>
                      <a:pt x="156" y="447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47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2" name="Group 777"/>
            <p:cNvGrpSpPr>
              <a:grpSpLocks/>
            </p:cNvGrpSpPr>
            <p:nvPr/>
          </p:nvGrpSpPr>
          <p:grpSpPr bwMode="auto">
            <a:xfrm>
              <a:off x="9259" y="4781"/>
              <a:ext cx="156" cy="171"/>
              <a:chOff x="9259" y="4781"/>
              <a:chExt cx="156" cy="171"/>
            </a:xfrm>
          </p:grpSpPr>
          <p:sp>
            <p:nvSpPr>
              <p:cNvPr id="1926" name="Freeform 778"/>
              <p:cNvSpPr>
                <a:spLocks/>
              </p:cNvSpPr>
              <p:nvPr/>
            </p:nvSpPr>
            <p:spPr bwMode="auto">
              <a:xfrm>
                <a:off x="9259" y="4781"/>
                <a:ext cx="156" cy="171"/>
              </a:xfrm>
              <a:custGeom>
                <a:avLst/>
                <a:gdLst>
                  <a:gd name="T0" fmla="+- 0 9259 9259"/>
                  <a:gd name="T1" fmla="*/ T0 w 156"/>
                  <a:gd name="T2" fmla="+- 0 4952 4781"/>
                  <a:gd name="T3" fmla="*/ 4952 h 171"/>
                  <a:gd name="T4" fmla="+- 0 9415 9259"/>
                  <a:gd name="T5" fmla="*/ T4 w 156"/>
                  <a:gd name="T6" fmla="+- 0 4952 4781"/>
                  <a:gd name="T7" fmla="*/ 4952 h 171"/>
                  <a:gd name="T8" fmla="+- 0 9415 9259"/>
                  <a:gd name="T9" fmla="*/ T8 w 156"/>
                  <a:gd name="T10" fmla="+- 0 4781 4781"/>
                  <a:gd name="T11" fmla="*/ 4781 h 171"/>
                  <a:gd name="T12" fmla="+- 0 9259 9259"/>
                  <a:gd name="T13" fmla="*/ T12 w 156"/>
                  <a:gd name="T14" fmla="+- 0 4781 4781"/>
                  <a:gd name="T15" fmla="*/ 4781 h 171"/>
                  <a:gd name="T16" fmla="+- 0 9259 9259"/>
                  <a:gd name="T17" fmla="*/ T16 w 156"/>
                  <a:gd name="T18" fmla="+- 0 4952 4781"/>
                  <a:gd name="T19" fmla="*/ 4952 h 1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71">
                    <a:moveTo>
                      <a:pt x="0" y="171"/>
                    </a:moveTo>
                    <a:lnTo>
                      <a:pt x="156" y="171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3" name="Group 779"/>
            <p:cNvGrpSpPr>
              <a:grpSpLocks/>
            </p:cNvGrpSpPr>
            <p:nvPr/>
          </p:nvGrpSpPr>
          <p:grpSpPr bwMode="auto">
            <a:xfrm>
              <a:off x="9259" y="4781"/>
              <a:ext cx="156" cy="171"/>
              <a:chOff x="9259" y="4781"/>
              <a:chExt cx="156" cy="171"/>
            </a:xfrm>
          </p:grpSpPr>
          <p:sp>
            <p:nvSpPr>
              <p:cNvPr id="1925" name="Freeform 780"/>
              <p:cNvSpPr>
                <a:spLocks/>
              </p:cNvSpPr>
              <p:nvPr/>
            </p:nvSpPr>
            <p:spPr bwMode="auto">
              <a:xfrm>
                <a:off x="9259" y="4781"/>
                <a:ext cx="156" cy="171"/>
              </a:xfrm>
              <a:custGeom>
                <a:avLst/>
                <a:gdLst>
                  <a:gd name="T0" fmla="+- 0 9259 9259"/>
                  <a:gd name="T1" fmla="*/ T0 w 156"/>
                  <a:gd name="T2" fmla="+- 0 4952 4781"/>
                  <a:gd name="T3" fmla="*/ 4952 h 171"/>
                  <a:gd name="T4" fmla="+- 0 9415 9259"/>
                  <a:gd name="T5" fmla="*/ T4 w 156"/>
                  <a:gd name="T6" fmla="+- 0 4952 4781"/>
                  <a:gd name="T7" fmla="*/ 4952 h 171"/>
                  <a:gd name="T8" fmla="+- 0 9415 9259"/>
                  <a:gd name="T9" fmla="*/ T8 w 156"/>
                  <a:gd name="T10" fmla="+- 0 4781 4781"/>
                  <a:gd name="T11" fmla="*/ 4781 h 171"/>
                  <a:gd name="T12" fmla="+- 0 9259 9259"/>
                  <a:gd name="T13" fmla="*/ T12 w 156"/>
                  <a:gd name="T14" fmla="+- 0 4781 4781"/>
                  <a:gd name="T15" fmla="*/ 4781 h 171"/>
                  <a:gd name="T16" fmla="+- 0 9259 9259"/>
                  <a:gd name="T17" fmla="*/ T16 w 156"/>
                  <a:gd name="T18" fmla="+- 0 4952 4781"/>
                  <a:gd name="T19" fmla="*/ 4952 h 1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71">
                    <a:moveTo>
                      <a:pt x="0" y="171"/>
                    </a:moveTo>
                    <a:lnTo>
                      <a:pt x="156" y="171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71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4" name="Group 781"/>
            <p:cNvGrpSpPr>
              <a:grpSpLocks/>
            </p:cNvGrpSpPr>
            <p:nvPr/>
          </p:nvGrpSpPr>
          <p:grpSpPr bwMode="auto">
            <a:xfrm>
              <a:off x="9494" y="4820"/>
              <a:ext cx="156" cy="276"/>
              <a:chOff x="9494" y="4820"/>
              <a:chExt cx="156" cy="276"/>
            </a:xfrm>
          </p:grpSpPr>
          <p:sp>
            <p:nvSpPr>
              <p:cNvPr id="1924" name="Freeform 782"/>
              <p:cNvSpPr>
                <a:spLocks/>
              </p:cNvSpPr>
              <p:nvPr/>
            </p:nvSpPr>
            <p:spPr bwMode="auto">
              <a:xfrm>
                <a:off x="9494" y="4820"/>
                <a:ext cx="156" cy="276"/>
              </a:xfrm>
              <a:custGeom>
                <a:avLst/>
                <a:gdLst>
                  <a:gd name="T0" fmla="+- 0 9494 9494"/>
                  <a:gd name="T1" fmla="*/ T0 w 156"/>
                  <a:gd name="T2" fmla="+- 0 5096 4820"/>
                  <a:gd name="T3" fmla="*/ 5096 h 276"/>
                  <a:gd name="T4" fmla="+- 0 9650 9494"/>
                  <a:gd name="T5" fmla="*/ T4 w 156"/>
                  <a:gd name="T6" fmla="+- 0 5096 4820"/>
                  <a:gd name="T7" fmla="*/ 5096 h 276"/>
                  <a:gd name="T8" fmla="+- 0 9650 9494"/>
                  <a:gd name="T9" fmla="*/ T8 w 156"/>
                  <a:gd name="T10" fmla="+- 0 4820 4820"/>
                  <a:gd name="T11" fmla="*/ 4820 h 276"/>
                  <a:gd name="T12" fmla="+- 0 9494 9494"/>
                  <a:gd name="T13" fmla="*/ T12 w 156"/>
                  <a:gd name="T14" fmla="+- 0 4820 4820"/>
                  <a:gd name="T15" fmla="*/ 4820 h 276"/>
                  <a:gd name="T16" fmla="+- 0 9494 9494"/>
                  <a:gd name="T17" fmla="*/ T16 w 156"/>
                  <a:gd name="T18" fmla="+- 0 5096 4820"/>
                  <a:gd name="T19" fmla="*/ 5096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76">
                    <a:moveTo>
                      <a:pt x="0" y="276"/>
                    </a:moveTo>
                    <a:lnTo>
                      <a:pt x="156" y="27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5" name="Group 783"/>
            <p:cNvGrpSpPr>
              <a:grpSpLocks/>
            </p:cNvGrpSpPr>
            <p:nvPr/>
          </p:nvGrpSpPr>
          <p:grpSpPr bwMode="auto">
            <a:xfrm>
              <a:off x="9494" y="4820"/>
              <a:ext cx="156" cy="276"/>
              <a:chOff x="9494" y="4820"/>
              <a:chExt cx="156" cy="276"/>
            </a:xfrm>
          </p:grpSpPr>
          <p:sp>
            <p:nvSpPr>
              <p:cNvPr id="1923" name="Freeform 784"/>
              <p:cNvSpPr>
                <a:spLocks/>
              </p:cNvSpPr>
              <p:nvPr/>
            </p:nvSpPr>
            <p:spPr bwMode="auto">
              <a:xfrm>
                <a:off x="9494" y="4820"/>
                <a:ext cx="156" cy="276"/>
              </a:xfrm>
              <a:custGeom>
                <a:avLst/>
                <a:gdLst>
                  <a:gd name="T0" fmla="+- 0 9494 9494"/>
                  <a:gd name="T1" fmla="*/ T0 w 156"/>
                  <a:gd name="T2" fmla="+- 0 5096 4820"/>
                  <a:gd name="T3" fmla="*/ 5096 h 276"/>
                  <a:gd name="T4" fmla="+- 0 9650 9494"/>
                  <a:gd name="T5" fmla="*/ T4 w 156"/>
                  <a:gd name="T6" fmla="+- 0 5096 4820"/>
                  <a:gd name="T7" fmla="*/ 5096 h 276"/>
                  <a:gd name="T8" fmla="+- 0 9650 9494"/>
                  <a:gd name="T9" fmla="*/ T8 w 156"/>
                  <a:gd name="T10" fmla="+- 0 4820 4820"/>
                  <a:gd name="T11" fmla="*/ 4820 h 276"/>
                  <a:gd name="T12" fmla="+- 0 9494 9494"/>
                  <a:gd name="T13" fmla="*/ T12 w 156"/>
                  <a:gd name="T14" fmla="+- 0 4820 4820"/>
                  <a:gd name="T15" fmla="*/ 4820 h 276"/>
                  <a:gd name="T16" fmla="+- 0 9494 9494"/>
                  <a:gd name="T17" fmla="*/ T16 w 156"/>
                  <a:gd name="T18" fmla="+- 0 5096 4820"/>
                  <a:gd name="T19" fmla="*/ 5096 h 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76">
                    <a:moveTo>
                      <a:pt x="0" y="276"/>
                    </a:moveTo>
                    <a:lnTo>
                      <a:pt x="156" y="27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276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6" name="Group 785"/>
            <p:cNvGrpSpPr>
              <a:grpSpLocks/>
            </p:cNvGrpSpPr>
            <p:nvPr/>
          </p:nvGrpSpPr>
          <p:grpSpPr bwMode="auto">
            <a:xfrm>
              <a:off x="9727" y="4844"/>
              <a:ext cx="156" cy="449"/>
              <a:chOff x="9727" y="4844"/>
              <a:chExt cx="156" cy="449"/>
            </a:xfrm>
          </p:grpSpPr>
          <p:sp>
            <p:nvSpPr>
              <p:cNvPr id="1922" name="Freeform 786"/>
              <p:cNvSpPr>
                <a:spLocks/>
              </p:cNvSpPr>
              <p:nvPr/>
            </p:nvSpPr>
            <p:spPr bwMode="auto">
              <a:xfrm>
                <a:off x="9727" y="4844"/>
                <a:ext cx="156" cy="449"/>
              </a:xfrm>
              <a:custGeom>
                <a:avLst/>
                <a:gdLst>
                  <a:gd name="T0" fmla="+- 0 9727 9727"/>
                  <a:gd name="T1" fmla="*/ T0 w 156"/>
                  <a:gd name="T2" fmla="+- 0 5292 4844"/>
                  <a:gd name="T3" fmla="*/ 5292 h 449"/>
                  <a:gd name="T4" fmla="+- 0 9883 9727"/>
                  <a:gd name="T5" fmla="*/ T4 w 156"/>
                  <a:gd name="T6" fmla="+- 0 5292 4844"/>
                  <a:gd name="T7" fmla="*/ 5292 h 449"/>
                  <a:gd name="T8" fmla="+- 0 9883 9727"/>
                  <a:gd name="T9" fmla="*/ T8 w 156"/>
                  <a:gd name="T10" fmla="+- 0 4844 4844"/>
                  <a:gd name="T11" fmla="*/ 4844 h 449"/>
                  <a:gd name="T12" fmla="+- 0 9727 9727"/>
                  <a:gd name="T13" fmla="*/ T12 w 156"/>
                  <a:gd name="T14" fmla="+- 0 4844 4844"/>
                  <a:gd name="T15" fmla="*/ 4844 h 449"/>
                  <a:gd name="T16" fmla="+- 0 9727 9727"/>
                  <a:gd name="T17" fmla="*/ T16 w 156"/>
                  <a:gd name="T18" fmla="+- 0 5292 4844"/>
                  <a:gd name="T19" fmla="*/ 5292 h 4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49">
                    <a:moveTo>
                      <a:pt x="0" y="448"/>
                    </a:moveTo>
                    <a:lnTo>
                      <a:pt x="156" y="44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7" name="Group 787"/>
            <p:cNvGrpSpPr>
              <a:grpSpLocks/>
            </p:cNvGrpSpPr>
            <p:nvPr/>
          </p:nvGrpSpPr>
          <p:grpSpPr bwMode="auto">
            <a:xfrm>
              <a:off x="9727" y="4844"/>
              <a:ext cx="156" cy="449"/>
              <a:chOff x="9727" y="4844"/>
              <a:chExt cx="156" cy="449"/>
            </a:xfrm>
          </p:grpSpPr>
          <p:sp>
            <p:nvSpPr>
              <p:cNvPr id="1921" name="Freeform 788"/>
              <p:cNvSpPr>
                <a:spLocks/>
              </p:cNvSpPr>
              <p:nvPr/>
            </p:nvSpPr>
            <p:spPr bwMode="auto">
              <a:xfrm>
                <a:off x="9727" y="4844"/>
                <a:ext cx="156" cy="449"/>
              </a:xfrm>
              <a:custGeom>
                <a:avLst/>
                <a:gdLst>
                  <a:gd name="T0" fmla="+- 0 9727 9727"/>
                  <a:gd name="T1" fmla="*/ T0 w 156"/>
                  <a:gd name="T2" fmla="+- 0 5292 4844"/>
                  <a:gd name="T3" fmla="*/ 5292 h 449"/>
                  <a:gd name="T4" fmla="+- 0 9883 9727"/>
                  <a:gd name="T5" fmla="*/ T4 w 156"/>
                  <a:gd name="T6" fmla="+- 0 5292 4844"/>
                  <a:gd name="T7" fmla="*/ 5292 h 449"/>
                  <a:gd name="T8" fmla="+- 0 9883 9727"/>
                  <a:gd name="T9" fmla="*/ T8 w 156"/>
                  <a:gd name="T10" fmla="+- 0 4844 4844"/>
                  <a:gd name="T11" fmla="*/ 4844 h 449"/>
                  <a:gd name="T12" fmla="+- 0 9727 9727"/>
                  <a:gd name="T13" fmla="*/ T12 w 156"/>
                  <a:gd name="T14" fmla="+- 0 4844 4844"/>
                  <a:gd name="T15" fmla="*/ 4844 h 449"/>
                  <a:gd name="T16" fmla="+- 0 9727 9727"/>
                  <a:gd name="T17" fmla="*/ T16 w 156"/>
                  <a:gd name="T18" fmla="+- 0 5292 4844"/>
                  <a:gd name="T19" fmla="*/ 5292 h 4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449">
                    <a:moveTo>
                      <a:pt x="0" y="448"/>
                    </a:moveTo>
                    <a:lnTo>
                      <a:pt x="156" y="448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448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8" name="Group 789"/>
            <p:cNvGrpSpPr>
              <a:grpSpLocks/>
            </p:cNvGrpSpPr>
            <p:nvPr/>
          </p:nvGrpSpPr>
          <p:grpSpPr bwMode="auto">
            <a:xfrm>
              <a:off x="9960" y="4877"/>
              <a:ext cx="156" cy="200"/>
              <a:chOff x="9960" y="4877"/>
              <a:chExt cx="156" cy="200"/>
            </a:xfrm>
          </p:grpSpPr>
          <p:sp>
            <p:nvSpPr>
              <p:cNvPr id="1920" name="Freeform 790"/>
              <p:cNvSpPr>
                <a:spLocks/>
              </p:cNvSpPr>
              <p:nvPr/>
            </p:nvSpPr>
            <p:spPr bwMode="auto">
              <a:xfrm>
                <a:off x="9960" y="4877"/>
                <a:ext cx="156" cy="200"/>
              </a:xfrm>
              <a:custGeom>
                <a:avLst/>
                <a:gdLst>
                  <a:gd name="T0" fmla="+- 0 9960 9960"/>
                  <a:gd name="T1" fmla="*/ T0 w 156"/>
                  <a:gd name="T2" fmla="+- 0 5076 4877"/>
                  <a:gd name="T3" fmla="*/ 5076 h 200"/>
                  <a:gd name="T4" fmla="+- 0 10116 9960"/>
                  <a:gd name="T5" fmla="*/ T4 w 156"/>
                  <a:gd name="T6" fmla="+- 0 5076 4877"/>
                  <a:gd name="T7" fmla="*/ 5076 h 200"/>
                  <a:gd name="T8" fmla="+- 0 10116 9960"/>
                  <a:gd name="T9" fmla="*/ T8 w 156"/>
                  <a:gd name="T10" fmla="+- 0 4877 4877"/>
                  <a:gd name="T11" fmla="*/ 4877 h 200"/>
                  <a:gd name="T12" fmla="+- 0 9960 9960"/>
                  <a:gd name="T13" fmla="*/ T12 w 156"/>
                  <a:gd name="T14" fmla="+- 0 4877 4877"/>
                  <a:gd name="T15" fmla="*/ 4877 h 200"/>
                  <a:gd name="T16" fmla="+- 0 9960 9960"/>
                  <a:gd name="T17" fmla="*/ T16 w 156"/>
                  <a:gd name="T18" fmla="+- 0 5076 4877"/>
                  <a:gd name="T19" fmla="*/ 5076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00">
                    <a:moveTo>
                      <a:pt x="0" y="199"/>
                    </a:moveTo>
                    <a:lnTo>
                      <a:pt x="156" y="19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9" name="Group 791"/>
            <p:cNvGrpSpPr>
              <a:grpSpLocks/>
            </p:cNvGrpSpPr>
            <p:nvPr/>
          </p:nvGrpSpPr>
          <p:grpSpPr bwMode="auto">
            <a:xfrm>
              <a:off x="9960" y="4877"/>
              <a:ext cx="156" cy="200"/>
              <a:chOff x="9960" y="4877"/>
              <a:chExt cx="156" cy="200"/>
            </a:xfrm>
          </p:grpSpPr>
          <p:sp>
            <p:nvSpPr>
              <p:cNvPr id="1919" name="Freeform 792"/>
              <p:cNvSpPr>
                <a:spLocks/>
              </p:cNvSpPr>
              <p:nvPr/>
            </p:nvSpPr>
            <p:spPr bwMode="auto">
              <a:xfrm>
                <a:off x="9960" y="4877"/>
                <a:ext cx="156" cy="200"/>
              </a:xfrm>
              <a:custGeom>
                <a:avLst/>
                <a:gdLst>
                  <a:gd name="T0" fmla="+- 0 9960 9960"/>
                  <a:gd name="T1" fmla="*/ T0 w 156"/>
                  <a:gd name="T2" fmla="+- 0 5076 4877"/>
                  <a:gd name="T3" fmla="*/ 5076 h 200"/>
                  <a:gd name="T4" fmla="+- 0 10116 9960"/>
                  <a:gd name="T5" fmla="*/ T4 w 156"/>
                  <a:gd name="T6" fmla="+- 0 5076 4877"/>
                  <a:gd name="T7" fmla="*/ 5076 h 200"/>
                  <a:gd name="T8" fmla="+- 0 10116 9960"/>
                  <a:gd name="T9" fmla="*/ T8 w 156"/>
                  <a:gd name="T10" fmla="+- 0 4877 4877"/>
                  <a:gd name="T11" fmla="*/ 4877 h 200"/>
                  <a:gd name="T12" fmla="+- 0 9960 9960"/>
                  <a:gd name="T13" fmla="*/ T12 w 156"/>
                  <a:gd name="T14" fmla="+- 0 4877 4877"/>
                  <a:gd name="T15" fmla="*/ 4877 h 200"/>
                  <a:gd name="T16" fmla="+- 0 9960 9960"/>
                  <a:gd name="T17" fmla="*/ T16 w 156"/>
                  <a:gd name="T18" fmla="+- 0 5076 4877"/>
                  <a:gd name="T19" fmla="*/ 5076 h 2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200">
                    <a:moveTo>
                      <a:pt x="0" y="199"/>
                    </a:moveTo>
                    <a:lnTo>
                      <a:pt x="156" y="199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99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0" name="Group 793"/>
            <p:cNvGrpSpPr>
              <a:grpSpLocks/>
            </p:cNvGrpSpPr>
            <p:nvPr/>
          </p:nvGrpSpPr>
          <p:grpSpPr bwMode="auto">
            <a:xfrm>
              <a:off x="10195" y="5009"/>
              <a:ext cx="156" cy="164"/>
              <a:chOff x="10195" y="5009"/>
              <a:chExt cx="156" cy="164"/>
            </a:xfrm>
          </p:grpSpPr>
          <p:sp>
            <p:nvSpPr>
              <p:cNvPr id="1918" name="Freeform 794"/>
              <p:cNvSpPr>
                <a:spLocks/>
              </p:cNvSpPr>
              <p:nvPr/>
            </p:nvSpPr>
            <p:spPr bwMode="auto">
              <a:xfrm>
                <a:off x="10195" y="5009"/>
                <a:ext cx="156" cy="164"/>
              </a:xfrm>
              <a:custGeom>
                <a:avLst/>
                <a:gdLst>
                  <a:gd name="T0" fmla="+- 0 10195 10195"/>
                  <a:gd name="T1" fmla="*/ T0 w 156"/>
                  <a:gd name="T2" fmla="+- 0 5172 5009"/>
                  <a:gd name="T3" fmla="*/ 5172 h 164"/>
                  <a:gd name="T4" fmla="+- 0 10351 10195"/>
                  <a:gd name="T5" fmla="*/ T4 w 156"/>
                  <a:gd name="T6" fmla="+- 0 5172 5009"/>
                  <a:gd name="T7" fmla="*/ 5172 h 164"/>
                  <a:gd name="T8" fmla="+- 0 10351 10195"/>
                  <a:gd name="T9" fmla="*/ T8 w 156"/>
                  <a:gd name="T10" fmla="+- 0 5009 5009"/>
                  <a:gd name="T11" fmla="*/ 5009 h 164"/>
                  <a:gd name="T12" fmla="+- 0 10195 10195"/>
                  <a:gd name="T13" fmla="*/ T12 w 156"/>
                  <a:gd name="T14" fmla="+- 0 5009 5009"/>
                  <a:gd name="T15" fmla="*/ 5009 h 164"/>
                  <a:gd name="T16" fmla="+- 0 10195 10195"/>
                  <a:gd name="T17" fmla="*/ T16 w 156"/>
                  <a:gd name="T18" fmla="+- 0 5172 5009"/>
                  <a:gd name="T19" fmla="*/ 5172 h 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64">
                    <a:moveTo>
                      <a:pt x="0" y="163"/>
                    </a:moveTo>
                    <a:lnTo>
                      <a:pt x="156" y="16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1" name="Group 795"/>
            <p:cNvGrpSpPr>
              <a:grpSpLocks/>
            </p:cNvGrpSpPr>
            <p:nvPr/>
          </p:nvGrpSpPr>
          <p:grpSpPr bwMode="auto">
            <a:xfrm>
              <a:off x="10195" y="5009"/>
              <a:ext cx="156" cy="164"/>
              <a:chOff x="10195" y="5009"/>
              <a:chExt cx="156" cy="164"/>
            </a:xfrm>
          </p:grpSpPr>
          <p:sp>
            <p:nvSpPr>
              <p:cNvPr id="1917" name="Freeform 796"/>
              <p:cNvSpPr>
                <a:spLocks/>
              </p:cNvSpPr>
              <p:nvPr/>
            </p:nvSpPr>
            <p:spPr bwMode="auto">
              <a:xfrm>
                <a:off x="10195" y="5009"/>
                <a:ext cx="156" cy="164"/>
              </a:xfrm>
              <a:custGeom>
                <a:avLst/>
                <a:gdLst>
                  <a:gd name="T0" fmla="+- 0 10195 10195"/>
                  <a:gd name="T1" fmla="*/ T0 w 156"/>
                  <a:gd name="T2" fmla="+- 0 5172 5009"/>
                  <a:gd name="T3" fmla="*/ 5172 h 164"/>
                  <a:gd name="T4" fmla="+- 0 10351 10195"/>
                  <a:gd name="T5" fmla="*/ T4 w 156"/>
                  <a:gd name="T6" fmla="+- 0 5172 5009"/>
                  <a:gd name="T7" fmla="*/ 5172 h 164"/>
                  <a:gd name="T8" fmla="+- 0 10351 10195"/>
                  <a:gd name="T9" fmla="*/ T8 w 156"/>
                  <a:gd name="T10" fmla="+- 0 5009 5009"/>
                  <a:gd name="T11" fmla="*/ 5009 h 164"/>
                  <a:gd name="T12" fmla="+- 0 10195 10195"/>
                  <a:gd name="T13" fmla="*/ T12 w 156"/>
                  <a:gd name="T14" fmla="+- 0 5009 5009"/>
                  <a:gd name="T15" fmla="*/ 5009 h 164"/>
                  <a:gd name="T16" fmla="+- 0 10195 10195"/>
                  <a:gd name="T17" fmla="*/ T16 w 156"/>
                  <a:gd name="T18" fmla="+- 0 5172 5009"/>
                  <a:gd name="T19" fmla="*/ 5172 h 1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6" h="164">
                    <a:moveTo>
                      <a:pt x="0" y="163"/>
                    </a:moveTo>
                    <a:lnTo>
                      <a:pt x="156" y="163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0" y="163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2" name="Group 797"/>
            <p:cNvGrpSpPr>
              <a:grpSpLocks/>
            </p:cNvGrpSpPr>
            <p:nvPr/>
          </p:nvGrpSpPr>
          <p:grpSpPr bwMode="auto">
            <a:xfrm>
              <a:off x="2210" y="3101"/>
              <a:ext cx="2" cy="2660"/>
              <a:chOff x="2210" y="3101"/>
              <a:chExt cx="2" cy="2660"/>
            </a:xfrm>
          </p:grpSpPr>
          <p:sp>
            <p:nvSpPr>
              <p:cNvPr id="1916" name="Freeform 798"/>
              <p:cNvSpPr>
                <a:spLocks/>
              </p:cNvSpPr>
              <p:nvPr/>
            </p:nvSpPr>
            <p:spPr bwMode="auto">
              <a:xfrm>
                <a:off x="2210" y="3101"/>
                <a:ext cx="2" cy="2660"/>
              </a:xfrm>
              <a:custGeom>
                <a:avLst/>
                <a:gdLst>
                  <a:gd name="T0" fmla="+- 0 5760 3101"/>
                  <a:gd name="T1" fmla="*/ 5760 h 2660"/>
                  <a:gd name="T2" fmla="+- 0 3101 3101"/>
                  <a:gd name="T3" fmla="*/ 3101 h 26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660">
                    <a:moveTo>
                      <a:pt x="0" y="2659"/>
                    </a:moveTo>
                    <a:lnTo>
                      <a:pt x="0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3" name="Group 799"/>
            <p:cNvGrpSpPr>
              <a:grpSpLocks/>
            </p:cNvGrpSpPr>
            <p:nvPr/>
          </p:nvGrpSpPr>
          <p:grpSpPr bwMode="auto">
            <a:xfrm>
              <a:off x="2146" y="5760"/>
              <a:ext cx="65" cy="2"/>
              <a:chOff x="2146" y="5760"/>
              <a:chExt cx="65" cy="2"/>
            </a:xfrm>
          </p:grpSpPr>
          <p:sp>
            <p:nvSpPr>
              <p:cNvPr id="1904" name="Freeform 800"/>
              <p:cNvSpPr>
                <a:spLocks/>
              </p:cNvSpPr>
              <p:nvPr/>
            </p:nvSpPr>
            <p:spPr bwMode="auto">
              <a:xfrm>
                <a:off x="2146" y="5760"/>
                <a:ext cx="65" cy="2"/>
              </a:xfrm>
              <a:custGeom>
                <a:avLst/>
                <a:gdLst>
                  <a:gd name="T0" fmla="+- 0 2146 2146"/>
                  <a:gd name="T1" fmla="*/ T0 w 65"/>
                  <a:gd name="T2" fmla="+- 0 2210 2146"/>
                  <a:gd name="T3" fmla="*/ T2 w 6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5">
                    <a:moveTo>
                      <a:pt x="0" y="0"/>
                    </a:moveTo>
                    <a:lnTo>
                      <a:pt x="64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4" name="Group 801"/>
            <p:cNvGrpSpPr>
              <a:grpSpLocks/>
            </p:cNvGrpSpPr>
            <p:nvPr/>
          </p:nvGrpSpPr>
          <p:grpSpPr bwMode="auto">
            <a:xfrm>
              <a:off x="2146" y="5021"/>
              <a:ext cx="65" cy="2"/>
              <a:chOff x="2146" y="5021"/>
              <a:chExt cx="65" cy="2"/>
            </a:xfrm>
          </p:grpSpPr>
          <p:sp>
            <p:nvSpPr>
              <p:cNvPr id="1903" name="Freeform 802"/>
              <p:cNvSpPr>
                <a:spLocks/>
              </p:cNvSpPr>
              <p:nvPr/>
            </p:nvSpPr>
            <p:spPr bwMode="auto">
              <a:xfrm>
                <a:off x="2146" y="5021"/>
                <a:ext cx="65" cy="2"/>
              </a:xfrm>
              <a:custGeom>
                <a:avLst/>
                <a:gdLst>
                  <a:gd name="T0" fmla="+- 0 2146 2146"/>
                  <a:gd name="T1" fmla="*/ T0 w 65"/>
                  <a:gd name="T2" fmla="+- 0 2210 2146"/>
                  <a:gd name="T3" fmla="*/ T2 w 6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5">
                    <a:moveTo>
                      <a:pt x="0" y="0"/>
                    </a:moveTo>
                    <a:lnTo>
                      <a:pt x="64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5" name="Group 803"/>
            <p:cNvGrpSpPr>
              <a:grpSpLocks/>
            </p:cNvGrpSpPr>
            <p:nvPr/>
          </p:nvGrpSpPr>
          <p:grpSpPr bwMode="auto">
            <a:xfrm>
              <a:off x="2146" y="4282"/>
              <a:ext cx="65" cy="2"/>
              <a:chOff x="2146" y="4282"/>
              <a:chExt cx="65" cy="2"/>
            </a:xfrm>
          </p:grpSpPr>
          <p:sp>
            <p:nvSpPr>
              <p:cNvPr id="1902" name="Freeform 804"/>
              <p:cNvSpPr>
                <a:spLocks/>
              </p:cNvSpPr>
              <p:nvPr/>
            </p:nvSpPr>
            <p:spPr bwMode="auto">
              <a:xfrm>
                <a:off x="2146" y="4282"/>
                <a:ext cx="65" cy="2"/>
              </a:xfrm>
              <a:custGeom>
                <a:avLst/>
                <a:gdLst>
                  <a:gd name="T0" fmla="+- 0 2146 2146"/>
                  <a:gd name="T1" fmla="*/ T0 w 65"/>
                  <a:gd name="T2" fmla="+- 0 2210 2146"/>
                  <a:gd name="T3" fmla="*/ T2 w 6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5">
                    <a:moveTo>
                      <a:pt x="0" y="0"/>
                    </a:moveTo>
                    <a:lnTo>
                      <a:pt x="64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6" name="Group 805"/>
            <p:cNvGrpSpPr>
              <a:grpSpLocks/>
            </p:cNvGrpSpPr>
            <p:nvPr/>
          </p:nvGrpSpPr>
          <p:grpSpPr bwMode="auto">
            <a:xfrm>
              <a:off x="2146" y="3543"/>
              <a:ext cx="65" cy="2"/>
              <a:chOff x="2146" y="3543"/>
              <a:chExt cx="65" cy="2"/>
            </a:xfrm>
          </p:grpSpPr>
          <p:sp>
            <p:nvSpPr>
              <p:cNvPr id="1901" name="Freeform 806"/>
              <p:cNvSpPr>
                <a:spLocks/>
              </p:cNvSpPr>
              <p:nvPr/>
            </p:nvSpPr>
            <p:spPr bwMode="auto">
              <a:xfrm>
                <a:off x="2146" y="3543"/>
                <a:ext cx="65" cy="2"/>
              </a:xfrm>
              <a:custGeom>
                <a:avLst/>
                <a:gdLst>
                  <a:gd name="T0" fmla="+- 0 2146 2146"/>
                  <a:gd name="T1" fmla="*/ T0 w 65"/>
                  <a:gd name="T2" fmla="+- 0 2210 2146"/>
                  <a:gd name="T3" fmla="*/ T2 w 6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5">
                    <a:moveTo>
                      <a:pt x="0" y="0"/>
                    </a:moveTo>
                    <a:lnTo>
                      <a:pt x="64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7" name="Group 807"/>
            <p:cNvGrpSpPr>
              <a:grpSpLocks/>
            </p:cNvGrpSpPr>
            <p:nvPr/>
          </p:nvGrpSpPr>
          <p:grpSpPr bwMode="auto">
            <a:xfrm>
              <a:off x="2210" y="5760"/>
              <a:ext cx="8180" cy="2"/>
              <a:chOff x="2210" y="5760"/>
              <a:chExt cx="8180" cy="2"/>
            </a:xfrm>
          </p:grpSpPr>
          <p:sp>
            <p:nvSpPr>
              <p:cNvPr id="1900" name="Freeform 808"/>
              <p:cNvSpPr>
                <a:spLocks/>
              </p:cNvSpPr>
              <p:nvPr/>
            </p:nvSpPr>
            <p:spPr bwMode="auto">
              <a:xfrm>
                <a:off x="2210" y="5760"/>
                <a:ext cx="8180" cy="2"/>
              </a:xfrm>
              <a:custGeom>
                <a:avLst/>
                <a:gdLst>
                  <a:gd name="T0" fmla="+- 0 2210 2210"/>
                  <a:gd name="T1" fmla="*/ T0 w 8180"/>
                  <a:gd name="T2" fmla="+- 0 10390 2210"/>
                  <a:gd name="T3" fmla="*/ T2 w 818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180">
                    <a:moveTo>
                      <a:pt x="0" y="0"/>
                    </a:moveTo>
                    <a:lnTo>
                      <a:pt x="8180" y="0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8" name="Group 809"/>
            <p:cNvGrpSpPr>
              <a:grpSpLocks/>
            </p:cNvGrpSpPr>
            <p:nvPr/>
          </p:nvGrpSpPr>
          <p:grpSpPr bwMode="auto">
            <a:xfrm>
              <a:off x="2210" y="5760"/>
              <a:ext cx="2" cy="65"/>
              <a:chOff x="2210" y="5760"/>
              <a:chExt cx="2" cy="65"/>
            </a:xfrm>
          </p:grpSpPr>
          <p:sp>
            <p:nvSpPr>
              <p:cNvPr id="1899" name="Freeform 810"/>
              <p:cNvSpPr>
                <a:spLocks/>
              </p:cNvSpPr>
              <p:nvPr/>
            </p:nvSpPr>
            <p:spPr bwMode="auto">
              <a:xfrm>
                <a:off x="2210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9" name="Group 811"/>
            <p:cNvGrpSpPr>
              <a:grpSpLocks/>
            </p:cNvGrpSpPr>
            <p:nvPr/>
          </p:nvGrpSpPr>
          <p:grpSpPr bwMode="auto">
            <a:xfrm>
              <a:off x="2443" y="5760"/>
              <a:ext cx="2" cy="65"/>
              <a:chOff x="2443" y="5760"/>
              <a:chExt cx="2" cy="65"/>
            </a:xfrm>
          </p:grpSpPr>
          <p:sp>
            <p:nvSpPr>
              <p:cNvPr id="1898" name="Freeform 812"/>
              <p:cNvSpPr>
                <a:spLocks/>
              </p:cNvSpPr>
              <p:nvPr/>
            </p:nvSpPr>
            <p:spPr bwMode="auto">
              <a:xfrm>
                <a:off x="2443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0" name="Group 813"/>
            <p:cNvGrpSpPr>
              <a:grpSpLocks/>
            </p:cNvGrpSpPr>
            <p:nvPr/>
          </p:nvGrpSpPr>
          <p:grpSpPr bwMode="auto">
            <a:xfrm>
              <a:off x="2676" y="5760"/>
              <a:ext cx="2" cy="65"/>
              <a:chOff x="2676" y="5760"/>
              <a:chExt cx="2" cy="65"/>
            </a:xfrm>
          </p:grpSpPr>
          <p:sp>
            <p:nvSpPr>
              <p:cNvPr id="1897" name="Freeform 814"/>
              <p:cNvSpPr>
                <a:spLocks/>
              </p:cNvSpPr>
              <p:nvPr/>
            </p:nvSpPr>
            <p:spPr bwMode="auto">
              <a:xfrm>
                <a:off x="2676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1" name="Group 815"/>
            <p:cNvGrpSpPr>
              <a:grpSpLocks/>
            </p:cNvGrpSpPr>
            <p:nvPr/>
          </p:nvGrpSpPr>
          <p:grpSpPr bwMode="auto">
            <a:xfrm>
              <a:off x="2911" y="5760"/>
              <a:ext cx="2" cy="65"/>
              <a:chOff x="2911" y="5760"/>
              <a:chExt cx="2" cy="65"/>
            </a:xfrm>
          </p:grpSpPr>
          <p:sp>
            <p:nvSpPr>
              <p:cNvPr id="1896" name="Freeform 816"/>
              <p:cNvSpPr>
                <a:spLocks/>
              </p:cNvSpPr>
              <p:nvPr/>
            </p:nvSpPr>
            <p:spPr bwMode="auto">
              <a:xfrm>
                <a:off x="2911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2" name="Group 817"/>
            <p:cNvGrpSpPr>
              <a:grpSpLocks/>
            </p:cNvGrpSpPr>
            <p:nvPr/>
          </p:nvGrpSpPr>
          <p:grpSpPr bwMode="auto">
            <a:xfrm>
              <a:off x="3144" y="5760"/>
              <a:ext cx="2" cy="65"/>
              <a:chOff x="3144" y="5760"/>
              <a:chExt cx="2" cy="65"/>
            </a:xfrm>
          </p:grpSpPr>
          <p:sp>
            <p:nvSpPr>
              <p:cNvPr id="1895" name="Freeform 818"/>
              <p:cNvSpPr>
                <a:spLocks/>
              </p:cNvSpPr>
              <p:nvPr/>
            </p:nvSpPr>
            <p:spPr bwMode="auto">
              <a:xfrm>
                <a:off x="3144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3" name="Group 819"/>
            <p:cNvGrpSpPr>
              <a:grpSpLocks/>
            </p:cNvGrpSpPr>
            <p:nvPr/>
          </p:nvGrpSpPr>
          <p:grpSpPr bwMode="auto">
            <a:xfrm>
              <a:off x="3377" y="5760"/>
              <a:ext cx="2" cy="65"/>
              <a:chOff x="3377" y="5760"/>
              <a:chExt cx="2" cy="65"/>
            </a:xfrm>
          </p:grpSpPr>
          <p:sp>
            <p:nvSpPr>
              <p:cNvPr id="1894" name="Freeform 820"/>
              <p:cNvSpPr>
                <a:spLocks/>
              </p:cNvSpPr>
              <p:nvPr/>
            </p:nvSpPr>
            <p:spPr bwMode="auto">
              <a:xfrm>
                <a:off x="3377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4" name="Group 821"/>
            <p:cNvGrpSpPr>
              <a:grpSpLocks/>
            </p:cNvGrpSpPr>
            <p:nvPr/>
          </p:nvGrpSpPr>
          <p:grpSpPr bwMode="auto">
            <a:xfrm>
              <a:off x="3612" y="5760"/>
              <a:ext cx="2" cy="65"/>
              <a:chOff x="3612" y="5760"/>
              <a:chExt cx="2" cy="65"/>
            </a:xfrm>
          </p:grpSpPr>
          <p:sp>
            <p:nvSpPr>
              <p:cNvPr id="1893" name="Freeform 822"/>
              <p:cNvSpPr>
                <a:spLocks/>
              </p:cNvSpPr>
              <p:nvPr/>
            </p:nvSpPr>
            <p:spPr bwMode="auto">
              <a:xfrm>
                <a:off x="3612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5" name="Group 823"/>
            <p:cNvGrpSpPr>
              <a:grpSpLocks/>
            </p:cNvGrpSpPr>
            <p:nvPr/>
          </p:nvGrpSpPr>
          <p:grpSpPr bwMode="auto">
            <a:xfrm>
              <a:off x="3845" y="5760"/>
              <a:ext cx="2" cy="65"/>
              <a:chOff x="3845" y="5760"/>
              <a:chExt cx="2" cy="65"/>
            </a:xfrm>
          </p:grpSpPr>
          <p:sp>
            <p:nvSpPr>
              <p:cNvPr id="1892" name="Freeform 824"/>
              <p:cNvSpPr>
                <a:spLocks/>
              </p:cNvSpPr>
              <p:nvPr/>
            </p:nvSpPr>
            <p:spPr bwMode="auto">
              <a:xfrm>
                <a:off x="3845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6" name="Group 825"/>
            <p:cNvGrpSpPr>
              <a:grpSpLocks/>
            </p:cNvGrpSpPr>
            <p:nvPr/>
          </p:nvGrpSpPr>
          <p:grpSpPr bwMode="auto">
            <a:xfrm>
              <a:off x="4080" y="5760"/>
              <a:ext cx="2" cy="65"/>
              <a:chOff x="4080" y="5760"/>
              <a:chExt cx="2" cy="65"/>
            </a:xfrm>
          </p:grpSpPr>
          <p:sp>
            <p:nvSpPr>
              <p:cNvPr id="1891" name="Freeform 826"/>
              <p:cNvSpPr>
                <a:spLocks/>
              </p:cNvSpPr>
              <p:nvPr/>
            </p:nvSpPr>
            <p:spPr bwMode="auto">
              <a:xfrm>
                <a:off x="4080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7" name="Group 827"/>
            <p:cNvGrpSpPr>
              <a:grpSpLocks/>
            </p:cNvGrpSpPr>
            <p:nvPr/>
          </p:nvGrpSpPr>
          <p:grpSpPr bwMode="auto">
            <a:xfrm>
              <a:off x="4313" y="5760"/>
              <a:ext cx="2" cy="65"/>
              <a:chOff x="4313" y="5760"/>
              <a:chExt cx="2" cy="65"/>
            </a:xfrm>
          </p:grpSpPr>
          <p:sp>
            <p:nvSpPr>
              <p:cNvPr id="1890" name="Freeform 828"/>
              <p:cNvSpPr>
                <a:spLocks/>
              </p:cNvSpPr>
              <p:nvPr/>
            </p:nvSpPr>
            <p:spPr bwMode="auto">
              <a:xfrm>
                <a:off x="4313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8" name="Group 829"/>
            <p:cNvGrpSpPr>
              <a:grpSpLocks/>
            </p:cNvGrpSpPr>
            <p:nvPr/>
          </p:nvGrpSpPr>
          <p:grpSpPr bwMode="auto">
            <a:xfrm>
              <a:off x="4546" y="5760"/>
              <a:ext cx="2" cy="65"/>
              <a:chOff x="4546" y="5760"/>
              <a:chExt cx="2" cy="65"/>
            </a:xfrm>
          </p:grpSpPr>
          <p:sp>
            <p:nvSpPr>
              <p:cNvPr id="1889" name="Freeform 830"/>
              <p:cNvSpPr>
                <a:spLocks/>
              </p:cNvSpPr>
              <p:nvPr/>
            </p:nvSpPr>
            <p:spPr bwMode="auto">
              <a:xfrm>
                <a:off x="4546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9" name="Group 831"/>
            <p:cNvGrpSpPr>
              <a:grpSpLocks/>
            </p:cNvGrpSpPr>
            <p:nvPr/>
          </p:nvGrpSpPr>
          <p:grpSpPr bwMode="auto">
            <a:xfrm>
              <a:off x="4781" y="5760"/>
              <a:ext cx="2" cy="65"/>
              <a:chOff x="4781" y="5760"/>
              <a:chExt cx="2" cy="65"/>
            </a:xfrm>
          </p:grpSpPr>
          <p:sp>
            <p:nvSpPr>
              <p:cNvPr id="1888" name="Freeform 832"/>
              <p:cNvSpPr>
                <a:spLocks/>
              </p:cNvSpPr>
              <p:nvPr/>
            </p:nvSpPr>
            <p:spPr bwMode="auto">
              <a:xfrm>
                <a:off x="4781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0" name="Group 833"/>
            <p:cNvGrpSpPr>
              <a:grpSpLocks/>
            </p:cNvGrpSpPr>
            <p:nvPr/>
          </p:nvGrpSpPr>
          <p:grpSpPr bwMode="auto">
            <a:xfrm>
              <a:off x="5014" y="5760"/>
              <a:ext cx="2" cy="65"/>
              <a:chOff x="5014" y="5760"/>
              <a:chExt cx="2" cy="65"/>
            </a:xfrm>
          </p:grpSpPr>
          <p:sp>
            <p:nvSpPr>
              <p:cNvPr id="1855" name="Freeform 834"/>
              <p:cNvSpPr>
                <a:spLocks/>
              </p:cNvSpPr>
              <p:nvPr/>
            </p:nvSpPr>
            <p:spPr bwMode="auto">
              <a:xfrm>
                <a:off x="5014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1" name="Group 835"/>
            <p:cNvGrpSpPr>
              <a:grpSpLocks/>
            </p:cNvGrpSpPr>
            <p:nvPr/>
          </p:nvGrpSpPr>
          <p:grpSpPr bwMode="auto">
            <a:xfrm>
              <a:off x="5249" y="5760"/>
              <a:ext cx="2" cy="65"/>
              <a:chOff x="5249" y="5760"/>
              <a:chExt cx="2" cy="65"/>
            </a:xfrm>
          </p:grpSpPr>
          <p:sp>
            <p:nvSpPr>
              <p:cNvPr id="1854" name="Freeform 836"/>
              <p:cNvSpPr>
                <a:spLocks/>
              </p:cNvSpPr>
              <p:nvPr/>
            </p:nvSpPr>
            <p:spPr bwMode="auto">
              <a:xfrm>
                <a:off x="5249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2" name="Group 837"/>
            <p:cNvGrpSpPr>
              <a:grpSpLocks/>
            </p:cNvGrpSpPr>
            <p:nvPr/>
          </p:nvGrpSpPr>
          <p:grpSpPr bwMode="auto">
            <a:xfrm>
              <a:off x="5482" y="5760"/>
              <a:ext cx="2" cy="65"/>
              <a:chOff x="5482" y="5760"/>
              <a:chExt cx="2" cy="65"/>
            </a:xfrm>
          </p:grpSpPr>
          <p:sp>
            <p:nvSpPr>
              <p:cNvPr id="1853" name="Freeform 838"/>
              <p:cNvSpPr>
                <a:spLocks/>
              </p:cNvSpPr>
              <p:nvPr/>
            </p:nvSpPr>
            <p:spPr bwMode="auto">
              <a:xfrm>
                <a:off x="5482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3" name="Group 839"/>
            <p:cNvGrpSpPr>
              <a:grpSpLocks/>
            </p:cNvGrpSpPr>
            <p:nvPr/>
          </p:nvGrpSpPr>
          <p:grpSpPr bwMode="auto">
            <a:xfrm>
              <a:off x="5714" y="5760"/>
              <a:ext cx="2" cy="65"/>
              <a:chOff x="5714" y="5760"/>
              <a:chExt cx="2" cy="65"/>
            </a:xfrm>
          </p:grpSpPr>
          <p:sp>
            <p:nvSpPr>
              <p:cNvPr id="1852" name="Freeform 840"/>
              <p:cNvSpPr>
                <a:spLocks/>
              </p:cNvSpPr>
              <p:nvPr/>
            </p:nvSpPr>
            <p:spPr bwMode="auto">
              <a:xfrm>
                <a:off x="5714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4" name="Group 841"/>
            <p:cNvGrpSpPr>
              <a:grpSpLocks/>
            </p:cNvGrpSpPr>
            <p:nvPr/>
          </p:nvGrpSpPr>
          <p:grpSpPr bwMode="auto">
            <a:xfrm>
              <a:off x="5950" y="5760"/>
              <a:ext cx="2" cy="65"/>
              <a:chOff x="5950" y="5760"/>
              <a:chExt cx="2" cy="65"/>
            </a:xfrm>
          </p:grpSpPr>
          <p:sp>
            <p:nvSpPr>
              <p:cNvPr id="1851" name="Freeform 842"/>
              <p:cNvSpPr>
                <a:spLocks/>
              </p:cNvSpPr>
              <p:nvPr/>
            </p:nvSpPr>
            <p:spPr bwMode="auto">
              <a:xfrm>
                <a:off x="5950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5" name="Group 843"/>
            <p:cNvGrpSpPr>
              <a:grpSpLocks/>
            </p:cNvGrpSpPr>
            <p:nvPr/>
          </p:nvGrpSpPr>
          <p:grpSpPr bwMode="auto">
            <a:xfrm>
              <a:off x="6182" y="5760"/>
              <a:ext cx="2" cy="65"/>
              <a:chOff x="6182" y="5760"/>
              <a:chExt cx="2" cy="65"/>
            </a:xfrm>
          </p:grpSpPr>
          <p:sp>
            <p:nvSpPr>
              <p:cNvPr id="1850" name="Freeform 844"/>
              <p:cNvSpPr>
                <a:spLocks/>
              </p:cNvSpPr>
              <p:nvPr/>
            </p:nvSpPr>
            <p:spPr bwMode="auto">
              <a:xfrm>
                <a:off x="6182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6" name="Group 845"/>
            <p:cNvGrpSpPr>
              <a:grpSpLocks/>
            </p:cNvGrpSpPr>
            <p:nvPr/>
          </p:nvGrpSpPr>
          <p:grpSpPr bwMode="auto">
            <a:xfrm>
              <a:off x="6415" y="5760"/>
              <a:ext cx="2" cy="65"/>
              <a:chOff x="6415" y="5760"/>
              <a:chExt cx="2" cy="65"/>
            </a:xfrm>
          </p:grpSpPr>
          <p:sp>
            <p:nvSpPr>
              <p:cNvPr id="1849" name="Freeform 846"/>
              <p:cNvSpPr>
                <a:spLocks/>
              </p:cNvSpPr>
              <p:nvPr/>
            </p:nvSpPr>
            <p:spPr bwMode="auto">
              <a:xfrm>
                <a:off x="6415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7" name="Group 847"/>
            <p:cNvGrpSpPr>
              <a:grpSpLocks/>
            </p:cNvGrpSpPr>
            <p:nvPr/>
          </p:nvGrpSpPr>
          <p:grpSpPr bwMode="auto">
            <a:xfrm>
              <a:off x="6650" y="5760"/>
              <a:ext cx="2" cy="65"/>
              <a:chOff x="6650" y="5760"/>
              <a:chExt cx="2" cy="65"/>
            </a:xfrm>
          </p:grpSpPr>
          <p:sp>
            <p:nvSpPr>
              <p:cNvPr id="1848" name="Freeform 848"/>
              <p:cNvSpPr>
                <a:spLocks/>
              </p:cNvSpPr>
              <p:nvPr/>
            </p:nvSpPr>
            <p:spPr bwMode="auto">
              <a:xfrm>
                <a:off x="6650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8" name="Group 849"/>
            <p:cNvGrpSpPr>
              <a:grpSpLocks/>
            </p:cNvGrpSpPr>
            <p:nvPr/>
          </p:nvGrpSpPr>
          <p:grpSpPr bwMode="auto">
            <a:xfrm>
              <a:off x="6883" y="5760"/>
              <a:ext cx="2" cy="65"/>
              <a:chOff x="6883" y="5760"/>
              <a:chExt cx="2" cy="65"/>
            </a:xfrm>
          </p:grpSpPr>
          <p:sp>
            <p:nvSpPr>
              <p:cNvPr id="1847" name="Freeform 850"/>
              <p:cNvSpPr>
                <a:spLocks/>
              </p:cNvSpPr>
              <p:nvPr/>
            </p:nvSpPr>
            <p:spPr bwMode="auto">
              <a:xfrm>
                <a:off x="6883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9" name="Group 851"/>
            <p:cNvGrpSpPr>
              <a:grpSpLocks/>
            </p:cNvGrpSpPr>
            <p:nvPr/>
          </p:nvGrpSpPr>
          <p:grpSpPr bwMode="auto">
            <a:xfrm>
              <a:off x="7118" y="5760"/>
              <a:ext cx="2" cy="65"/>
              <a:chOff x="7118" y="5760"/>
              <a:chExt cx="2" cy="65"/>
            </a:xfrm>
          </p:grpSpPr>
          <p:sp>
            <p:nvSpPr>
              <p:cNvPr id="1846" name="Freeform 852"/>
              <p:cNvSpPr>
                <a:spLocks/>
              </p:cNvSpPr>
              <p:nvPr/>
            </p:nvSpPr>
            <p:spPr bwMode="auto">
              <a:xfrm>
                <a:off x="7118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0" name="Group 853"/>
            <p:cNvGrpSpPr>
              <a:grpSpLocks/>
            </p:cNvGrpSpPr>
            <p:nvPr/>
          </p:nvGrpSpPr>
          <p:grpSpPr bwMode="auto">
            <a:xfrm>
              <a:off x="7351" y="5760"/>
              <a:ext cx="2" cy="65"/>
              <a:chOff x="7351" y="5760"/>
              <a:chExt cx="2" cy="65"/>
            </a:xfrm>
          </p:grpSpPr>
          <p:sp>
            <p:nvSpPr>
              <p:cNvPr id="1845" name="Freeform 854"/>
              <p:cNvSpPr>
                <a:spLocks/>
              </p:cNvSpPr>
              <p:nvPr/>
            </p:nvSpPr>
            <p:spPr bwMode="auto">
              <a:xfrm>
                <a:off x="7351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1" name="Group 855"/>
            <p:cNvGrpSpPr>
              <a:grpSpLocks/>
            </p:cNvGrpSpPr>
            <p:nvPr/>
          </p:nvGrpSpPr>
          <p:grpSpPr bwMode="auto">
            <a:xfrm>
              <a:off x="7584" y="5760"/>
              <a:ext cx="2" cy="65"/>
              <a:chOff x="7584" y="5760"/>
              <a:chExt cx="2" cy="65"/>
            </a:xfrm>
          </p:grpSpPr>
          <p:sp>
            <p:nvSpPr>
              <p:cNvPr id="1844" name="Freeform 856"/>
              <p:cNvSpPr>
                <a:spLocks/>
              </p:cNvSpPr>
              <p:nvPr/>
            </p:nvSpPr>
            <p:spPr bwMode="auto">
              <a:xfrm>
                <a:off x="7584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2" name="Group 857"/>
            <p:cNvGrpSpPr>
              <a:grpSpLocks/>
            </p:cNvGrpSpPr>
            <p:nvPr/>
          </p:nvGrpSpPr>
          <p:grpSpPr bwMode="auto">
            <a:xfrm>
              <a:off x="7819" y="5760"/>
              <a:ext cx="2" cy="65"/>
              <a:chOff x="7819" y="5760"/>
              <a:chExt cx="2" cy="65"/>
            </a:xfrm>
          </p:grpSpPr>
          <p:sp>
            <p:nvSpPr>
              <p:cNvPr id="1843" name="Freeform 858"/>
              <p:cNvSpPr>
                <a:spLocks/>
              </p:cNvSpPr>
              <p:nvPr/>
            </p:nvSpPr>
            <p:spPr bwMode="auto">
              <a:xfrm>
                <a:off x="7819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3" name="Group 859"/>
            <p:cNvGrpSpPr>
              <a:grpSpLocks/>
            </p:cNvGrpSpPr>
            <p:nvPr/>
          </p:nvGrpSpPr>
          <p:grpSpPr bwMode="auto">
            <a:xfrm>
              <a:off x="8052" y="5760"/>
              <a:ext cx="2" cy="65"/>
              <a:chOff x="8052" y="5760"/>
              <a:chExt cx="2" cy="65"/>
            </a:xfrm>
          </p:grpSpPr>
          <p:sp>
            <p:nvSpPr>
              <p:cNvPr id="1842" name="Freeform 860"/>
              <p:cNvSpPr>
                <a:spLocks/>
              </p:cNvSpPr>
              <p:nvPr/>
            </p:nvSpPr>
            <p:spPr bwMode="auto">
              <a:xfrm>
                <a:off x="8052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4" name="Group 861"/>
            <p:cNvGrpSpPr>
              <a:grpSpLocks/>
            </p:cNvGrpSpPr>
            <p:nvPr/>
          </p:nvGrpSpPr>
          <p:grpSpPr bwMode="auto">
            <a:xfrm>
              <a:off x="8287" y="5760"/>
              <a:ext cx="2" cy="65"/>
              <a:chOff x="8287" y="5760"/>
              <a:chExt cx="2" cy="65"/>
            </a:xfrm>
          </p:grpSpPr>
          <p:sp>
            <p:nvSpPr>
              <p:cNvPr id="1841" name="Freeform 862"/>
              <p:cNvSpPr>
                <a:spLocks/>
              </p:cNvSpPr>
              <p:nvPr/>
            </p:nvSpPr>
            <p:spPr bwMode="auto">
              <a:xfrm>
                <a:off x="8287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5" name="Group 863"/>
            <p:cNvGrpSpPr>
              <a:grpSpLocks/>
            </p:cNvGrpSpPr>
            <p:nvPr/>
          </p:nvGrpSpPr>
          <p:grpSpPr bwMode="auto">
            <a:xfrm>
              <a:off x="8520" y="5760"/>
              <a:ext cx="2" cy="65"/>
              <a:chOff x="8520" y="5760"/>
              <a:chExt cx="2" cy="65"/>
            </a:xfrm>
          </p:grpSpPr>
          <p:sp>
            <p:nvSpPr>
              <p:cNvPr id="1840" name="Freeform 864"/>
              <p:cNvSpPr>
                <a:spLocks/>
              </p:cNvSpPr>
              <p:nvPr/>
            </p:nvSpPr>
            <p:spPr bwMode="auto">
              <a:xfrm>
                <a:off x="8520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6" name="Group 865"/>
            <p:cNvGrpSpPr>
              <a:grpSpLocks/>
            </p:cNvGrpSpPr>
            <p:nvPr/>
          </p:nvGrpSpPr>
          <p:grpSpPr bwMode="auto">
            <a:xfrm>
              <a:off x="8753" y="5760"/>
              <a:ext cx="2" cy="65"/>
              <a:chOff x="8753" y="5760"/>
              <a:chExt cx="2" cy="65"/>
            </a:xfrm>
          </p:grpSpPr>
          <p:sp>
            <p:nvSpPr>
              <p:cNvPr id="1839" name="Freeform 866"/>
              <p:cNvSpPr>
                <a:spLocks/>
              </p:cNvSpPr>
              <p:nvPr/>
            </p:nvSpPr>
            <p:spPr bwMode="auto">
              <a:xfrm>
                <a:off x="8753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7" name="Group 867"/>
            <p:cNvGrpSpPr>
              <a:grpSpLocks/>
            </p:cNvGrpSpPr>
            <p:nvPr/>
          </p:nvGrpSpPr>
          <p:grpSpPr bwMode="auto">
            <a:xfrm>
              <a:off x="8988" y="5760"/>
              <a:ext cx="2" cy="65"/>
              <a:chOff x="8988" y="5760"/>
              <a:chExt cx="2" cy="65"/>
            </a:xfrm>
          </p:grpSpPr>
          <p:sp>
            <p:nvSpPr>
              <p:cNvPr id="1838" name="Freeform 868"/>
              <p:cNvSpPr>
                <a:spLocks/>
              </p:cNvSpPr>
              <p:nvPr/>
            </p:nvSpPr>
            <p:spPr bwMode="auto">
              <a:xfrm>
                <a:off x="8988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8" name="Group 869"/>
            <p:cNvGrpSpPr>
              <a:grpSpLocks/>
            </p:cNvGrpSpPr>
            <p:nvPr/>
          </p:nvGrpSpPr>
          <p:grpSpPr bwMode="auto">
            <a:xfrm>
              <a:off x="9221" y="5760"/>
              <a:ext cx="2" cy="65"/>
              <a:chOff x="9221" y="5760"/>
              <a:chExt cx="2" cy="65"/>
            </a:xfrm>
          </p:grpSpPr>
          <p:sp>
            <p:nvSpPr>
              <p:cNvPr id="1837" name="Freeform 870"/>
              <p:cNvSpPr>
                <a:spLocks/>
              </p:cNvSpPr>
              <p:nvPr/>
            </p:nvSpPr>
            <p:spPr bwMode="auto">
              <a:xfrm>
                <a:off x="9221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9" name="Group 871"/>
            <p:cNvGrpSpPr>
              <a:grpSpLocks/>
            </p:cNvGrpSpPr>
            <p:nvPr/>
          </p:nvGrpSpPr>
          <p:grpSpPr bwMode="auto">
            <a:xfrm>
              <a:off x="9454" y="5760"/>
              <a:ext cx="2" cy="65"/>
              <a:chOff x="9454" y="5760"/>
              <a:chExt cx="2" cy="65"/>
            </a:xfrm>
          </p:grpSpPr>
          <p:sp>
            <p:nvSpPr>
              <p:cNvPr id="1836" name="Freeform 872"/>
              <p:cNvSpPr>
                <a:spLocks/>
              </p:cNvSpPr>
              <p:nvPr/>
            </p:nvSpPr>
            <p:spPr bwMode="auto">
              <a:xfrm>
                <a:off x="9454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0" name="Group 873"/>
            <p:cNvGrpSpPr>
              <a:grpSpLocks/>
            </p:cNvGrpSpPr>
            <p:nvPr/>
          </p:nvGrpSpPr>
          <p:grpSpPr bwMode="auto">
            <a:xfrm>
              <a:off x="9689" y="5760"/>
              <a:ext cx="2" cy="65"/>
              <a:chOff x="9689" y="5760"/>
              <a:chExt cx="2" cy="65"/>
            </a:xfrm>
          </p:grpSpPr>
          <p:sp>
            <p:nvSpPr>
              <p:cNvPr id="1835" name="Freeform 874"/>
              <p:cNvSpPr>
                <a:spLocks/>
              </p:cNvSpPr>
              <p:nvPr/>
            </p:nvSpPr>
            <p:spPr bwMode="auto">
              <a:xfrm>
                <a:off x="9689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1" name="Group 875"/>
            <p:cNvGrpSpPr>
              <a:grpSpLocks/>
            </p:cNvGrpSpPr>
            <p:nvPr/>
          </p:nvGrpSpPr>
          <p:grpSpPr bwMode="auto">
            <a:xfrm>
              <a:off x="9922" y="5760"/>
              <a:ext cx="2" cy="65"/>
              <a:chOff x="9922" y="5760"/>
              <a:chExt cx="2" cy="65"/>
            </a:xfrm>
          </p:grpSpPr>
          <p:sp>
            <p:nvSpPr>
              <p:cNvPr id="1834" name="Freeform 876"/>
              <p:cNvSpPr>
                <a:spLocks/>
              </p:cNvSpPr>
              <p:nvPr/>
            </p:nvSpPr>
            <p:spPr bwMode="auto">
              <a:xfrm>
                <a:off x="9922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2" name="Group 877"/>
            <p:cNvGrpSpPr>
              <a:grpSpLocks/>
            </p:cNvGrpSpPr>
            <p:nvPr/>
          </p:nvGrpSpPr>
          <p:grpSpPr bwMode="auto">
            <a:xfrm>
              <a:off x="10157" y="5760"/>
              <a:ext cx="2" cy="65"/>
              <a:chOff x="10157" y="5760"/>
              <a:chExt cx="2" cy="65"/>
            </a:xfrm>
          </p:grpSpPr>
          <p:sp>
            <p:nvSpPr>
              <p:cNvPr id="1833" name="Freeform 878"/>
              <p:cNvSpPr>
                <a:spLocks/>
              </p:cNvSpPr>
              <p:nvPr/>
            </p:nvSpPr>
            <p:spPr bwMode="auto">
              <a:xfrm>
                <a:off x="10157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3" name="Group 879"/>
            <p:cNvGrpSpPr>
              <a:grpSpLocks/>
            </p:cNvGrpSpPr>
            <p:nvPr/>
          </p:nvGrpSpPr>
          <p:grpSpPr bwMode="auto">
            <a:xfrm>
              <a:off x="10390" y="5760"/>
              <a:ext cx="2" cy="65"/>
              <a:chOff x="10390" y="5760"/>
              <a:chExt cx="2" cy="65"/>
            </a:xfrm>
          </p:grpSpPr>
          <p:sp>
            <p:nvSpPr>
              <p:cNvPr id="1832" name="Freeform 880"/>
              <p:cNvSpPr>
                <a:spLocks/>
              </p:cNvSpPr>
              <p:nvPr/>
            </p:nvSpPr>
            <p:spPr bwMode="auto">
              <a:xfrm>
                <a:off x="10390" y="5760"/>
                <a:ext cx="2" cy="65"/>
              </a:xfrm>
              <a:custGeom>
                <a:avLst/>
                <a:gdLst>
                  <a:gd name="T0" fmla="+- 0 5760 5760"/>
                  <a:gd name="T1" fmla="*/ 5760 h 65"/>
                  <a:gd name="T2" fmla="+- 0 5825 5760"/>
                  <a:gd name="T3" fmla="*/ 5825 h 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5">
                    <a:moveTo>
                      <a:pt x="0" y="0"/>
                    </a:moveTo>
                    <a:lnTo>
                      <a:pt x="0" y="65"/>
                    </a:lnTo>
                  </a:path>
                </a:pathLst>
              </a:custGeom>
              <a:noFill/>
              <a:ln w="9144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905" name="Picture 88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7" y="5946"/>
                <a:ext cx="1959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6" name="Picture 88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9" y="5957"/>
                <a:ext cx="369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7" name="Picture 88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3" y="5946"/>
                <a:ext cx="2131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8" name="Picture 88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5" y="5960"/>
                <a:ext cx="358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9" name="Picture 88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6" y="5967"/>
                <a:ext cx="767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0" name="Picture 88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9" y="5946"/>
                <a:ext cx="29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1" name="Picture 88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3" y="5946"/>
                <a:ext cx="2104" cy="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2" name="Picture 88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3" y="5961"/>
                <a:ext cx="30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3" name="Picture 889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2" y="5946"/>
                <a:ext cx="1137" cy="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4" name="Picture 89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0" y="5945"/>
                <a:ext cx="368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5" name="Picture 89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5" y="5936"/>
                <a:ext cx="137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14" name="Group 892"/>
            <p:cNvGrpSpPr>
              <a:grpSpLocks/>
            </p:cNvGrpSpPr>
            <p:nvPr/>
          </p:nvGrpSpPr>
          <p:grpSpPr bwMode="auto">
            <a:xfrm>
              <a:off x="4027" y="2849"/>
              <a:ext cx="111" cy="111"/>
              <a:chOff x="4027" y="2849"/>
              <a:chExt cx="111" cy="111"/>
            </a:xfrm>
          </p:grpSpPr>
          <p:sp>
            <p:nvSpPr>
              <p:cNvPr id="1831" name="Freeform 893"/>
              <p:cNvSpPr>
                <a:spLocks/>
              </p:cNvSpPr>
              <p:nvPr/>
            </p:nvSpPr>
            <p:spPr bwMode="auto">
              <a:xfrm>
                <a:off x="4027" y="2849"/>
                <a:ext cx="111" cy="111"/>
              </a:xfrm>
              <a:custGeom>
                <a:avLst/>
                <a:gdLst>
                  <a:gd name="T0" fmla="+- 0 4027 4027"/>
                  <a:gd name="T1" fmla="*/ T0 w 111"/>
                  <a:gd name="T2" fmla="+- 0 2960 2849"/>
                  <a:gd name="T3" fmla="*/ 2960 h 111"/>
                  <a:gd name="T4" fmla="+- 0 4138 4027"/>
                  <a:gd name="T5" fmla="*/ T4 w 111"/>
                  <a:gd name="T6" fmla="+- 0 2960 2849"/>
                  <a:gd name="T7" fmla="*/ 2960 h 111"/>
                  <a:gd name="T8" fmla="+- 0 4138 4027"/>
                  <a:gd name="T9" fmla="*/ T8 w 111"/>
                  <a:gd name="T10" fmla="+- 0 2849 2849"/>
                  <a:gd name="T11" fmla="*/ 2849 h 111"/>
                  <a:gd name="T12" fmla="+- 0 4027 4027"/>
                  <a:gd name="T13" fmla="*/ T12 w 111"/>
                  <a:gd name="T14" fmla="+- 0 2849 2849"/>
                  <a:gd name="T15" fmla="*/ 2849 h 111"/>
                  <a:gd name="T16" fmla="+- 0 4027 4027"/>
                  <a:gd name="T17" fmla="*/ T16 w 111"/>
                  <a:gd name="T18" fmla="+- 0 2960 2849"/>
                  <a:gd name="T19" fmla="*/ 296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" h="111">
                    <a:moveTo>
                      <a:pt x="0" y="111"/>
                    </a:moveTo>
                    <a:lnTo>
                      <a:pt x="111" y="111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695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5" name="Group 894"/>
            <p:cNvGrpSpPr>
              <a:grpSpLocks/>
            </p:cNvGrpSpPr>
            <p:nvPr/>
          </p:nvGrpSpPr>
          <p:grpSpPr bwMode="auto">
            <a:xfrm>
              <a:off x="4027" y="2849"/>
              <a:ext cx="111" cy="111"/>
              <a:chOff x="4027" y="2849"/>
              <a:chExt cx="111" cy="111"/>
            </a:xfrm>
          </p:grpSpPr>
          <p:sp>
            <p:nvSpPr>
              <p:cNvPr id="1830" name="Freeform 895"/>
              <p:cNvSpPr>
                <a:spLocks/>
              </p:cNvSpPr>
              <p:nvPr/>
            </p:nvSpPr>
            <p:spPr bwMode="auto">
              <a:xfrm>
                <a:off x="4027" y="2849"/>
                <a:ext cx="111" cy="111"/>
              </a:xfrm>
              <a:custGeom>
                <a:avLst/>
                <a:gdLst>
                  <a:gd name="T0" fmla="+- 0 4027 4027"/>
                  <a:gd name="T1" fmla="*/ T0 w 111"/>
                  <a:gd name="T2" fmla="+- 0 2960 2849"/>
                  <a:gd name="T3" fmla="*/ 2960 h 111"/>
                  <a:gd name="T4" fmla="+- 0 4138 4027"/>
                  <a:gd name="T5" fmla="*/ T4 w 111"/>
                  <a:gd name="T6" fmla="+- 0 2960 2849"/>
                  <a:gd name="T7" fmla="*/ 2960 h 111"/>
                  <a:gd name="T8" fmla="+- 0 4138 4027"/>
                  <a:gd name="T9" fmla="*/ T8 w 111"/>
                  <a:gd name="T10" fmla="+- 0 2849 2849"/>
                  <a:gd name="T11" fmla="*/ 2849 h 111"/>
                  <a:gd name="T12" fmla="+- 0 4027 4027"/>
                  <a:gd name="T13" fmla="*/ T12 w 111"/>
                  <a:gd name="T14" fmla="+- 0 2849 2849"/>
                  <a:gd name="T15" fmla="*/ 2849 h 111"/>
                  <a:gd name="T16" fmla="+- 0 4027 4027"/>
                  <a:gd name="T17" fmla="*/ T16 w 111"/>
                  <a:gd name="T18" fmla="+- 0 2960 2849"/>
                  <a:gd name="T19" fmla="*/ 296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" h="111">
                    <a:moveTo>
                      <a:pt x="0" y="111"/>
                    </a:moveTo>
                    <a:lnTo>
                      <a:pt x="111" y="111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111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6" name="Group 896"/>
            <p:cNvGrpSpPr>
              <a:grpSpLocks/>
            </p:cNvGrpSpPr>
            <p:nvPr/>
          </p:nvGrpSpPr>
          <p:grpSpPr bwMode="auto">
            <a:xfrm>
              <a:off x="6545" y="2849"/>
              <a:ext cx="111" cy="111"/>
              <a:chOff x="6545" y="2849"/>
              <a:chExt cx="111" cy="111"/>
            </a:xfrm>
          </p:grpSpPr>
          <p:sp>
            <p:nvSpPr>
              <p:cNvPr id="1829" name="Freeform 897"/>
              <p:cNvSpPr>
                <a:spLocks/>
              </p:cNvSpPr>
              <p:nvPr/>
            </p:nvSpPr>
            <p:spPr bwMode="auto">
              <a:xfrm>
                <a:off x="6545" y="2849"/>
                <a:ext cx="111" cy="111"/>
              </a:xfrm>
              <a:custGeom>
                <a:avLst/>
                <a:gdLst>
                  <a:gd name="T0" fmla="+- 0 6545 6545"/>
                  <a:gd name="T1" fmla="*/ T0 w 111"/>
                  <a:gd name="T2" fmla="+- 0 2960 2849"/>
                  <a:gd name="T3" fmla="*/ 2960 h 111"/>
                  <a:gd name="T4" fmla="+- 0 6655 6545"/>
                  <a:gd name="T5" fmla="*/ T4 w 111"/>
                  <a:gd name="T6" fmla="+- 0 2960 2849"/>
                  <a:gd name="T7" fmla="*/ 2960 h 111"/>
                  <a:gd name="T8" fmla="+- 0 6655 6545"/>
                  <a:gd name="T9" fmla="*/ T8 w 111"/>
                  <a:gd name="T10" fmla="+- 0 2849 2849"/>
                  <a:gd name="T11" fmla="*/ 2849 h 111"/>
                  <a:gd name="T12" fmla="+- 0 6545 6545"/>
                  <a:gd name="T13" fmla="*/ T12 w 111"/>
                  <a:gd name="T14" fmla="+- 0 2849 2849"/>
                  <a:gd name="T15" fmla="*/ 2849 h 111"/>
                  <a:gd name="T16" fmla="+- 0 6545 6545"/>
                  <a:gd name="T17" fmla="*/ T16 w 111"/>
                  <a:gd name="T18" fmla="+- 0 2960 2849"/>
                  <a:gd name="T19" fmla="*/ 296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" h="111">
                    <a:moveTo>
                      <a:pt x="0" y="111"/>
                    </a:moveTo>
                    <a:lnTo>
                      <a:pt x="110" y="111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3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7" name="Group 898"/>
            <p:cNvGrpSpPr>
              <a:grpSpLocks/>
            </p:cNvGrpSpPr>
            <p:nvPr/>
          </p:nvGrpSpPr>
          <p:grpSpPr bwMode="auto">
            <a:xfrm>
              <a:off x="6545" y="2849"/>
              <a:ext cx="111" cy="111"/>
              <a:chOff x="6545" y="2849"/>
              <a:chExt cx="111" cy="111"/>
            </a:xfrm>
          </p:grpSpPr>
          <p:sp>
            <p:nvSpPr>
              <p:cNvPr id="1828" name="Freeform 899"/>
              <p:cNvSpPr>
                <a:spLocks/>
              </p:cNvSpPr>
              <p:nvPr/>
            </p:nvSpPr>
            <p:spPr bwMode="auto">
              <a:xfrm>
                <a:off x="6545" y="2849"/>
                <a:ext cx="111" cy="111"/>
              </a:xfrm>
              <a:custGeom>
                <a:avLst/>
                <a:gdLst>
                  <a:gd name="T0" fmla="+- 0 6545 6545"/>
                  <a:gd name="T1" fmla="*/ T0 w 111"/>
                  <a:gd name="T2" fmla="+- 0 2960 2849"/>
                  <a:gd name="T3" fmla="*/ 2960 h 111"/>
                  <a:gd name="T4" fmla="+- 0 6655 6545"/>
                  <a:gd name="T5" fmla="*/ T4 w 111"/>
                  <a:gd name="T6" fmla="+- 0 2960 2849"/>
                  <a:gd name="T7" fmla="*/ 2960 h 111"/>
                  <a:gd name="T8" fmla="+- 0 6655 6545"/>
                  <a:gd name="T9" fmla="*/ T8 w 111"/>
                  <a:gd name="T10" fmla="+- 0 2849 2849"/>
                  <a:gd name="T11" fmla="*/ 2849 h 111"/>
                  <a:gd name="T12" fmla="+- 0 6545 6545"/>
                  <a:gd name="T13" fmla="*/ T12 w 111"/>
                  <a:gd name="T14" fmla="+- 0 2849 2849"/>
                  <a:gd name="T15" fmla="*/ 2849 h 111"/>
                  <a:gd name="T16" fmla="+- 0 6545 6545"/>
                  <a:gd name="T17" fmla="*/ T16 w 111"/>
                  <a:gd name="T18" fmla="+- 0 2960 2849"/>
                  <a:gd name="T19" fmla="*/ 296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" h="111">
                    <a:moveTo>
                      <a:pt x="0" y="111"/>
                    </a:moveTo>
                    <a:lnTo>
                      <a:pt x="110" y="111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111"/>
                    </a:lnTo>
                    <a:close/>
                  </a:path>
                </a:pathLst>
              </a:custGeom>
              <a:noFill/>
              <a:ln w="9144">
                <a:solidFill>
                  <a:srgbClr val="5A447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8" name="Group 900"/>
            <p:cNvGrpSpPr>
              <a:grpSpLocks/>
            </p:cNvGrpSpPr>
            <p:nvPr/>
          </p:nvGrpSpPr>
          <p:grpSpPr bwMode="auto">
            <a:xfrm>
              <a:off x="1332" y="1700"/>
              <a:ext cx="9749" cy="5804"/>
              <a:chOff x="1332" y="1700"/>
              <a:chExt cx="9749" cy="5804"/>
            </a:xfrm>
          </p:grpSpPr>
          <p:sp>
            <p:nvSpPr>
              <p:cNvPr id="1819" name="Freeform 901"/>
              <p:cNvSpPr>
                <a:spLocks/>
              </p:cNvSpPr>
              <p:nvPr/>
            </p:nvSpPr>
            <p:spPr bwMode="auto">
              <a:xfrm>
                <a:off x="1640" y="2671"/>
                <a:ext cx="9131" cy="4833"/>
              </a:xfrm>
              <a:custGeom>
                <a:avLst/>
                <a:gdLst>
                  <a:gd name="T0" fmla="+- 0 1640 1640"/>
                  <a:gd name="T1" fmla="*/ T0 w 9131"/>
                  <a:gd name="T2" fmla="+- 0 7504 2671"/>
                  <a:gd name="T3" fmla="*/ 7504 h 4833"/>
                  <a:gd name="T4" fmla="+- 0 10771 1640"/>
                  <a:gd name="T5" fmla="*/ T4 w 9131"/>
                  <a:gd name="T6" fmla="+- 0 7504 2671"/>
                  <a:gd name="T7" fmla="*/ 7504 h 4833"/>
                  <a:gd name="T8" fmla="+- 0 10771 1640"/>
                  <a:gd name="T9" fmla="*/ T8 w 9131"/>
                  <a:gd name="T10" fmla="+- 0 2671 2671"/>
                  <a:gd name="T11" fmla="*/ 2671 h 4833"/>
                  <a:gd name="T12" fmla="+- 0 1640 1640"/>
                  <a:gd name="T13" fmla="*/ T12 w 9131"/>
                  <a:gd name="T14" fmla="+- 0 2671 2671"/>
                  <a:gd name="T15" fmla="*/ 2671 h 4833"/>
                  <a:gd name="T16" fmla="+- 0 1640 1640"/>
                  <a:gd name="T17" fmla="*/ T16 w 9131"/>
                  <a:gd name="T18" fmla="+- 0 7504 2671"/>
                  <a:gd name="T19" fmla="*/ 7504 h 48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131" h="4833">
                    <a:moveTo>
                      <a:pt x="0" y="4833"/>
                    </a:moveTo>
                    <a:lnTo>
                      <a:pt x="9131" y="4833"/>
                    </a:lnTo>
                    <a:lnTo>
                      <a:pt x="9131" y="0"/>
                    </a:lnTo>
                    <a:lnTo>
                      <a:pt x="0" y="0"/>
                    </a:lnTo>
                    <a:lnTo>
                      <a:pt x="0" y="4833"/>
                    </a:lnTo>
                    <a:close/>
                  </a:path>
                </a:pathLst>
              </a:custGeom>
              <a:noFill/>
              <a:ln w="9525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Text Box 902"/>
              <p:cNvSpPr txBox="1">
                <a:spLocks noChangeArrowheads="1"/>
              </p:cNvSpPr>
              <p:nvPr/>
            </p:nvSpPr>
            <p:spPr bwMode="auto">
              <a:xfrm>
                <a:off x="1332" y="1700"/>
                <a:ext cx="9749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906463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75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ÇlÇr ñæí©" charset="0"/>
                </a:endParaRPr>
              </a:p>
              <a:p>
                <a:pPr marL="0" marR="906463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75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>
                    <a:solidFill>
                      <a:srgbClr val="FFFFFF"/>
                    </a:solidFill>
                    <a:ea typeface="ÇlÇr ñæí©" charset="0"/>
                  </a:rPr>
                  <a:t> </a:t>
                </a:r>
                <a:r>
                  <a:rPr lang="en-US" sz="1200" b="1" dirty="0" smtClean="0">
                    <a:solidFill>
                      <a:srgbClr val="FFFFFF"/>
                    </a:solidFill>
                    <a:ea typeface="ÇlÇr ñæí©" charset="0"/>
                  </a:rPr>
                  <a:t>         </a:t>
                </a: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  <a:ea typeface="ÇlÇr ñæí©" charset="0"/>
                  </a:rPr>
                  <a:t>Health </a:t>
                </a: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  <a:ea typeface="ÇlÇr ñæí©" charset="0"/>
                  </a:rPr>
                  <a:t>spending (excluding investment</a:t>
                </a: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  <a:ea typeface="ÇlÇr ñæí©" charset="0"/>
                  </a:rPr>
                  <a:t>)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1" name="Text Box 903"/>
              <p:cNvSpPr txBox="1">
                <a:spLocks noChangeArrowheads="1"/>
              </p:cNvSpPr>
              <p:nvPr/>
            </p:nvSpPr>
            <p:spPr bwMode="auto">
              <a:xfrm>
                <a:off x="4187" y="2811"/>
                <a:ext cx="152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9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Public expenditure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2" name="Text Box 904"/>
              <p:cNvSpPr txBox="1">
                <a:spLocks noChangeArrowheads="1"/>
              </p:cNvSpPr>
              <p:nvPr/>
            </p:nvSpPr>
            <p:spPr bwMode="auto">
              <a:xfrm>
                <a:off x="6704" y="2811"/>
                <a:ext cx="160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9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Private expenditure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3" name="Text Box 905"/>
              <p:cNvSpPr txBox="1">
                <a:spLocks noChangeArrowheads="1"/>
              </p:cNvSpPr>
              <p:nvPr/>
            </p:nvSpPr>
            <p:spPr bwMode="auto">
              <a:xfrm>
                <a:off x="1670" y="3451"/>
                <a:ext cx="35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9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15.0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4" name="Text Box 906"/>
              <p:cNvSpPr txBox="1">
                <a:spLocks noChangeArrowheads="1"/>
              </p:cNvSpPr>
              <p:nvPr/>
            </p:nvSpPr>
            <p:spPr bwMode="auto">
              <a:xfrm>
                <a:off x="1670" y="4190"/>
                <a:ext cx="35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9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10.0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5" name="Text Box 907"/>
              <p:cNvSpPr txBox="1">
                <a:spLocks noChangeArrowheads="1"/>
              </p:cNvSpPr>
              <p:nvPr/>
            </p:nvSpPr>
            <p:spPr bwMode="auto">
              <a:xfrm>
                <a:off x="1772" y="4929"/>
                <a:ext cx="25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9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5.0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6" name="Text Box 908"/>
              <p:cNvSpPr txBox="1">
                <a:spLocks noChangeArrowheads="1"/>
              </p:cNvSpPr>
              <p:nvPr/>
            </p:nvSpPr>
            <p:spPr bwMode="auto">
              <a:xfrm>
                <a:off x="1772" y="5668"/>
                <a:ext cx="25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9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0.0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7" name="Text Box 909"/>
              <p:cNvSpPr txBox="1">
                <a:spLocks noChangeArrowheads="1"/>
              </p:cNvSpPr>
              <p:nvPr/>
            </p:nvSpPr>
            <p:spPr bwMode="auto">
              <a:xfrm>
                <a:off x="1986" y="6983"/>
                <a:ext cx="149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6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Calibri" charset="0"/>
                  </a:rPr>
                  <a:t>1</a:t>
                </a:r>
                <a:r>
                  <a:rPr kumimoji="0" lang="en-US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Preliminary estimate.</a:t>
                </a:r>
                <a:endPara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Calibri" charset="0"/>
                  </a:rPr>
                  <a:t>2</a:t>
                </a:r>
                <a:r>
                  <a:rPr kumimoji="0" lang="en-US" sz="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ÇlÇr ñæí©" charset="0"/>
                  </a:rPr>
                  <a:t>Data refer to 2012.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3" name="Down Arrow 2"/>
          <p:cNvSpPr/>
          <p:nvPr/>
        </p:nvSpPr>
        <p:spPr>
          <a:xfrm>
            <a:off x="1132268" y="1897853"/>
            <a:ext cx="484632" cy="579020"/>
          </a:xfrm>
          <a:prstGeom prst="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047458"/>
            <a:ext cx="7763522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US spends 35 to 50% more than peer countries on healthcare; this amounts to $750B in overspending (PPP) in 2013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423"/>
          </a:xfrm>
        </p:spPr>
        <p:txBody>
          <a:bodyPr/>
          <a:lstStyle/>
          <a:p>
            <a:r>
              <a:rPr lang="en-US" sz="3600" dirty="0" smtClean="0"/>
              <a:t>OECD  HC spending Since 1980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58" y="6116709"/>
            <a:ext cx="8042276" cy="488271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HC Spending in the USA skyrockets from 1980 on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Squires OECD Exhibit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6" y="842999"/>
            <a:ext cx="8292884" cy="49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521013" y="1318833"/>
            <a:ext cx="484632" cy="579020"/>
          </a:xfrm>
          <a:prstGeom prst="down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8672"/>
            <a:ext cx="8042276" cy="540494"/>
          </a:xfrm>
        </p:spPr>
        <p:txBody>
          <a:bodyPr/>
          <a:lstStyle/>
          <a:p>
            <a:r>
              <a:rPr lang="en-US" dirty="0" smtClean="0"/>
              <a:t>Healthcare Spending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441" y="5459763"/>
            <a:ext cx="8042276" cy="435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Spending in Billions, 2006</a:t>
            </a:r>
            <a:endParaRPr lang="en-US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339439"/>
              </p:ext>
            </p:extLst>
          </p:nvPr>
        </p:nvGraphicFramePr>
        <p:xfrm>
          <a:off x="861134" y="967666"/>
          <a:ext cx="7270811" cy="449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813" y="5894770"/>
            <a:ext cx="7877665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USA spends more on Healthcare than on food and all of </a:t>
            </a:r>
            <a:r>
              <a:rPr lang="en-US" sz="2000" b="1" dirty="0"/>
              <a:t>C</a:t>
            </a:r>
            <a:r>
              <a:rPr lang="en-US" sz="2000" b="1" dirty="0" smtClean="0"/>
              <a:t>hinese consumer spending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00574"/>
            <a:ext cx="8042276" cy="1336956"/>
          </a:xfrm>
        </p:spPr>
        <p:txBody>
          <a:bodyPr/>
          <a:lstStyle/>
          <a:p>
            <a:r>
              <a:rPr lang="en-US" dirty="0" smtClean="0"/>
              <a:t>Deep Dive into Healthcare Spending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47" y="4551631"/>
            <a:ext cx="8042276" cy="907609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Why do we spend so much for mediocre quality and limited access to Healthcare?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3473A-FDED-2343-94C7-589CD1E1F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shade val="95000"/>
              <a:satMod val="105000"/>
            </a:schemeClr>
          </a:solidFill>
        </a:ln>
      </a:spPr>
      <a:bodyPr vert="horz" lIns="91440" tIns="45720" rIns="91440" bIns="45720" rtlCol="0">
        <a:normAutofit/>
      </a:bodyPr>
      <a:lstStyle>
        <a:defPPr marL="0" indent="0">
          <a:spcBef>
            <a:spcPts val="600"/>
          </a:spcBef>
          <a:buClr>
            <a:schemeClr val="tx1">
              <a:lumMod val="75000"/>
              <a:lumOff val="25000"/>
            </a:schemeClr>
          </a:buClr>
          <a:buFont typeface="Wingdings 2" pitchFamily="18" charset="2"/>
          <a:buNone/>
          <a:defRPr sz="2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15663</TotalTime>
  <Words>3454</Words>
  <Application>Microsoft Office PowerPoint</Application>
  <PresentationFormat>On-screen Show (4:3)</PresentationFormat>
  <Paragraphs>398</Paragraphs>
  <Slides>54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Breeze</vt:lpstr>
      <vt:lpstr>Microsoft Excel 97-2003 Worksheet</vt:lpstr>
      <vt:lpstr>Why Does Healthcare Cost so much in the USA?</vt:lpstr>
      <vt:lpstr>Course Agenda</vt:lpstr>
      <vt:lpstr> Agenda</vt:lpstr>
      <vt:lpstr>Data Sources</vt:lpstr>
      <vt:lpstr>Summary of Session 1</vt:lpstr>
      <vt:lpstr>Health spending (excluding investment) as a share of GDP, OECD countries, 2013 </vt:lpstr>
      <vt:lpstr>OECD  HC spending Since 1980</vt:lpstr>
      <vt:lpstr>Healthcare Spending in USA</vt:lpstr>
      <vt:lpstr>Deep Dive into Healthcare Spending in the USA</vt:lpstr>
      <vt:lpstr>USA over spends $650B on HC (2006)</vt:lpstr>
      <vt:lpstr>Components of Healthcare</vt:lpstr>
      <vt:lpstr>US Spending on HC by Component, 2006</vt:lpstr>
      <vt:lpstr>Spending above/below ESAW by Component</vt:lpstr>
      <vt:lpstr>Outpatient Care Spending </vt:lpstr>
      <vt:lpstr>Outpatient Share of Patients</vt:lpstr>
      <vt:lpstr>USA Shift to Outpatient Care leads to Savings</vt:lpstr>
      <vt:lpstr>But savings only represent a fraction of addition spending</vt:lpstr>
      <vt:lpstr>Outpatient spending</vt:lpstr>
      <vt:lpstr>USA outpatient care</vt:lpstr>
      <vt:lpstr>Outpatient Care has higher margins</vt:lpstr>
      <vt:lpstr>Hospital focus on out patient care for new opportunities</vt:lpstr>
      <vt:lpstr>Distribution of Outpatient vs. Inpatient Revenues, 1993 – 2013</vt:lpstr>
      <vt:lpstr>Economic Questions on Cost and Healthcare…</vt:lpstr>
      <vt:lpstr>Information Asymmetry</vt:lpstr>
      <vt:lpstr>ASC Ownership and Care Specialty </vt:lpstr>
      <vt:lpstr>Price Insensitivity and Inelastic Demand</vt:lpstr>
      <vt:lpstr>Structure Outpatient Summary</vt:lpstr>
      <vt:lpstr>Outpatient spending investment  and cost </vt:lpstr>
      <vt:lpstr>Drivers for Outpatient care</vt:lpstr>
      <vt:lpstr>More Ambulatory Surgery Centers (ASC) and Diagnotics Imaging Centers (DIC) in USA care</vt:lpstr>
      <vt:lpstr>DICs: Exams per 1000 pop</vt:lpstr>
      <vt:lpstr>Average Prices for MRI, CTs</vt:lpstr>
      <vt:lpstr>Growth of ASCs</vt:lpstr>
      <vt:lpstr>Surgery done in Outpatient </vt:lpstr>
      <vt:lpstr>Cost of Physician Services</vt:lpstr>
      <vt:lpstr>Physician Supply and Use, 2013 or Nearest Year</vt:lpstr>
      <vt:lpstr>Comparative Physician fees</vt:lpstr>
      <vt:lpstr>Physician salaries</vt:lpstr>
      <vt:lpstr>Public vs Private reimbursement for MRIs</vt:lpstr>
      <vt:lpstr>Outpatient $436b in surplus spending</vt:lpstr>
      <vt:lpstr>In Patient Care</vt:lpstr>
      <vt:lpstr>Spending above/below ESAW by Component</vt:lpstr>
      <vt:lpstr>Inpatient care</vt:lpstr>
      <vt:lpstr>Hospital Supply and Use, 2013 or Nearest Year</vt:lpstr>
      <vt:lpstr>US Inpatient care saves money on LOS and volume</vt:lpstr>
      <vt:lpstr>Prices for Hospital and Physician’s Service</vt:lpstr>
      <vt:lpstr>Hospital Spending per Discharge</vt:lpstr>
      <vt:lpstr>Prices for Hospital Delivered Pharmaceuticals</vt:lpstr>
      <vt:lpstr>Private Payor Reimbursment </vt:lpstr>
      <vt:lpstr>Reimbursement prices and hospital concentration</vt:lpstr>
      <vt:lpstr>Percentage of Hospitals with Negative Total and Operating Margins, 1995 – 2013</vt:lpstr>
      <vt:lpstr>Aggregate Total Hospital Margins(1) and Operating Margins,(2) 1993 – 2013</vt:lpstr>
      <vt:lpstr>In patient care Summary $40b in additional spending</vt:lpstr>
      <vt:lpstr>Steven Brill on healthcare industry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Teasdale</dc:creator>
  <cp:lastModifiedBy>michaelteasdale</cp:lastModifiedBy>
  <cp:revision>355</cp:revision>
  <dcterms:created xsi:type="dcterms:W3CDTF">2015-10-27T21:23:31Z</dcterms:created>
  <dcterms:modified xsi:type="dcterms:W3CDTF">2016-02-22T16:22:37Z</dcterms:modified>
</cp:coreProperties>
</file>