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8.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0.xml" ContentType="application/vnd.openxmlformats-officedocument.drawingml.chart+xml"/>
  <Override PartName="/ppt/notesSlides/notesSlide2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55"/>
  </p:notesMasterIdLst>
  <p:handoutMasterIdLst>
    <p:handoutMasterId r:id="rId56"/>
  </p:handoutMasterIdLst>
  <p:sldIdLst>
    <p:sldId id="259" r:id="rId2"/>
    <p:sldId id="263" r:id="rId3"/>
    <p:sldId id="365" r:id="rId4"/>
    <p:sldId id="321" r:id="rId5"/>
    <p:sldId id="319" r:id="rId6"/>
    <p:sldId id="264" r:id="rId7"/>
    <p:sldId id="261" r:id="rId8"/>
    <p:sldId id="262" r:id="rId9"/>
    <p:sldId id="329" r:id="rId10"/>
    <p:sldId id="352" r:id="rId11"/>
    <p:sldId id="349" r:id="rId12"/>
    <p:sldId id="334" r:id="rId13"/>
    <p:sldId id="258" r:id="rId14"/>
    <p:sldId id="296" r:id="rId15"/>
    <p:sldId id="256" r:id="rId16"/>
    <p:sldId id="299" r:id="rId17"/>
    <p:sldId id="260" r:id="rId18"/>
    <p:sldId id="300" r:id="rId19"/>
    <p:sldId id="333" r:id="rId20"/>
    <p:sldId id="350" r:id="rId21"/>
    <p:sldId id="312" r:id="rId22"/>
    <p:sldId id="316" r:id="rId23"/>
    <p:sldId id="317" r:id="rId24"/>
    <p:sldId id="318" r:id="rId25"/>
    <p:sldId id="338" r:id="rId26"/>
    <p:sldId id="328" r:id="rId27"/>
    <p:sldId id="372" r:id="rId28"/>
    <p:sldId id="331" r:id="rId29"/>
    <p:sldId id="315" r:id="rId30"/>
    <p:sldId id="340" r:id="rId31"/>
    <p:sldId id="336" r:id="rId32"/>
    <p:sldId id="351" r:id="rId33"/>
    <p:sldId id="320" r:id="rId34"/>
    <p:sldId id="371" r:id="rId35"/>
    <p:sldId id="369" r:id="rId36"/>
    <p:sldId id="324" r:id="rId37"/>
    <p:sldId id="325" r:id="rId38"/>
    <p:sldId id="367" r:id="rId39"/>
    <p:sldId id="368" r:id="rId40"/>
    <p:sldId id="306" r:id="rId41"/>
    <p:sldId id="358" r:id="rId42"/>
    <p:sldId id="304" r:id="rId43"/>
    <p:sldId id="305" r:id="rId44"/>
    <p:sldId id="337" r:id="rId45"/>
    <p:sldId id="355" r:id="rId46"/>
    <p:sldId id="342" r:id="rId47"/>
    <p:sldId id="343" r:id="rId48"/>
    <p:sldId id="345" r:id="rId49"/>
    <p:sldId id="362" r:id="rId50"/>
    <p:sldId id="330" r:id="rId51"/>
    <p:sldId id="364" r:id="rId52"/>
    <p:sldId id="370" r:id="rId53"/>
    <p:sldId id="366" r:id="rId5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966" autoAdjust="0"/>
  </p:normalViewPr>
  <p:slideViewPr>
    <p:cSldViewPr snapToGrid="0" snapToObjects="1">
      <p:cViewPr varScale="1">
        <p:scale>
          <a:sx n="107" d="100"/>
          <a:sy n="107" d="100"/>
        </p:scale>
        <p:origin x="-1614" y="-90"/>
      </p:cViewPr>
      <p:guideLst>
        <p:guide orient="horz" pos="2160"/>
        <p:guide pos="2880"/>
      </p:guideLst>
    </p:cSldViewPr>
  </p:slideViewPr>
  <p:notesTextViewPr>
    <p:cViewPr>
      <p:scale>
        <a:sx n="100" d="100"/>
        <a:sy n="100" d="100"/>
      </p:scale>
      <p:origin x="0" y="0"/>
    </p:cViewPr>
  </p:notesTextViewPr>
  <p:sorterViewPr>
    <p:cViewPr>
      <p:scale>
        <a:sx n="88" d="100"/>
        <a:sy n="88" d="100"/>
      </p:scale>
      <p:origin x="0" y="29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oleObject" Target="file:///C:\Users\michaelteasdale\Downloads\Documents\Documents\activities\Healthcare\healthcare%20number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michaelteasdale\Downloads\Documents\Documents\activities\Healthcare\healthcare%20number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'out of pocket'!$C$5:$C$10</c:f>
              <c:strCache>
                <c:ptCount val="6"/>
                <c:pt idx="0">
                  <c:v>USA</c:v>
                </c:pt>
                <c:pt idx="1">
                  <c:v>Canada</c:v>
                </c:pt>
                <c:pt idx="2">
                  <c:v>France </c:v>
                </c:pt>
                <c:pt idx="3">
                  <c:v>Germany</c:v>
                </c:pt>
                <c:pt idx="4">
                  <c:v>Australia</c:v>
                </c:pt>
                <c:pt idx="5">
                  <c:v>Switzerland</c:v>
                </c:pt>
              </c:strCache>
            </c:strRef>
          </c:cat>
          <c:val>
            <c:numRef>
              <c:f>'out of pocket'!$D$5:$D$10</c:f>
              <c:numCache>
                <c:formatCode>General</c:formatCode>
                <c:ptCount val="6"/>
                <c:pt idx="0">
                  <c:v>3442</c:v>
                </c:pt>
                <c:pt idx="1">
                  <c:v>654</c:v>
                </c:pt>
                <c:pt idx="2">
                  <c:v>600</c:v>
                </c:pt>
                <c:pt idx="3">
                  <c:v>492</c:v>
                </c:pt>
                <c:pt idx="4">
                  <c:v>480</c:v>
                </c:pt>
                <c:pt idx="5">
                  <c:v>454</c:v>
                </c:pt>
              </c:numCache>
            </c:numRef>
          </c:val>
        </c:ser>
        <c:dLbls>
          <c:showLegendKey val="0"/>
          <c:showVal val="0"/>
          <c:showCatName val="0"/>
          <c:showSerName val="0"/>
          <c:showPercent val="0"/>
          <c:showBubbleSize val="0"/>
        </c:dLbls>
        <c:gapWidth val="150"/>
        <c:axId val="220173824"/>
        <c:axId val="220175360"/>
      </c:barChart>
      <c:catAx>
        <c:axId val="220173824"/>
        <c:scaling>
          <c:orientation val="minMax"/>
        </c:scaling>
        <c:delete val="0"/>
        <c:axPos val="b"/>
        <c:numFmt formatCode="General" sourceLinked="0"/>
        <c:majorTickMark val="out"/>
        <c:minorTickMark val="none"/>
        <c:tickLblPos val="nextTo"/>
        <c:crossAx val="220175360"/>
        <c:crosses val="autoZero"/>
        <c:auto val="1"/>
        <c:lblAlgn val="ctr"/>
        <c:lblOffset val="100"/>
        <c:noMultiLvlLbl val="0"/>
      </c:catAx>
      <c:valAx>
        <c:axId val="220175360"/>
        <c:scaling>
          <c:orientation val="minMax"/>
        </c:scaling>
        <c:delete val="0"/>
        <c:axPos val="l"/>
        <c:numFmt formatCode="General" sourceLinked="1"/>
        <c:majorTickMark val="out"/>
        <c:minorTickMark val="none"/>
        <c:tickLblPos val="nextTo"/>
        <c:crossAx val="220173824"/>
        <c:crosses val="autoZero"/>
        <c:crossBetween val="between"/>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'RISK FACTORS'!$C$17</c:f>
              <c:strCache>
                <c:ptCount val="1"/>
                <c:pt idx="0">
                  <c:v>Infant Mortality</c:v>
                </c:pt>
              </c:strCache>
            </c:strRef>
          </c:tx>
          <c:invertIfNegative val="0"/>
          <c:dPt>
            <c:idx val="12"/>
            <c:invertIfNegative val="0"/>
            <c:bubble3D val="0"/>
            <c:spPr>
              <a:solidFill>
                <a:schemeClr val="accent6">
                  <a:lumMod val="75000"/>
                </a:schemeClr>
              </a:solidFill>
            </c:spPr>
          </c:dPt>
          <c:cat>
            <c:strRef>
              <c:f>'RISK FACTORS'!$B$18:$B$31</c:f>
              <c:strCache>
                <c:ptCount val="14"/>
                <c:pt idx="0">
                  <c:v>Aus</c:v>
                </c:pt>
                <c:pt idx="1">
                  <c:v>Can</c:v>
                </c:pt>
                <c:pt idx="2">
                  <c:v>Den</c:v>
                </c:pt>
                <c:pt idx="3">
                  <c:v>Fra</c:v>
                </c:pt>
                <c:pt idx="4">
                  <c:v>Ger</c:v>
                </c:pt>
                <c:pt idx="5">
                  <c:v>Jap</c:v>
                </c:pt>
                <c:pt idx="6">
                  <c:v>Neth</c:v>
                </c:pt>
                <c:pt idx="7">
                  <c:v>NZ</c:v>
                </c:pt>
                <c:pt idx="8">
                  <c:v>Nor</c:v>
                </c:pt>
                <c:pt idx="9">
                  <c:v>Swe</c:v>
                </c:pt>
                <c:pt idx="10">
                  <c:v>Swit</c:v>
                </c:pt>
                <c:pt idx="11">
                  <c:v>UK</c:v>
                </c:pt>
                <c:pt idx="12">
                  <c:v>USA</c:v>
                </c:pt>
                <c:pt idx="13">
                  <c:v>OECD </c:v>
                </c:pt>
              </c:strCache>
            </c:strRef>
          </c:cat>
          <c:val>
            <c:numRef>
              <c:f>'RISK FACTORS'!$C$18:$C$31</c:f>
              <c:numCache>
                <c:formatCode>General</c:formatCode>
                <c:ptCount val="14"/>
                <c:pt idx="0">
                  <c:v>3.6</c:v>
                </c:pt>
                <c:pt idx="1">
                  <c:v>4.8</c:v>
                </c:pt>
                <c:pt idx="2">
                  <c:v>3.5</c:v>
                </c:pt>
                <c:pt idx="3">
                  <c:v>3.6</c:v>
                </c:pt>
                <c:pt idx="4">
                  <c:v>3.3</c:v>
                </c:pt>
                <c:pt idx="5">
                  <c:v>2.1</c:v>
                </c:pt>
                <c:pt idx="6">
                  <c:v>3.8</c:v>
                </c:pt>
                <c:pt idx="7">
                  <c:v>5.2</c:v>
                </c:pt>
                <c:pt idx="8">
                  <c:v>2.4</c:v>
                </c:pt>
                <c:pt idx="9">
                  <c:v>2.7</c:v>
                </c:pt>
                <c:pt idx="10">
                  <c:v>3.9</c:v>
                </c:pt>
                <c:pt idx="11">
                  <c:v>3.8</c:v>
                </c:pt>
                <c:pt idx="12">
                  <c:v>6.1</c:v>
                </c:pt>
                <c:pt idx="13">
                  <c:v>3.5</c:v>
                </c:pt>
              </c:numCache>
            </c:numRef>
          </c:val>
        </c:ser>
        <c:dLbls>
          <c:showLegendKey val="0"/>
          <c:showVal val="0"/>
          <c:showCatName val="0"/>
          <c:showSerName val="0"/>
          <c:showPercent val="0"/>
          <c:showBubbleSize val="0"/>
        </c:dLbls>
        <c:gapWidth val="150"/>
        <c:axId val="227610624"/>
        <c:axId val="227612160"/>
      </c:barChart>
      <c:catAx>
        <c:axId val="227610624"/>
        <c:scaling>
          <c:orientation val="minMax"/>
        </c:scaling>
        <c:delete val="0"/>
        <c:axPos val="b"/>
        <c:numFmt formatCode="General" sourceLinked="0"/>
        <c:majorTickMark val="out"/>
        <c:minorTickMark val="none"/>
        <c:tickLblPos val="nextTo"/>
        <c:crossAx val="227612160"/>
        <c:crosses val="autoZero"/>
        <c:auto val="1"/>
        <c:lblAlgn val="ctr"/>
        <c:lblOffset val="100"/>
        <c:noMultiLvlLbl val="0"/>
      </c:catAx>
      <c:valAx>
        <c:axId val="227612160"/>
        <c:scaling>
          <c:orientation val="minMax"/>
        </c:scaling>
        <c:delete val="0"/>
        <c:axPos val="l"/>
        <c:numFmt formatCode="General" sourceLinked="1"/>
        <c:majorTickMark val="out"/>
        <c:minorTickMark val="none"/>
        <c:tickLblPos val="nextTo"/>
        <c:crossAx val="227610624"/>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5"/>
            <c:invertIfNegative val="0"/>
            <c:bubble3D val="0"/>
            <c:spPr>
              <a:solidFill>
                <a:schemeClr val="accent6">
                  <a:lumMod val="50000"/>
                </a:schemeClr>
              </a:solidFill>
            </c:spPr>
          </c:dPt>
          <c:cat>
            <c:strRef>
              <c:f>service!$G$4:$G$9</c:f>
              <c:strCache>
                <c:ptCount val="6"/>
                <c:pt idx="0">
                  <c:v>Aus</c:v>
                </c:pt>
                <c:pt idx="1">
                  <c:v>Can</c:v>
                </c:pt>
                <c:pt idx="2">
                  <c:v>Ger</c:v>
                </c:pt>
                <c:pt idx="3">
                  <c:v>NZ</c:v>
                </c:pt>
                <c:pt idx="4">
                  <c:v>UK</c:v>
                </c:pt>
                <c:pt idx="5">
                  <c:v>US</c:v>
                </c:pt>
              </c:strCache>
            </c:strRef>
          </c:cat>
          <c:val>
            <c:numRef>
              <c:f>service!$H$4:$H$9</c:f>
              <c:numCache>
                <c:formatCode>General</c:formatCode>
                <c:ptCount val="6"/>
                <c:pt idx="0">
                  <c:v>8</c:v>
                </c:pt>
                <c:pt idx="1">
                  <c:v>7</c:v>
                </c:pt>
                <c:pt idx="2">
                  <c:v>3</c:v>
                </c:pt>
                <c:pt idx="3">
                  <c:v>10</c:v>
                </c:pt>
                <c:pt idx="4">
                  <c:v>10</c:v>
                </c:pt>
                <c:pt idx="5">
                  <c:v>7</c:v>
                </c:pt>
              </c:numCache>
            </c:numRef>
          </c:val>
        </c:ser>
        <c:dLbls>
          <c:showLegendKey val="0"/>
          <c:showVal val="0"/>
          <c:showCatName val="0"/>
          <c:showSerName val="0"/>
          <c:showPercent val="0"/>
          <c:showBubbleSize val="0"/>
        </c:dLbls>
        <c:gapWidth val="150"/>
        <c:axId val="227587968"/>
        <c:axId val="227589504"/>
      </c:barChart>
      <c:catAx>
        <c:axId val="227587968"/>
        <c:scaling>
          <c:orientation val="minMax"/>
        </c:scaling>
        <c:delete val="0"/>
        <c:axPos val="b"/>
        <c:numFmt formatCode="General" sourceLinked="0"/>
        <c:majorTickMark val="out"/>
        <c:minorTickMark val="none"/>
        <c:tickLblPos val="nextTo"/>
        <c:crossAx val="227589504"/>
        <c:crosses val="autoZero"/>
        <c:auto val="1"/>
        <c:lblAlgn val="ctr"/>
        <c:lblOffset val="100"/>
        <c:noMultiLvlLbl val="0"/>
      </c:catAx>
      <c:valAx>
        <c:axId val="227589504"/>
        <c:scaling>
          <c:orientation val="minMax"/>
        </c:scaling>
        <c:delete val="0"/>
        <c:axPos val="l"/>
        <c:numFmt formatCode="General" sourceLinked="1"/>
        <c:majorTickMark val="out"/>
        <c:minorTickMark val="none"/>
        <c:tickLblPos val="nextTo"/>
        <c:crossAx val="227587968"/>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5"/>
            <c:invertIfNegative val="0"/>
            <c:bubble3D val="0"/>
            <c:spPr>
              <a:solidFill>
                <a:schemeClr val="accent6">
                  <a:lumMod val="50000"/>
                </a:schemeClr>
              </a:solidFill>
            </c:spPr>
          </c:dPt>
          <c:cat>
            <c:strRef>
              <c:f>service!$K$4:$K$9</c:f>
              <c:strCache>
                <c:ptCount val="6"/>
                <c:pt idx="0">
                  <c:v>Aus</c:v>
                </c:pt>
                <c:pt idx="1">
                  <c:v>Can</c:v>
                </c:pt>
                <c:pt idx="2">
                  <c:v>Ger</c:v>
                </c:pt>
                <c:pt idx="3">
                  <c:v>NZ</c:v>
                </c:pt>
                <c:pt idx="4">
                  <c:v>UK</c:v>
                </c:pt>
                <c:pt idx="5">
                  <c:v>US</c:v>
                </c:pt>
              </c:strCache>
            </c:strRef>
          </c:cat>
          <c:val>
            <c:numRef>
              <c:f>service!$L$4:$L$9</c:f>
              <c:numCache>
                <c:formatCode>General</c:formatCode>
                <c:ptCount val="6"/>
                <c:pt idx="0">
                  <c:v>20</c:v>
                </c:pt>
                <c:pt idx="1">
                  <c:v>16</c:v>
                </c:pt>
                <c:pt idx="2">
                  <c:v>10</c:v>
                </c:pt>
                <c:pt idx="3">
                  <c:v>15</c:v>
                </c:pt>
                <c:pt idx="4">
                  <c:v>17</c:v>
                </c:pt>
                <c:pt idx="5">
                  <c:v>14</c:v>
                </c:pt>
              </c:numCache>
            </c:numRef>
          </c:val>
        </c:ser>
        <c:dLbls>
          <c:showLegendKey val="0"/>
          <c:showVal val="0"/>
          <c:showCatName val="0"/>
          <c:showSerName val="0"/>
          <c:showPercent val="0"/>
          <c:showBubbleSize val="0"/>
        </c:dLbls>
        <c:gapWidth val="150"/>
        <c:axId val="227679232"/>
        <c:axId val="227681024"/>
      </c:barChart>
      <c:catAx>
        <c:axId val="227679232"/>
        <c:scaling>
          <c:orientation val="minMax"/>
        </c:scaling>
        <c:delete val="0"/>
        <c:axPos val="b"/>
        <c:numFmt formatCode="General" sourceLinked="0"/>
        <c:majorTickMark val="out"/>
        <c:minorTickMark val="none"/>
        <c:tickLblPos val="nextTo"/>
        <c:crossAx val="227681024"/>
        <c:crosses val="autoZero"/>
        <c:auto val="1"/>
        <c:lblAlgn val="ctr"/>
        <c:lblOffset val="100"/>
        <c:noMultiLvlLbl val="0"/>
      </c:catAx>
      <c:valAx>
        <c:axId val="227681024"/>
        <c:scaling>
          <c:orientation val="minMax"/>
        </c:scaling>
        <c:delete val="0"/>
        <c:axPos val="l"/>
        <c:numFmt formatCode="General" sourceLinked="1"/>
        <c:majorTickMark val="out"/>
        <c:minorTickMark val="none"/>
        <c:tickLblPos val="nextTo"/>
        <c:crossAx val="227679232"/>
        <c:crosses val="autoZero"/>
        <c:crossBetween val="between"/>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5"/>
            <c:invertIfNegative val="0"/>
            <c:bubble3D val="0"/>
            <c:spPr>
              <a:solidFill>
                <a:schemeClr val="accent6">
                  <a:lumMod val="50000"/>
                </a:schemeClr>
              </a:solidFill>
            </c:spPr>
          </c:dPt>
          <c:cat>
            <c:strRef>
              <c:f>service!$O$4:$O$9</c:f>
              <c:strCache>
                <c:ptCount val="6"/>
                <c:pt idx="0">
                  <c:v>Aus</c:v>
                </c:pt>
                <c:pt idx="1">
                  <c:v>Can</c:v>
                </c:pt>
                <c:pt idx="2">
                  <c:v>Ger</c:v>
                </c:pt>
                <c:pt idx="3">
                  <c:v>NZ</c:v>
                </c:pt>
                <c:pt idx="4">
                  <c:v>UK</c:v>
                </c:pt>
                <c:pt idx="5">
                  <c:v>US</c:v>
                </c:pt>
              </c:strCache>
            </c:strRef>
          </c:cat>
          <c:val>
            <c:numRef>
              <c:f>service!$P$4:$P$9</c:f>
              <c:numCache>
                <c:formatCode>General</c:formatCode>
                <c:ptCount val="6"/>
                <c:pt idx="0">
                  <c:v>27</c:v>
                </c:pt>
                <c:pt idx="1">
                  <c:v>30</c:v>
                </c:pt>
                <c:pt idx="2">
                  <c:v>23</c:v>
                </c:pt>
                <c:pt idx="3">
                  <c:v>25</c:v>
                </c:pt>
                <c:pt idx="4">
                  <c:v>22</c:v>
                </c:pt>
                <c:pt idx="5">
                  <c:v>34</c:v>
                </c:pt>
              </c:numCache>
            </c:numRef>
          </c:val>
        </c:ser>
        <c:dLbls>
          <c:showLegendKey val="0"/>
          <c:showVal val="0"/>
          <c:showCatName val="0"/>
          <c:showSerName val="0"/>
          <c:showPercent val="0"/>
          <c:showBubbleSize val="0"/>
        </c:dLbls>
        <c:gapWidth val="150"/>
        <c:axId val="227915264"/>
        <c:axId val="227916800"/>
      </c:barChart>
      <c:catAx>
        <c:axId val="227915264"/>
        <c:scaling>
          <c:orientation val="minMax"/>
        </c:scaling>
        <c:delete val="0"/>
        <c:axPos val="b"/>
        <c:numFmt formatCode="General" sourceLinked="0"/>
        <c:majorTickMark val="out"/>
        <c:minorTickMark val="none"/>
        <c:tickLblPos val="nextTo"/>
        <c:crossAx val="227916800"/>
        <c:crosses val="autoZero"/>
        <c:auto val="1"/>
        <c:lblAlgn val="ctr"/>
        <c:lblOffset val="100"/>
        <c:noMultiLvlLbl val="0"/>
      </c:catAx>
      <c:valAx>
        <c:axId val="227916800"/>
        <c:scaling>
          <c:orientation val="minMax"/>
        </c:scaling>
        <c:delete val="0"/>
        <c:axPos val="l"/>
        <c:numFmt formatCode="General" sourceLinked="1"/>
        <c:majorTickMark val="out"/>
        <c:minorTickMark val="none"/>
        <c:tickLblPos val="nextTo"/>
        <c:crossAx val="227915264"/>
        <c:crosses val="autoZero"/>
        <c:crossBetween val="between"/>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5"/>
            <c:invertIfNegative val="0"/>
            <c:bubble3D val="0"/>
            <c:spPr>
              <a:solidFill>
                <a:schemeClr val="accent6">
                  <a:lumMod val="75000"/>
                </a:schemeClr>
              </a:solidFill>
            </c:spPr>
          </c:dPt>
          <c:cat>
            <c:strRef>
              <c:f>service!$AH$4:$AH$9</c:f>
              <c:strCache>
                <c:ptCount val="6"/>
                <c:pt idx="0">
                  <c:v>Aus</c:v>
                </c:pt>
                <c:pt idx="1">
                  <c:v>Can</c:v>
                </c:pt>
                <c:pt idx="2">
                  <c:v>Ger</c:v>
                </c:pt>
                <c:pt idx="3">
                  <c:v>NZ</c:v>
                </c:pt>
                <c:pt idx="4">
                  <c:v>UK</c:v>
                </c:pt>
                <c:pt idx="5">
                  <c:v>US</c:v>
                </c:pt>
              </c:strCache>
            </c:strRef>
          </c:cat>
          <c:val>
            <c:numRef>
              <c:f>service!$AI$4:$AI$9</c:f>
              <c:numCache>
                <c:formatCode>General</c:formatCode>
                <c:ptCount val="6"/>
                <c:pt idx="0">
                  <c:v>63</c:v>
                </c:pt>
                <c:pt idx="1">
                  <c:v>60</c:v>
                </c:pt>
                <c:pt idx="2">
                  <c:v>63</c:v>
                </c:pt>
                <c:pt idx="3">
                  <c:v>63</c:v>
                </c:pt>
                <c:pt idx="4">
                  <c:v>67</c:v>
                </c:pt>
                <c:pt idx="5">
                  <c:v>77</c:v>
                </c:pt>
              </c:numCache>
            </c:numRef>
          </c:val>
        </c:ser>
        <c:dLbls>
          <c:showLegendKey val="0"/>
          <c:showVal val="0"/>
          <c:showCatName val="0"/>
          <c:showSerName val="0"/>
          <c:showPercent val="0"/>
          <c:showBubbleSize val="0"/>
        </c:dLbls>
        <c:gapWidth val="150"/>
        <c:axId val="227949184"/>
        <c:axId val="227955072"/>
      </c:barChart>
      <c:catAx>
        <c:axId val="227949184"/>
        <c:scaling>
          <c:orientation val="minMax"/>
        </c:scaling>
        <c:delete val="0"/>
        <c:axPos val="b"/>
        <c:numFmt formatCode="General" sourceLinked="0"/>
        <c:majorTickMark val="out"/>
        <c:minorTickMark val="none"/>
        <c:tickLblPos val="nextTo"/>
        <c:crossAx val="227955072"/>
        <c:crosses val="autoZero"/>
        <c:auto val="1"/>
        <c:lblAlgn val="ctr"/>
        <c:lblOffset val="100"/>
        <c:noMultiLvlLbl val="0"/>
      </c:catAx>
      <c:valAx>
        <c:axId val="227955072"/>
        <c:scaling>
          <c:orientation val="minMax"/>
        </c:scaling>
        <c:delete val="0"/>
        <c:axPos val="l"/>
        <c:numFmt formatCode="General" sourceLinked="1"/>
        <c:majorTickMark val="out"/>
        <c:minorTickMark val="none"/>
        <c:tickLblPos val="nextTo"/>
        <c:crossAx val="227949184"/>
        <c:crosses val="autoZero"/>
        <c:crossBetween val="between"/>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30563246742898E-2"/>
          <c:y val="3.2163742690058499E-2"/>
          <c:w val="0.72261605778822202"/>
          <c:h val="0.898503706773495"/>
        </c:manualLayout>
      </c:layout>
      <c:barChart>
        <c:barDir val="col"/>
        <c:grouping val="clustered"/>
        <c:varyColors val="0"/>
        <c:ser>
          <c:idx val="0"/>
          <c:order val="0"/>
          <c:tx>
            <c:strRef>
              <c:f>'effec care'!$A$3</c:f>
              <c:strCache>
                <c:ptCount val="1"/>
                <c:pt idx="0">
                  <c:v>Diabetes patients receiving 4 recommended services</c:v>
                </c:pt>
              </c:strCache>
            </c:strRef>
          </c:tx>
          <c:invertIfNegative val="0"/>
          <c:cat>
            <c:strRef>
              <c:f>'effec care'!$B$2:$L$2</c:f>
              <c:strCache>
                <c:ptCount val="11"/>
                <c:pt idx="0">
                  <c:v>Aus</c:v>
                </c:pt>
                <c:pt idx="1">
                  <c:v>Can</c:v>
                </c:pt>
                <c:pt idx="2">
                  <c:v>Fra</c:v>
                </c:pt>
                <c:pt idx="3">
                  <c:v>Ger</c:v>
                </c:pt>
                <c:pt idx="4">
                  <c:v>Neth</c:v>
                </c:pt>
                <c:pt idx="5">
                  <c:v>NZ</c:v>
                </c:pt>
                <c:pt idx="6">
                  <c:v>Nor</c:v>
                </c:pt>
                <c:pt idx="7">
                  <c:v>SWE</c:v>
                </c:pt>
                <c:pt idx="8">
                  <c:v>Swit</c:v>
                </c:pt>
                <c:pt idx="9">
                  <c:v>UK</c:v>
                </c:pt>
                <c:pt idx="10">
                  <c:v>USA</c:v>
                </c:pt>
              </c:strCache>
            </c:strRef>
          </c:cat>
          <c:val>
            <c:numRef>
              <c:f>'effec care'!$B$3:$L$3</c:f>
              <c:numCache>
                <c:formatCode>General</c:formatCode>
                <c:ptCount val="11"/>
                <c:pt idx="0">
                  <c:v>56</c:v>
                </c:pt>
                <c:pt idx="1">
                  <c:v>40</c:v>
                </c:pt>
                <c:pt idx="2">
                  <c:v>26</c:v>
                </c:pt>
                <c:pt idx="3">
                  <c:v>39</c:v>
                </c:pt>
                <c:pt idx="4">
                  <c:v>49</c:v>
                </c:pt>
                <c:pt idx="5">
                  <c:v>53</c:v>
                </c:pt>
                <c:pt idx="6">
                  <c:v>33</c:v>
                </c:pt>
                <c:pt idx="7">
                  <c:v>41</c:v>
                </c:pt>
                <c:pt idx="8">
                  <c:v>34</c:v>
                </c:pt>
                <c:pt idx="9">
                  <c:v>76</c:v>
                </c:pt>
                <c:pt idx="10">
                  <c:v>50</c:v>
                </c:pt>
              </c:numCache>
            </c:numRef>
          </c:val>
        </c:ser>
        <c:ser>
          <c:idx val="1"/>
          <c:order val="1"/>
          <c:tx>
            <c:strRef>
              <c:f>'effec care'!$A$4</c:f>
              <c:strCache>
                <c:ptCount val="1"/>
                <c:pt idx="0">
                  <c:v>Pateints with hyper tension with cholesterol test within 1 year</c:v>
                </c:pt>
              </c:strCache>
            </c:strRef>
          </c:tx>
          <c:invertIfNegative val="0"/>
          <c:cat>
            <c:strRef>
              <c:f>'effec care'!$B$2:$L$2</c:f>
              <c:strCache>
                <c:ptCount val="11"/>
                <c:pt idx="0">
                  <c:v>Aus</c:v>
                </c:pt>
                <c:pt idx="1">
                  <c:v>Can</c:v>
                </c:pt>
                <c:pt idx="2">
                  <c:v>Fra</c:v>
                </c:pt>
                <c:pt idx="3">
                  <c:v>Ger</c:v>
                </c:pt>
                <c:pt idx="4">
                  <c:v>Neth</c:v>
                </c:pt>
                <c:pt idx="5">
                  <c:v>NZ</c:v>
                </c:pt>
                <c:pt idx="6">
                  <c:v>Nor</c:v>
                </c:pt>
                <c:pt idx="7">
                  <c:v>SWE</c:v>
                </c:pt>
                <c:pt idx="8">
                  <c:v>Swit</c:v>
                </c:pt>
                <c:pt idx="9">
                  <c:v>UK</c:v>
                </c:pt>
                <c:pt idx="10">
                  <c:v>USA</c:v>
                </c:pt>
              </c:strCache>
            </c:strRef>
          </c:cat>
          <c:val>
            <c:numRef>
              <c:f>'effec care'!$B$4:$L$4</c:f>
              <c:numCache>
                <c:formatCode>General</c:formatCode>
                <c:ptCount val="11"/>
                <c:pt idx="0">
                  <c:v>82</c:v>
                </c:pt>
                <c:pt idx="1">
                  <c:v>84</c:v>
                </c:pt>
                <c:pt idx="2">
                  <c:v>82</c:v>
                </c:pt>
                <c:pt idx="3">
                  <c:v>90</c:v>
                </c:pt>
                <c:pt idx="4">
                  <c:v>78</c:v>
                </c:pt>
                <c:pt idx="5">
                  <c:v>84</c:v>
                </c:pt>
                <c:pt idx="6">
                  <c:v>85</c:v>
                </c:pt>
                <c:pt idx="7">
                  <c:v>69</c:v>
                </c:pt>
                <c:pt idx="8">
                  <c:v>89</c:v>
                </c:pt>
                <c:pt idx="9">
                  <c:v>93</c:v>
                </c:pt>
                <c:pt idx="10">
                  <c:v>85</c:v>
                </c:pt>
              </c:numCache>
            </c:numRef>
          </c:val>
        </c:ser>
        <c:dLbls>
          <c:showLegendKey val="0"/>
          <c:showVal val="0"/>
          <c:showCatName val="0"/>
          <c:showSerName val="0"/>
          <c:showPercent val="0"/>
          <c:showBubbleSize val="0"/>
        </c:dLbls>
        <c:gapWidth val="150"/>
        <c:axId val="228065280"/>
        <c:axId val="228066816"/>
      </c:barChart>
      <c:catAx>
        <c:axId val="228065280"/>
        <c:scaling>
          <c:orientation val="minMax"/>
        </c:scaling>
        <c:delete val="0"/>
        <c:axPos val="b"/>
        <c:numFmt formatCode="General" sourceLinked="0"/>
        <c:majorTickMark val="out"/>
        <c:minorTickMark val="none"/>
        <c:tickLblPos val="nextTo"/>
        <c:crossAx val="228066816"/>
        <c:crosses val="autoZero"/>
        <c:auto val="1"/>
        <c:lblAlgn val="ctr"/>
        <c:lblOffset val="100"/>
        <c:noMultiLvlLbl val="0"/>
      </c:catAx>
      <c:valAx>
        <c:axId val="228066816"/>
        <c:scaling>
          <c:orientation val="minMax"/>
        </c:scaling>
        <c:delete val="0"/>
        <c:axPos val="l"/>
        <c:numFmt formatCode="General" sourceLinked="1"/>
        <c:majorTickMark val="out"/>
        <c:minorTickMark val="none"/>
        <c:tickLblPos val="nextTo"/>
        <c:crossAx val="228065280"/>
        <c:crosses val="autoZero"/>
        <c:crossBetween val="between"/>
      </c:valAx>
    </c:plotArea>
    <c:legend>
      <c:legendPos val="r"/>
      <c:layout>
        <c:manualLayout>
          <c:xMode val="edge"/>
          <c:yMode val="edge"/>
          <c:x val="0.81699963212120796"/>
          <c:y val="9.0273518441773698E-2"/>
          <c:w val="0.13560012278247599"/>
          <c:h val="0.48904360639130601"/>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414649461750601E-2"/>
          <c:y val="3.2163742690058499E-2"/>
          <c:w val="0.71814878252733205"/>
          <c:h val="0.898503706773495"/>
        </c:manualLayout>
      </c:layout>
      <c:barChart>
        <c:barDir val="col"/>
        <c:grouping val="clustered"/>
        <c:varyColors val="0"/>
        <c:ser>
          <c:idx val="0"/>
          <c:order val="0"/>
          <c:tx>
            <c:strRef>
              <c:f>'effec care'!$A$7</c:f>
              <c:strCache>
                <c:ptCount val="1"/>
                <c:pt idx="0">
                  <c:v>Has chronic condition and did not receive recommended care due to cost</c:v>
                </c:pt>
              </c:strCache>
            </c:strRef>
          </c:tx>
          <c:invertIfNegative val="0"/>
          <c:cat>
            <c:strRef>
              <c:f>'effec care'!$B$6:$L$6</c:f>
              <c:strCache>
                <c:ptCount val="11"/>
                <c:pt idx="0">
                  <c:v>Aus</c:v>
                </c:pt>
                <c:pt idx="1">
                  <c:v>Can</c:v>
                </c:pt>
                <c:pt idx="2">
                  <c:v>Fra</c:v>
                </c:pt>
                <c:pt idx="3">
                  <c:v>Ger</c:v>
                </c:pt>
                <c:pt idx="4">
                  <c:v>Neth</c:v>
                </c:pt>
                <c:pt idx="5">
                  <c:v>NZ</c:v>
                </c:pt>
                <c:pt idx="6">
                  <c:v>Nor</c:v>
                </c:pt>
                <c:pt idx="7">
                  <c:v>SWE</c:v>
                </c:pt>
                <c:pt idx="8">
                  <c:v>Swit</c:v>
                </c:pt>
                <c:pt idx="9">
                  <c:v>UK</c:v>
                </c:pt>
                <c:pt idx="10">
                  <c:v>USA</c:v>
                </c:pt>
              </c:strCache>
            </c:strRef>
          </c:cat>
          <c:val>
            <c:numRef>
              <c:f>'effec care'!$B$7:$L$7</c:f>
              <c:numCache>
                <c:formatCode>General</c:formatCode>
                <c:ptCount val="11"/>
                <c:pt idx="0">
                  <c:v>20</c:v>
                </c:pt>
                <c:pt idx="1">
                  <c:v>8</c:v>
                </c:pt>
                <c:pt idx="2">
                  <c:v>10</c:v>
                </c:pt>
                <c:pt idx="3">
                  <c:v>12</c:v>
                </c:pt>
                <c:pt idx="4">
                  <c:v>8</c:v>
                </c:pt>
                <c:pt idx="5">
                  <c:v>17</c:v>
                </c:pt>
                <c:pt idx="6">
                  <c:v>8</c:v>
                </c:pt>
                <c:pt idx="7">
                  <c:v>5</c:v>
                </c:pt>
                <c:pt idx="8">
                  <c:v>11</c:v>
                </c:pt>
                <c:pt idx="9">
                  <c:v>4</c:v>
                </c:pt>
                <c:pt idx="10">
                  <c:v>33</c:v>
                </c:pt>
              </c:numCache>
            </c:numRef>
          </c:val>
        </c:ser>
        <c:ser>
          <c:idx val="1"/>
          <c:order val="1"/>
          <c:tx>
            <c:strRef>
              <c:f>'effec care'!$A$8</c:f>
              <c:strCache>
                <c:ptCount val="1"/>
                <c:pt idx="0">
                  <c:v>Care giver did not review all medicine taken in last year</c:v>
                </c:pt>
              </c:strCache>
            </c:strRef>
          </c:tx>
          <c:invertIfNegative val="0"/>
          <c:cat>
            <c:strRef>
              <c:f>'effec care'!$B$6:$L$6</c:f>
              <c:strCache>
                <c:ptCount val="11"/>
                <c:pt idx="0">
                  <c:v>Aus</c:v>
                </c:pt>
                <c:pt idx="1">
                  <c:v>Can</c:v>
                </c:pt>
                <c:pt idx="2">
                  <c:v>Fra</c:v>
                </c:pt>
                <c:pt idx="3">
                  <c:v>Ger</c:v>
                </c:pt>
                <c:pt idx="4">
                  <c:v>Neth</c:v>
                </c:pt>
                <c:pt idx="5">
                  <c:v>NZ</c:v>
                </c:pt>
                <c:pt idx="6">
                  <c:v>Nor</c:v>
                </c:pt>
                <c:pt idx="7">
                  <c:v>SWE</c:v>
                </c:pt>
                <c:pt idx="8">
                  <c:v>Swit</c:v>
                </c:pt>
                <c:pt idx="9">
                  <c:v>UK</c:v>
                </c:pt>
                <c:pt idx="10">
                  <c:v>USA</c:v>
                </c:pt>
              </c:strCache>
            </c:strRef>
          </c:cat>
          <c:val>
            <c:numRef>
              <c:f>'effec care'!$B$8:$L$8</c:f>
              <c:numCache>
                <c:formatCode>General</c:formatCode>
                <c:ptCount val="11"/>
                <c:pt idx="0">
                  <c:v>34</c:v>
                </c:pt>
                <c:pt idx="1">
                  <c:v>28</c:v>
                </c:pt>
                <c:pt idx="2">
                  <c:v>58</c:v>
                </c:pt>
                <c:pt idx="3">
                  <c:v>28</c:v>
                </c:pt>
                <c:pt idx="4">
                  <c:v>41</c:v>
                </c:pt>
                <c:pt idx="5">
                  <c:v>31</c:v>
                </c:pt>
                <c:pt idx="6">
                  <c:v>62</c:v>
                </c:pt>
                <c:pt idx="7">
                  <c:v>55</c:v>
                </c:pt>
                <c:pt idx="8">
                  <c:v>25</c:v>
                </c:pt>
                <c:pt idx="9">
                  <c:v>16</c:v>
                </c:pt>
                <c:pt idx="10">
                  <c:v>28</c:v>
                </c:pt>
              </c:numCache>
            </c:numRef>
          </c:val>
        </c:ser>
        <c:dLbls>
          <c:showLegendKey val="0"/>
          <c:showVal val="0"/>
          <c:showCatName val="0"/>
          <c:showSerName val="0"/>
          <c:showPercent val="0"/>
          <c:showBubbleSize val="0"/>
        </c:dLbls>
        <c:gapWidth val="150"/>
        <c:axId val="228603776"/>
        <c:axId val="228605312"/>
      </c:barChart>
      <c:catAx>
        <c:axId val="228603776"/>
        <c:scaling>
          <c:orientation val="minMax"/>
        </c:scaling>
        <c:delete val="0"/>
        <c:axPos val="b"/>
        <c:numFmt formatCode="General" sourceLinked="0"/>
        <c:majorTickMark val="out"/>
        <c:minorTickMark val="none"/>
        <c:tickLblPos val="nextTo"/>
        <c:crossAx val="228605312"/>
        <c:crosses val="autoZero"/>
        <c:auto val="1"/>
        <c:lblAlgn val="ctr"/>
        <c:lblOffset val="100"/>
        <c:noMultiLvlLbl val="0"/>
      </c:catAx>
      <c:valAx>
        <c:axId val="228605312"/>
        <c:scaling>
          <c:orientation val="minMax"/>
        </c:scaling>
        <c:delete val="0"/>
        <c:axPos val="l"/>
        <c:numFmt formatCode="General" sourceLinked="1"/>
        <c:majorTickMark val="out"/>
        <c:minorTickMark val="none"/>
        <c:tickLblPos val="nextTo"/>
        <c:crossAx val="228603776"/>
        <c:crosses val="autoZero"/>
        <c:crossBetween val="between"/>
      </c:valAx>
    </c:plotArea>
    <c:legend>
      <c:legendPos val="r"/>
      <c:layout>
        <c:manualLayout>
          <c:xMode val="edge"/>
          <c:yMode val="edge"/>
          <c:x val="0.77661669117258503"/>
          <c:y val="0.125361237740019"/>
          <c:w val="0.213908377915453"/>
          <c:h val="0.71594085358186799"/>
        </c:manualLayout>
      </c:layout>
      <c:overlay val="0"/>
      <c:txPr>
        <a:bodyPr/>
        <a:lstStyle/>
        <a:p>
          <a:pPr>
            <a:defRPr sz="1400"/>
          </a:pPr>
          <a:endParaRPr lang="en-US"/>
        </a:p>
      </c:txPr>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5004E-2"/>
          <c:y val="5.8656057077372398E-2"/>
          <c:w val="0.88057473284589505"/>
          <c:h val="0.81684154255118901"/>
        </c:manualLayout>
      </c:layout>
      <c:barChart>
        <c:barDir val="col"/>
        <c:grouping val="clustered"/>
        <c:varyColors val="0"/>
        <c:ser>
          <c:idx val="0"/>
          <c:order val="0"/>
          <c:tx>
            <c:strRef>
              <c:f>Sheet1!$B$1</c:f>
              <c:strCache>
                <c:ptCount val="1"/>
                <c:pt idx="0">
                  <c:v>Column2</c:v>
                </c:pt>
              </c:strCache>
            </c:strRef>
          </c:tx>
          <c:spPr>
            <a:solidFill>
              <a:schemeClr val="tx2"/>
            </a:solidFill>
            <a:ln>
              <a:solidFill>
                <a:schemeClr val="tx2"/>
              </a:solidFill>
            </a:ln>
          </c:spPr>
          <c:invertIfNegative val="0"/>
          <c:dPt>
            <c:idx val="9"/>
            <c:invertIfNegative val="0"/>
            <c:bubble3D val="0"/>
            <c:spPr>
              <a:solidFill>
                <a:schemeClr val="accent6">
                  <a:lumMod val="75000"/>
                </a:schemeClr>
              </a:solidFill>
              <a:ln>
                <a:solidFill>
                  <a:schemeClr val="tx2"/>
                </a:solidFill>
              </a:ln>
            </c:spPr>
          </c:dPt>
          <c:dLbls>
            <c:numFmt formatCode="#,##0.0" sourceLinked="0"/>
            <c:spPr>
              <a:noFill/>
              <a:ln>
                <a:noFill/>
              </a:ln>
              <a:effectLst/>
            </c:spPr>
            <c:txPr>
              <a:bodyPr/>
              <a:lstStyle/>
              <a:p>
                <a:pPr>
                  <a:defRPr sz="16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SWE</c:v>
                </c:pt>
                <c:pt idx="1">
                  <c:v>AUS</c:v>
                </c:pt>
                <c:pt idx="2">
                  <c:v>UK</c:v>
                </c:pt>
                <c:pt idx="3">
                  <c:v>NZ</c:v>
                </c:pt>
                <c:pt idx="4">
                  <c:v>FR</c:v>
                </c:pt>
                <c:pt idx="5">
                  <c:v>SWIZ</c:v>
                </c:pt>
                <c:pt idx="6">
                  <c:v>NOR</c:v>
                </c:pt>
                <c:pt idx="7">
                  <c:v>CAN</c:v>
                </c:pt>
                <c:pt idx="8">
                  <c:v>NETH</c:v>
                </c:pt>
                <c:pt idx="9">
                  <c:v>US</c:v>
                </c:pt>
                <c:pt idx="10">
                  <c:v>GER</c:v>
                </c:pt>
                <c:pt idx="11">
                  <c:v>DEN</c:v>
                </c:pt>
              </c:strCache>
            </c:strRef>
          </c:cat>
          <c:val>
            <c:numRef>
              <c:f>Sheet1!$B$2:$B$13</c:f>
              <c:numCache>
                <c:formatCode>0.0</c:formatCode>
                <c:ptCount val="12"/>
                <c:pt idx="0">
                  <c:v>3.3</c:v>
                </c:pt>
                <c:pt idx="1">
                  <c:v>5</c:v>
                </c:pt>
                <c:pt idx="2">
                  <c:v>5.0999999999999996</c:v>
                </c:pt>
                <c:pt idx="3">
                  <c:v>6.7</c:v>
                </c:pt>
                <c:pt idx="4">
                  <c:v>7.1</c:v>
                </c:pt>
                <c:pt idx="5">
                  <c:v>7.1</c:v>
                </c:pt>
                <c:pt idx="6">
                  <c:v>8.7000000000000011</c:v>
                </c:pt>
                <c:pt idx="7">
                  <c:v>10</c:v>
                </c:pt>
                <c:pt idx="8">
                  <c:v>13.5</c:v>
                </c:pt>
                <c:pt idx="9">
                  <c:v>17.100000000000001</c:v>
                </c:pt>
                <c:pt idx="10">
                  <c:v>18.399999999999999</c:v>
                </c:pt>
                <c:pt idx="11">
                  <c:v>19.2</c:v>
                </c:pt>
              </c:numCache>
            </c:numRef>
          </c:val>
        </c:ser>
        <c:dLbls>
          <c:showLegendKey val="0"/>
          <c:showVal val="0"/>
          <c:showCatName val="0"/>
          <c:showSerName val="0"/>
          <c:showPercent val="0"/>
          <c:showBubbleSize val="0"/>
        </c:dLbls>
        <c:gapWidth val="150"/>
        <c:axId val="228473088"/>
        <c:axId val="228478976"/>
      </c:barChart>
      <c:catAx>
        <c:axId val="228473088"/>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228478976"/>
        <c:crosses val="autoZero"/>
        <c:auto val="1"/>
        <c:lblAlgn val="ctr"/>
        <c:lblOffset val="100"/>
        <c:noMultiLvlLbl val="0"/>
      </c:catAx>
      <c:valAx>
        <c:axId val="228478976"/>
        <c:scaling>
          <c:orientation val="minMax"/>
        </c:scaling>
        <c:delete val="0"/>
        <c:axPos val="l"/>
        <c:numFmt formatCode="0" sourceLinked="0"/>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2284730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484978440195004E-2"/>
          <c:y val="5.8656057077372398E-2"/>
          <c:w val="0.88057473284589505"/>
          <c:h val="0.75780015400523904"/>
        </c:manualLayout>
      </c:layout>
      <c:barChart>
        <c:barDir val="col"/>
        <c:grouping val="clustered"/>
        <c:varyColors val="0"/>
        <c:ser>
          <c:idx val="0"/>
          <c:order val="0"/>
          <c:tx>
            <c:strRef>
              <c:f>Sheet1!$B$1</c:f>
              <c:strCache>
                <c:ptCount val="1"/>
                <c:pt idx="0">
                  <c:v>1995</c:v>
                </c:pt>
              </c:strCache>
            </c:strRef>
          </c:tx>
          <c:spPr>
            <a:solidFill>
              <a:schemeClr val="tx2"/>
            </a:solidFill>
            <a:ln>
              <a:solidFill>
                <a:schemeClr val="tx2"/>
              </a:solidFill>
            </a:ln>
          </c:spPr>
          <c:invertIfNegative val="0"/>
          <c:dPt>
            <c:idx val="2"/>
            <c:invertIfNegative val="0"/>
            <c:bubble3D val="0"/>
            <c:spPr>
              <a:solidFill>
                <a:schemeClr val="accent6">
                  <a:lumMod val="75000"/>
                </a:schemeClr>
              </a:solidFill>
              <a:ln>
                <a:solidFill>
                  <a:schemeClr val="tx2"/>
                </a:solidFill>
              </a:ln>
            </c:spPr>
          </c:dPt>
          <c:dLbls>
            <c:numFmt formatCode="#,##0" sourceLinked="0"/>
            <c:spPr>
              <a:noFill/>
              <a:ln>
                <a:noFill/>
              </a:ln>
              <a:effectLst/>
            </c:spPr>
            <c:txPr>
              <a:bodyPr/>
              <a:lstStyle/>
              <a:p>
                <a:pPr>
                  <a:defRPr sz="16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JAP</c:v>
                </c:pt>
                <c:pt idx="1">
                  <c:v>SWE</c:v>
                </c:pt>
                <c:pt idx="2">
                  <c:v>US</c:v>
                </c:pt>
                <c:pt idx="3">
                  <c:v>AUS</c:v>
                </c:pt>
                <c:pt idx="4">
                  <c:v>GER</c:v>
                </c:pt>
                <c:pt idx="5">
                  <c:v>NOR</c:v>
                </c:pt>
                <c:pt idx="6">
                  <c:v>FR</c:v>
                </c:pt>
                <c:pt idx="7">
                  <c:v>UK</c:v>
                </c:pt>
                <c:pt idx="8">
                  <c:v>NETH</c:v>
                </c:pt>
                <c:pt idx="9">
                  <c:v>DEN</c:v>
                </c:pt>
              </c:strCache>
            </c:strRef>
          </c:cat>
          <c:val>
            <c:numRef>
              <c:f>Sheet1!$B$2:$B$11</c:f>
              <c:numCache>
                <c:formatCode>0</c:formatCode>
                <c:ptCount val="10"/>
                <c:pt idx="0">
                  <c:v>179.1</c:v>
                </c:pt>
                <c:pt idx="1">
                  <c:v>176.4</c:v>
                </c:pt>
                <c:pt idx="2">
                  <c:v>198.1</c:v>
                </c:pt>
                <c:pt idx="3">
                  <c:v>197</c:v>
                </c:pt>
                <c:pt idx="4">
                  <c:v>201.9</c:v>
                </c:pt>
                <c:pt idx="5">
                  <c:v>196.8</c:v>
                </c:pt>
                <c:pt idx="6">
                  <c:v>209.6</c:v>
                </c:pt>
                <c:pt idx="7">
                  <c:v>220.8</c:v>
                </c:pt>
                <c:pt idx="8">
                  <c:v>221.3</c:v>
                </c:pt>
                <c:pt idx="9">
                  <c:v>249.3</c:v>
                </c:pt>
              </c:numCache>
            </c:numRef>
          </c:val>
        </c:ser>
        <c:ser>
          <c:idx val="1"/>
          <c:order val="1"/>
          <c:tx>
            <c:strRef>
              <c:f>Sheet1!$C$1</c:f>
              <c:strCache>
                <c:ptCount val="1"/>
                <c:pt idx="0">
                  <c:v>2007</c:v>
                </c:pt>
              </c:strCache>
            </c:strRef>
          </c:tx>
          <c:spPr>
            <a:solidFill>
              <a:schemeClr val="tx2">
                <a:lumMod val="20000"/>
                <a:lumOff val="80000"/>
              </a:schemeClr>
            </a:solidFill>
            <a:ln>
              <a:solidFill>
                <a:schemeClr val="tx2"/>
              </a:solidFill>
            </a:ln>
          </c:spPr>
          <c:invertIfNegative val="0"/>
          <c:dLbls>
            <c:dLbl>
              <c:idx val="0"/>
              <c:layout>
                <c:manualLayout>
                  <c:x val="1.42450142450142E-2"/>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5470085470085201E-3"/>
                  <c:y val="2.35476347327986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9715099715099696E-3"/>
                  <c:y val="4.70952694655971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6980056980056497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5470085470085496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9.9715099715099696E-3"/>
                  <c:y val="4.7095269465596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8.5470085470085496E-3"/>
                  <c:y val="-1.85414446714947E-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2820512820512799E-2"/>
                  <c:y val="7.06429041983949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9.9715099715098707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1225071225070203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6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JAP</c:v>
                </c:pt>
                <c:pt idx="1">
                  <c:v>SWE</c:v>
                </c:pt>
                <c:pt idx="2">
                  <c:v>US</c:v>
                </c:pt>
                <c:pt idx="3">
                  <c:v>AUS</c:v>
                </c:pt>
                <c:pt idx="4">
                  <c:v>GER</c:v>
                </c:pt>
                <c:pt idx="5">
                  <c:v>NOR</c:v>
                </c:pt>
                <c:pt idx="6">
                  <c:v>FR</c:v>
                </c:pt>
                <c:pt idx="7">
                  <c:v>UK</c:v>
                </c:pt>
                <c:pt idx="8">
                  <c:v>NETH</c:v>
                </c:pt>
                <c:pt idx="9">
                  <c:v>DEN</c:v>
                </c:pt>
              </c:strCache>
            </c:strRef>
          </c:cat>
          <c:val>
            <c:numRef>
              <c:f>Sheet1!$C$2:$C$11</c:f>
              <c:numCache>
                <c:formatCode>0</c:formatCode>
                <c:ptCount val="10"/>
                <c:pt idx="0">
                  <c:v>160.19999999999999</c:v>
                </c:pt>
                <c:pt idx="1">
                  <c:v>162.9</c:v>
                </c:pt>
                <c:pt idx="2">
                  <c:v>163.80000000000001</c:v>
                </c:pt>
                <c:pt idx="3">
                  <c:v>166.1</c:v>
                </c:pt>
                <c:pt idx="4">
                  <c:v>174.5</c:v>
                </c:pt>
                <c:pt idx="5">
                  <c:v>175.7</c:v>
                </c:pt>
                <c:pt idx="6">
                  <c:v>179.4</c:v>
                </c:pt>
                <c:pt idx="7">
                  <c:v>192.7</c:v>
                </c:pt>
                <c:pt idx="8">
                  <c:v>196</c:v>
                </c:pt>
                <c:pt idx="9">
                  <c:v>219.6</c:v>
                </c:pt>
              </c:numCache>
            </c:numRef>
          </c:val>
        </c:ser>
        <c:dLbls>
          <c:showLegendKey val="0"/>
          <c:showVal val="0"/>
          <c:showCatName val="0"/>
          <c:showSerName val="0"/>
          <c:showPercent val="0"/>
          <c:showBubbleSize val="0"/>
        </c:dLbls>
        <c:gapWidth val="150"/>
        <c:axId val="226910976"/>
        <c:axId val="226912512"/>
      </c:barChart>
      <c:catAx>
        <c:axId val="226910976"/>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226912512"/>
        <c:crosses val="autoZero"/>
        <c:auto val="1"/>
        <c:lblAlgn val="ctr"/>
        <c:lblOffset val="100"/>
        <c:noMultiLvlLbl val="0"/>
      </c:catAx>
      <c:valAx>
        <c:axId val="226912512"/>
        <c:scaling>
          <c:orientation val="minMax"/>
        </c:scaling>
        <c:delete val="0"/>
        <c:axPos val="l"/>
        <c:numFmt formatCode="0"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226910976"/>
        <c:crosses val="autoZero"/>
        <c:crossBetween val="between"/>
      </c:valAx>
    </c:plotArea>
    <c:legend>
      <c:legendPos val="r"/>
      <c:layout>
        <c:manualLayout>
          <c:xMode val="edge"/>
          <c:yMode val="edge"/>
          <c:x val="0.355786504251071"/>
          <c:y val="5.22618430233086E-2"/>
          <c:w val="0.26657985059559902"/>
          <c:h val="6.7859091695416707E-2"/>
        </c:manualLayout>
      </c:layout>
      <c:overlay val="0"/>
      <c:spPr>
        <a:ln>
          <a:noFill/>
        </a:ln>
      </c:spPr>
      <c:txPr>
        <a:bodyPr/>
        <a:lstStyle/>
        <a:p>
          <a:pPr>
            <a:defRPr sz="1600" b="1">
              <a:latin typeface="Cabin" panose="020B08030502020200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803800166005E-2"/>
          <c:y val="5.8656057077372398E-2"/>
          <c:w val="0.923309778585369"/>
          <c:h val="0.80284749792499099"/>
        </c:manualLayout>
      </c:layout>
      <c:barChart>
        <c:barDir val="col"/>
        <c:grouping val="clustered"/>
        <c:varyColors val="0"/>
        <c:ser>
          <c:idx val="0"/>
          <c:order val="0"/>
          <c:tx>
            <c:strRef>
              <c:f>Sheet1!$B$1</c:f>
              <c:strCache>
                <c:ptCount val="1"/>
                <c:pt idx="0">
                  <c:v>1995</c:v>
                </c:pt>
              </c:strCache>
            </c:strRef>
          </c:tx>
          <c:spPr>
            <a:solidFill>
              <a:schemeClr val="tx2"/>
            </a:solidFill>
            <a:ln>
              <a:solidFill>
                <a:schemeClr val="tx2"/>
              </a:solidFill>
            </a:ln>
          </c:spPr>
          <c:invertIfNegative val="0"/>
          <c:dPt>
            <c:idx val="12"/>
            <c:invertIfNegative val="0"/>
            <c:bubble3D val="0"/>
            <c:spPr>
              <a:solidFill>
                <a:schemeClr val="accent6">
                  <a:lumMod val="75000"/>
                </a:schemeClr>
              </a:solidFill>
              <a:ln>
                <a:solidFill>
                  <a:schemeClr val="tx2"/>
                </a:solidFill>
              </a:ln>
            </c:spPr>
          </c:dPt>
          <c:dLbls>
            <c:numFmt formatCode="#,##0" sourceLinked="0"/>
            <c:spPr>
              <a:noFill/>
              <a:ln>
                <a:noFill/>
              </a:ln>
              <a:effectLst/>
            </c:spPr>
            <c:txPr>
              <a:bodyPr/>
              <a:lstStyle/>
              <a:p>
                <a:pPr>
                  <a:defRPr sz="16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Sheet1!$A$2:$A$15</c:f>
              <c:strCache>
                <c:ptCount val="14"/>
                <c:pt idx="0">
                  <c:v>JAP</c:v>
                </c:pt>
                <c:pt idx="1">
                  <c:v>FR</c:v>
                </c:pt>
                <c:pt idx="2">
                  <c:v>NETH</c:v>
                </c:pt>
                <c:pt idx="3">
                  <c:v>DEN</c:v>
                </c:pt>
                <c:pt idx="4">
                  <c:v>NOR</c:v>
                </c:pt>
                <c:pt idx="5">
                  <c:v>SWIZ</c:v>
                </c:pt>
                <c:pt idx="6">
                  <c:v>OECD median</c:v>
                </c:pt>
                <c:pt idx="7">
                  <c:v>CAN</c:v>
                </c:pt>
                <c:pt idx="8">
                  <c:v>UK</c:v>
                </c:pt>
                <c:pt idx="9">
                  <c:v>AUS</c:v>
                </c:pt>
                <c:pt idx="10">
                  <c:v>SWE</c:v>
                </c:pt>
                <c:pt idx="11">
                  <c:v>GER</c:v>
                </c:pt>
                <c:pt idx="12">
                  <c:v>US</c:v>
                </c:pt>
                <c:pt idx="13">
                  <c:v>NZ</c:v>
                </c:pt>
              </c:strCache>
            </c:strRef>
          </c:cat>
          <c:val>
            <c:numRef>
              <c:f>Sheet1!$B$2:$B$15</c:f>
              <c:numCache>
                <c:formatCode>0</c:formatCode>
                <c:ptCount val="14"/>
                <c:pt idx="0">
                  <c:v>68.7</c:v>
                </c:pt>
                <c:pt idx="1">
                  <c:v>78</c:v>
                </c:pt>
                <c:pt idx="2">
                  <c:v>156.5</c:v>
                </c:pt>
                <c:pt idx="3">
                  <c:v>242.3</c:v>
                </c:pt>
                <c:pt idx="4">
                  <c:v>216.3</c:v>
                </c:pt>
                <c:pt idx="5">
                  <c:v>161.30000000000001</c:v>
                </c:pt>
                <c:pt idx="6">
                  <c:v>216.3</c:v>
                </c:pt>
                <c:pt idx="7">
                  <c:v>197.7</c:v>
                </c:pt>
                <c:pt idx="8">
                  <c:v>254.7</c:v>
                </c:pt>
                <c:pt idx="9">
                  <c:v>223.8</c:v>
                </c:pt>
                <c:pt idx="10">
                  <c:v>235.8</c:v>
                </c:pt>
                <c:pt idx="11">
                  <c:v>223</c:v>
                </c:pt>
                <c:pt idx="12">
                  <c:v>224.5</c:v>
                </c:pt>
                <c:pt idx="13">
                  <c:v>254.5</c:v>
                </c:pt>
              </c:numCache>
            </c:numRef>
          </c:val>
        </c:ser>
        <c:ser>
          <c:idx val="1"/>
          <c:order val="1"/>
          <c:tx>
            <c:strRef>
              <c:f>Sheet1!$C$1</c:f>
              <c:strCache>
                <c:ptCount val="1"/>
                <c:pt idx="0">
                  <c:v>2013</c:v>
                </c:pt>
              </c:strCache>
            </c:strRef>
          </c:tx>
          <c:spPr>
            <a:solidFill>
              <a:schemeClr val="tx2">
                <a:lumMod val="20000"/>
                <a:lumOff val="80000"/>
              </a:schemeClr>
            </a:solidFill>
            <a:ln>
              <a:solidFill>
                <a:schemeClr val="tx2"/>
              </a:solidFill>
            </a:ln>
          </c:spPr>
          <c:invertIfNegative val="0"/>
          <c:dLbls>
            <c:dLbl>
              <c:idx val="0"/>
              <c:layout>
                <c:manualLayout>
                  <c:x val="7.1225071225071096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9.9715099715099696E-3"/>
                  <c:y val="-4.70952694655975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4900284900287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2735042735042696E-3"/>
                  <c:y val="4.7095269465596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6980056980057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5470085470085496E-3"/>
                  <c:y val="7.06429041983949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9715099715099696E-3"/>
                  <c:y val="7.06429041983949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2735042735042696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6980056980057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7.12250712250712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7.1225071225070203E-3"/>
                  <c:y val="4.7095269465596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7.12250712250712E-3"/>
                  <c:y val="2.3547634732798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9.9715099715099696E-3"/>
                  <c:y val="7.0642904198394904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1.09823451555735E-2"/>
                  <c:y val="2.3546820044800299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600"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JAP</c:v>
                </c:pt>
                <c:pt idx="1">
                  <c:v>FR</c:v>
                </c:pt>
                <c:pt idx="2">
                  <c:v>NETH</c:v>
                </c:pt>
                <c:pt idx="3">
                  <c:v>DEN</c:v>
                </c:pt>
                <c:pt idx="4">
                  <c:v>NOR</c:v>
                </c:pt>
                <c:pt idx="5">
                  <c:v>SWIZ</c:v>
                </c:pt>
                <c:pt idx="6">
                  <c:v>OECD median</c:v>
                </c:pt>
                <c:pt idx="7">
                  <c:v>CAN</c:v>
                </c:pt>
                <c:pt idx="8">
                  <c:v>UK</c:v>
                </c:pt>
                <c:pt idx="9">
                  <c:v>AUS</c:v>
                </c:pt>
                <c:pt idx="10">
                  <c:v>SWE</c:v>
                </c:pt>
                <c:pt idx="11">
                  <c:v>GER</c:v>
                </c:pt>
                <c:pt idx="12">
                  <c:v>US</c:v>
                </c:pt>
                <c:pt idx="13">
                  <c:v>NZ</c:v>
                </c:pt>
              </c:strCache>
            </c:strRef>
          </c:cat>
          <c:val>
            <c:numRef>
              <c:f>Sheet1!$C$2:$C$15</c:f>
              <c:numCache>
                <c:formatCode>0</c:formatCode>
                <c:ptCount val="14"/>
                <c:pt idx="0">
                  <c:v>35.4</c:v>
                </c:pt>
                <c:pt idx="1">
                  <c:v>42.5</c:v>
                </c:pt>
                <c:pt idx="2">
                  <c:v>49.8</c:v>
                </c:pt>
                <c:pt idx="3">
                  <c:v>70.599999999999994</c:v>
                </c:pt>
                <c:pt idx="4">
                  <c:v>78.400000000000006</c:v>
                </c:pt>
                <c:pt idx="5">
                  <c:v>82.4</c:v>
                </c:pt>
                <c:pt idx="6">
                  <c:v>94.55</c:v>
                </c:pt>
                <c:pt idx="7">
                  <c:v>95.2</c:v>
                </c:pt>
                <c:pt idx="8">
                  <c:v>97.6</c:v>
                </c:pt>
                <c:pt idx="9">
                  <c:v>98.2</c:v>
                </c:pt>
                <c:pt idx="10">
                  <c:v>104.7</c:v>
                </c:pt>
                <c:pt idx="11">
                  <c:v>115.2</c:v>
                </c:pt>
                <c:pt idx="12">
                  <c:v>128.4</c:v>
                </c:pt>
                <c:pt idx="13">
                  <c:v>137.9</c:v>
                </c:pt>
              </c:numCache>
            </c:numRef>
          </c:val>
        </c:ser>
        <c:dLbls>
          <c:showLegendKey val="0"/>
          <c:showVal val="0"/>
          <c:showCatName val="0"/>
          <c:showSerName val="0"/>
          <c:showPercent val="0"/>
          <c:showBubbleSize val="0"/>
        </c:dLbls>
        <c:gapWidth val="150"/>
        <c:axId val="226990720"/>
        <c:axId val="227017088"/>
      </c:barChart>
      <c:catAx>
        <c:axId val="226990720"/>
        <c:scaling>
          <c:orientation val="minMax"/>
        </c:scaling>
        <c:delete val="0"/>
        <c:axPos val="b"/>
        <c:numFmt formatCode="General" sourceLinked="0"/>
        <c:majorTickMark val="out"/>
        <c:minorTickMark val="none"/>
        <c:tickLblPos val="low"/>
        <c:txPr>
          <a:bodyPr rot="0"/>
          <a:lstStyle/>
          <a:p>
            <a:pPr>
              <a:defRPr sz="1400" b="1">
                <a:latin typeface="Cabin" panose="020B0803050202020004" pitchFamily="34" charset="0"/>
                <a:cs typeface="Arial" panose="020B0604020202020204" pitchFamily="34" charset="0"/>
              </a:defRPr>
            </a:pPr>
            <a:endParaRPr lang="en-US"/>
          </a:p>
        </c:txPr>
        <c:crossAx val="227017088"/>
        <c:crosses val="autoZero"/>
        <c:auto val="1"/>
        <c:lblAlgn val="ctr"/>
        <c:lblOffset val="100"/>
        <c:noMultiLvlLbl val="0"/>
      </c:catAx>
      <c:valAx>
        <c:axId val="227017088"/>
        <c:scaling>
          <c:orientation val="minMax"/>
        </c:scaling>
        <c:delete val="0"/>
        <c:axPos val="l"/>
        <c:numFmt formatCode="0"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226990720"/>
        <c:crosses val="autoZero"/>
        <c:crossBetween val="between"/>
      </c:valAx>
    </c:plotArea>
    <c:legend>
      <c:legendPos val="r"/>
      <c:layout>
        <c:manualLayout>
          <c:xMode val="edge"/>
          <c:yMode val="edge"/>
          <c:x val="0.323022971487538"/>
          <c:y val="1.22308639775515E-2"/>
          <c:w val="0.25660834062408899"/>
          <c:h val="6.7859091695416707E-2"/>
        </c:manualLayout>
      </c:layout>
      <c:overlay val="0"/>
      <c:spPr>
        <a:ln>
          <a:noFill/>
        </a:ln>
      </c:spPr>
      <c:txPr>
        <a:bodyPr/>
        <a:lstStyle/>
        <a:p>
          <a:pPr>
            <a:defRPr sz="1600" b="1">
              <a:latin typeface="Cabin" panose="020B08030502020200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414649461750601E-2"/>
          <c:y val="3.2163742690058499E-2"/>
          <c:w val="0.68120239608817201"/>
          <c:h val="0.898503706773495"/>
        </c:manualLayout>
      </c:layout>
      <c:barChart>
        <c:barDir val="col"/>
        <c:grouping val="clustered"/>
        <c:varyColors val="0"/>
        <c:ser>
          <c:idx val="0"/>
          <c:order val="0"/>
          <c:tx>
            <c:strRef>
              <c:f>service!$T$3</c:f>
              <c:strCache>
                <c:ptCount val="1"/>
                <c:pt idx="0">
                  <c:v>% same day appointment</c:v>
                </c:pt>
              </c:strCache>
            </c:strRef>
          </c:tx>
          <c:invertIfNegative val="0"/>
          <c:dPt>
            <c:idx val="5"/>
            <c:invertIfNegative val="0"/>
            <c:bubble3D val="0"/>
            <c:spPr>
              <a:solidFill>
                <a:schemeClr val="accent6">
                  <a:lumMod val="40000"/>
                  <a:lumOff val="60000"/>
                </a:schemeClr>
              </a:solidFill>
            </c:spPr>
          </c:dPt>
          <c:cat>
            <c:strRef>
              <c:f>service!$S$4:$S$9</c:f>
              <c:strCache>
                <c:ptCount val="6"/>
                <c:pt idx="0">
                  <c:v>Aus</c:v>
                </c:pt>
                <c:pt idx="1">
                  <c:v>Can</c:v>
                </c:pt>
                <c:pt idx="2">
                  <c:v>Ger</c:v>
                </c:pt>
                <c:pt idx="3">
                  <c:v>NZ</c:v>
                </c:pt>
                <c:pt idx="4">
                  <c:v>UK</c:v>
                </c:pt>
                <c:pt idx="5">
                  <c:v>US</c:v>
                </c:pt>
              </c:strCache>
            </c:strRef>
          </c:cat>
          <c:val>
            <c:numRef>
              <c:f>service!$T$4:$T$9</c:f>
              <c:numCache>
                <c:formatCode>General</c:formatCode>
                <c:ptCount val="6"/>
                <c:pt idx="0">
                  <c:v>49</c:v>
                </c:pt>
                <c:pt idx="1">
                  <c:v>23</c:v>
                </c:pt>
                <c:pt idx="2">
                  <c:v>56</c:v>
                </c:pt>
                <c:pt idx="3">
                  <c:v>58</c:v>
                </c:pt>
                <c:pt idx="4">
                  <c:v>45</c:v>
                </c:pt>
                <c:pt idx="5">
                  <c:v>30</c:v>
                </c:pt>
              </c:numCache>
            </c:numRef>
          </c:val>
        </c:ser>
        <c:ser>
          <c:idx val="1"/>
          <c:order val="1"/>
          <c:tx>
            <c:strRef>
              <c:f>service!$U$3</c:f>
              <c:strCache>
                <c:ptCount val="1"/>
                <c:pt idx="0">
                  <c:v>within 6 days</c:v>
                </c:pt>
              </c:strCache>
            </c:strRef>
          </c:tx>
          <c:invertIfNegative val="0"/>
          <c:dPt>
            <c:idx val="5"/>
            <c:invertIfNegative val="0"/>
            <c:bubble3D val="0"/>
            <c:spPr>
              <a:solidFill>
                <a:schemeClr val="accent6">
                  <a:lumMod val="75000"/>
                </a:schemeClr>
              </a:solidFill>
            </c:spPr>
          </c:dPt>
          <c:cat>
            <c:strRef>
              <c:f>service!$S$4:$S$9</c:f>
              <c:strCache>
                <c:ptCount val="6"/>
                <c:pt idx="0">
                  <c:v>Aus</c:v>
                </c:pt>
                <c:pt idx="1">
                  <c:v>Can</c:v>
                </c:pt>
                <c:pt idx="2">
                  <c:v>Ger</c:v>
                </c:pt>
                <c:pt idx="3">
                  <c:v>NZ</c:v>
                </c:pt>
                <c:pt idx="4">
                  <c:v>UK</c:v>
                </c:pt>
                <c:pt idx="5">
                  <c:v>US</c:v>
                </c:pt>
              </c:strCache>
            </c:strRef>
          </c:cat>
          <c:val>
            <c:numRef>
              <c:f>service!$U$4:$U$9</c:f>
              <c:numCache>
                <c:formatCode>General</c:formatCode>
                <c:ptCount val="6"/>
                <c:pt idx="0">
                  <c:v>10</c:v>
                </c:pt>
                <c:pt idx="1">
                  <c:v>36</c:v>
                </c:pt>
                <c:pt idx="2">
                  <c:v>13</c:v>
                </c:pt>
                <c:pt idx="3">
                  <c:v>3</c:v>
                </c:pt>
                <c:pt idx="4">
                  <c:v>15</c:v>
                </c:pt>
                <c:pt idx="5">
                  <c:v>23</c:v>
                </c:pt>
              </c:numCache>
            </c:numRef>
          </c:val>
        </c:ser>
        <c:dLbls>
          <c:showLegendKey val="0"/>
          <c:showVal val="0"/>
          <c:showCatName val="0"/>
          <c:showSerName val="0"/>
          <c:showPercent val="0"/>
          <c:showBubbleSize val="0"/>
        </c:dLbls>
        <c:gapWidth val="150"/>
        <c:axId val="221681152"/>
        <c:axId val="221682688"/>
      </c:barChart>
      <c:catAx>
        <c:axId val="221681152"/>
        <c:scaling>
          <c:orientation val="minMax"/>
        </c:scaling>
        <c:delete val="0"/>
        <c:axPos val="b"/>
        <c:numFmt formatCode="General" sourceLinked="0"/>
        <c:majorTickMark val="out"/>
        <c:minorTickMark val="none"/>
        <c:tickLblPos val="nextTo"/>
        <c:crossAx val="221682688"/>
        <c:crosses val="autoZero"/>
        <c:auto val="1"/>
        <c:lblAlgn val="ctr"/>
        <c:lblOffset val="100"/>
        <c:noMultiLvlLbl val="0"/>
      </c:catAx>
      <c:valAx>
        <c:axId val="221682688"/>
        <c:scaling>
          <c:orientation val="minMax"/>
        </c:scaling>
        <c:delete val="0"/>
        <c:axPos val="l"/>
        <c:numFmt formatCode="General" sourceLinked="1"/>
        <c:majorTickMark val="out"/>
        <c:minorTickMark val="none"/>
        <c:tickLblPos val="nextTo"/>
        <c:crossAx val="221681152"/>
        <c:crosses val="autoZero"/>
        <c:crossBetween val="between"/>
      </c:valAx>
    </c:plotArea>
    <c:legend>
      <c:legendPos val="r"/>
      <c:layout>
        <c:manualLayout>
          <c:xMode val="edge"/>
          <c:yMode val="edge"/>
          <c:x val="0.71420400322048205"/>
          <c:y val="0.23572725284339499"/>
          <c:w val="0.26912931975094101"/>
          <c:h val="0.34798993875765499"/>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Sheet3!$D$10</c:f>
              <c:strCache>
                <c:ptCount val="1"/>
                <c:pt idx="0">
                  <c:v>Very High</c:v>
                </c:pt>
              </c:strCache>
            </c:strRef>
          </c:tx>
          <c:invertIfNegative val="0"/>
          <c:cat>
            <c:strRef>
              <c:f>Sheet3!$C$11:$C$22</c:f>
              <c:strCache>
                <c:ptCount val="12"/>
                <c:pt idx="0">
                  <c:v>Austria</c:v>
                </c:pt>
                <c:pt idx="1">
                  <c:v>Belgium</c:v>
                </c:pt>
                <c:pt idx="2">
                  <c:v>Denmark</c:v>
                </c:pt>
                <c:pt idx="3">
                  <c:v>France</c:v>
                </c:pt>
                <c:pt idx="4">
                  <c:v>Germany</c:v>
                </c:pt>
                <c:pt idx="5">
                  <c:v>Greece</c:v>
                </c:pt>
                <c:pt idx="6">
                  <c:v>Italy</c:v>
                </c:pt>
                <c:pt idx="7">
                  <c:v>Netherlands</c:v>
                </c:pt>
                <c:pt idx="8">
                  <c:v>Spain</c:v>
                </c:pt>
                <c:pt idx="9">
                  <c:v>Sweden</c:v>
                </c:pt>
                <c:pt idx="10">
                  <c:v>Pooled values (10 countries)</c:v>
                </c:pt>
                <c:pt idx="11">
                  <c:v>United States</c:v>
                </c:pt>
              </c:strCache>
            </c:strRef>
          </c:cat>
          <c:val>
            <c:numRef>
              <c:f>Sheet3!$D$11:$D$22</c:f>
              <c:numCache>
                <c:formatCode>General</c:formatCode>
                <c:ptCount val="12"/>
                <c:pt idx="0">
                  <c:v>0.7</c:v>
                </c:pt>
                <c:pt idx="1">
                  <c:v>0.25</c:v>
                </c:pt>
                <c:pt idx="2">
                  <c:v>2.41</c:v>
                </c:pt>
                <c:pt idx="3">
                  <c:v>0</c:v>
                </c:pt>
                <c:pt idx="4">
                  <c:v>0.52</c:v>
                </c:pt>
                <c:pt idx="5">
                  <c:v>0.43</c:v>
                </c:pt>
                <c:pt idx="6">
                  <c:v>0</c:v>
                </c:pt>
                <c:pt idx="7">
                  <c:v>1.89</c:v>
                </c:pt>
                <c:pt idx="8">
                  <c:v>2.37</c:v>
                </c:pt>
                <c:pt idx="9">
                  <c:v>0.33</c:v>
                </c:pt>
                <c:pt idx="10">
                  <c:v>0.68</c:v>
                </c:pt>
                <c:pt idx="11">
                  <c:v>1.86</c:v>
                </c:pt>
              </c:numCache>
            </c:numRef>
          </c:val>
        </c:ser>
        <c:ser>
          <c:idx val="1"/>
          <c:order val="1"/>
          <c:tx>
            <c:strRef>
              <c:f>Sheet3!$E$10</c:f>
              <c:strCache>
                <c:ptCount val="1"/>
                <c:pt idx="0">
                  <c:v>High</c:v>
                </c:pt>
              </c:strCache>
            </c:strRef>
          </c:tx>
          <c:invertIfNegative val="0"/>
          <c:cat>
            <c:strRef>
              <c:f>Sheet3!$C$11:$C$22</c:f>
              <c:strCache>
                <c:ptCount val="12"/>
                <c:pt idx="0">
                  <c:v>Austria</c:v>
                </c:pt>
                <c:pt idx="1">
                  <c:v>Belgium</c:v>
                </c:pt>
                <c:pt idx="2">
                  <c:v>Denmark</c:v>
                </c:pt>
                <c:pt idx="3">
                  <c:v>France</c:v>
                </c:pt>
                <c:pt idx="4">
                  <c:v>Germany</c:v>
                </c:pt>
                <c:pt idx="5">
                  <c:v>Greece</c:v>
                </c:pt>
                <c:pt idx="6">
                  <c:v>Italy</c:v>
                </c:pt>
                <c:pt idx="7">
                  <c:v>Netherlands</c:v>
                </c:pt>
                <c:pt idx="8">
                  <c:v>Spain</c:v>
                </c:pt>
                <c:pt idx="9">
                  <c:v>Sweden</c:v>
                </c:pt>
                <c:pt idx="10">
                  <c:v>Pooled values (10 countries)</c:v>
                </c:pt>
                <c:pt idx="11">
                  <c:v>United States</c:v>
                </c:pt>
              </c:strCache>
            </c:strRef>
          </c:cat>
          <c:val>
            <c:numRef>
              <c:f>Sheet3!$E$11:$E$22</c:f>
              <c:numCache>
                <c:formatCode>General</c:formatCode>
                <c:ptCount val="12"/>
                <c:pt idx="0">
                  <c:v>11.37</c:v>
                </c:pt>
                <c:pt idx="1">
                  <c:v>13.35</c:v>
                </c:pt>
                <c:pt idx="2">
                  <c:v>10.24</c:v>
                </c:pt>
                <c:pt idx="3">
                  <c:v>12.48</c:v>
                </c:pt>
                <c:pt idx="4">
                  <c:v>14.3</c:v>
                </c:pt>
                <c:pt idx="5">
                  <c:v>10.4</c:v>
                </c:pt>
                <c:pt idx="6">
                  <c:v>12.28</c:v>
                </c:pt>
                <c:pt idx="7">
                  <c:v>8.43</c:v>
                </c:pt>
                <c:pt idx="8">
                  <c:v>15.58</c:v>
                </c:pt>
                <c:pt idx="9">
                  <c:v>7.88</c:v>
                </c:pt>
                <c:pt idx="10">
                  <c:v>12.93</c:v>
                </c:pt>
                <c:pt idx="11">
                  <c:v>16.37</c:v>
                </c:pt>
              </c:numCache>
            </c:numRef>
          </c:val>
        </c:ser>
        <c:ser>
          <c:idx val="2"/>
          <c:order val="2"/>
          <c:tx>
            <c:strRef>
              <c:f>Sheet3!$F$10</c:f>
              <c:strCache>
                <c:ptCount val="1"/>
                <c:pt idx="0">
                  <c:v>Moderate</c:v>
                </c:pt>
              </c:strCache>
            </c:strRef>
          </c:tx>
          <c:invertIfNegative val="0"/>
          <c:cat>
            <c:strRef>
              <c:f>Sheet3!$C$11:$C$22</c:f>
              <c:strCache>
                <c:ptCount val="12"/>
                <c:pt idx="0">
                  <c:v>Austria</c:v>
                </c:pt>
                <c:pt idx="1">
                  <c:v>Belgium</c:v>
                </c:pt>
                <c:pt idx="2">
                  <c:v>Denmark</c:v>
                </c:pt>
                <c:pt idx="3">
                  <c:v>France</c:v>
                </c:pt>
                <c:pt idx="4">
                  <c:v>Germany</c:v>
                </c:pt>
                <c:pt idx="5">
                  <c:v>Greece</c:v>
                </c:pt>
                <c:pt idx="6">
                  <c:v>Italy</c:v>
                </c:pt>
                <c:pt idx="7">
                  <c:v>Netherlands</c:v>
                </c:pt>
                <c:pt idx="8">
                  <c:v>Spain</c:v>
                </c:pt>
                <c:pt idx="9">
                  <c:v>Sweden</c:v>
                </c:pt>
                <c:pt idx="10">
                  <c:v>Pooled values (10 countries)</c:v>
                </c:pt>
                <c:pt idx="11">
                  <c:v>United States</c:v>
                </c:pt>
              </c:strCache>
            </c:strRef>
          </c:cat>
          <c:val>
            <c:numRef>
              <c:f>Sheet3!$F$11:$F$22</c:f>
              <c:numCache>
                <c:formatCode>General</c:formatCode>
                <c:ptCount val="12"/>
                <c:pt idx="0">
                  <c:v>38.549999999999997</c:v>
                </c:pt>
                <c:pt idx="1">
                  <c:v>42.06</c:v>
                </c:pt>
                <c:pt idx="2">
                  <c:v>39.76</c:v>
                </c:pt>
                <c:pt idx="3">
                  <c:v>34.19</c:v>
                </c:pt>
                <c:pt idx="4">
                  <c:v>37.730000000000011</c:v>
                </c:pt>
                <c:pt idx="5">
                  <c:v>50.14</c:v>
                </c:pt>
                <c:pt idx="6">
                  <c:v>41.56</c:v>
                </c:pt>
                <c:pt idx="7">
                  <c:v>42.23</c:v>
                </c:pt>
                <c:pt idx="8">
                  <c:v>42.84</c:v>
                </c:pt>
                <c:pt idx="9">
                  <c:v>29.46</c:v>
                </c:pt>
                <c:pt idx="10">
                  <c:v>38.979999999999997</c:v>
                </c:pt>
                <c:pt idx="11">
                  <c:v>38.68</c:v>
                </c:pt>
              </c:numCache>
            </c:numRef>
          </c:val>
        </c:ser>
        <c:ser>
          <c:idx val="3"/>
          <c:order val="3"/>
          <c:tx>
            <c:strRef>
              <c:f>Sheet3!$G$10</c:f>
              <c:strCache>
                <c:ptCount val="1"/>
                <c:pt idx="0">
                  <c:v>Low</c:v>
                </c:pt>
              </c:strCache>
            </c:strRef>
          </c:tx>
          <c:invertIfNegative val="0"/>
          <c:cat>
            <c:strRef>
              <c:f>Sheet3!$C$11:$C$22</c:f>
              <c:strCache>
                <c:ptCount val="12"/>
                <c:pt idx="0">
                  <c:v>Austria</c:v>
                </c:pt>
                <c:pt idx="1">
                  <c:v>Belgium</c:v>
                </c:pt>
                <c:pt idx="2">
                  <c:v>Denmark</c:v>
                </c:pt>
                <c:pt idx="3">
                  <c:v>France</c:v>
                </c:pt>
                <c:pt idx="4">
                  <c:v>Germany</c:v>
                </c:pt>
                <c:pt idx="5">
                  <c:v>Greece</c:v>
                </c:pt>
                <c:pt idx="6">
                  <c:v>Italy</c:v>
                </c:pt>
                <c:pt idx="7">
                  <c:v>Netherlands</c:v>
                </c:pt>
                <c:pt idx="8">
                  <c:v>Spain</c:v>
                </c:pt>
                <c:pt idx="9">
                  <c:v>Sweden</c:v>
                </c:pt>
                <c:pt idx="10">
                  <c:v>Pooled values (10 countries)</c:v>
                </c:pt>
                <c:pt idx="11">
                  <c:v>United States</c:v>
                </c:pt>
              </c:strCache>
            </c:strRef>
          </c:cat>
          <c:val>
            <c:numRef>
              <c:f>Sheet3!$G$11:$G$22</c:f>
              <c:numCache>
                <c:formatCode>General</c:formatCode>
                <c:ptCount val="12"/>
                <c:pt idx="0">
                  <c:v>49.38</c:v>
                </c:pt>
                <c:pt idx="1">
                  <c:v>44.33</c:v>
                </c:pt>
                <c:pt idx="2">
                  <c:v>47.59</c:v>
                </c:pt>
                <c:pt idx="3">
                  <c:v>53.32</c:v>
                </c:pt>
                <c:pt idx="4">
                  <c:v>47.45</c:v>
                </c:pt>
                <c:pt idx="5">
                  <c:v>39.04</c:v>
                </c:pt>
                <c:pt idx="6">
                  <c:v>46.16</c:v>
                </c:pt>
                <c:pt idx="7">
                  <c:v>47.46</c:v>
                </c:pt>
                <c:pt idx="8">
                  <c:v>39.21</c:v>
                </c:pt>
                <c:pt idx="9">
                  <c:v>62.33</c:v>
                </c:pt>
                <c:pt idx="10">
                  <c:v>47.4</c:v>
                </c:pt>
                <c:pt idx="11">
                  <c:v>43.09</c:v>
                </c:pt>
              </c:numCache>
            </c:numRef>
          </c:val>
        </c:ser>
        <c:dLbls>
          <c:showLegendKey val="0"/>
          <c:showVal val="0"/>
          <c:showCatName val="0"/>
          <c:showSerName val="0"/>
          <c:showPercent val="0"/>
          <c:showBubbleSize val="0"/>
        </c:dLbls>
        <c:gapWidth val="150"/>
        <c:axId val="235056128"/>
        <c:axId val="235057920"/>
      </c:barChart>
      <c:catAx>
        <c:axId val="235056128"/>
        <c:scaling>
          <c:orientation val="minMax"/>
        </c:scaling>
        <c:delete val="0"/>
        <c:axPos val="b"/>
        <c:numFmt formatCode="General" sourceLinked="0"/>
        <c:majorTickMark val="out"/>
        <c:minorTickMark val="none"/>
        <c:tickLblPos val="nextTo"/>
        <c:crossAx val="235057920"/>
        <c:crosses val="autoZero"/>
        <c:auto val="1"/>
        <c:lblAlgn val="ctr"/>
        <c:lblOffset val="100"/>
        <c:noMultiLvlLbl val="0"/>
      </c:catAx>
      <c:valAx>
        <c:axId val="235057920"/>
        <c:scaling>
          <c:orientation val="minMax"/>
        </c:scaling>
        <c:delete val="0"/>
        <c:axPos val="l"/>
        <c:numFmt formatCode="General" sourceLinked="1"/>
        <c:majorTickMark val="out"/>
        <c:minorTickMark val="none"/>
        <c:tickLblPos val="nextTo"/>
        <c:crossAx val="2350561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'disease preval'!$B$4:$B$12</c:f>
              <c:strCache>
                <c:ptCount val="9"/>
                <c:pt idx="0">
                  <c:v>Heart Conditions</c:v>
                </c:pt>
                <c:pt idx="1">
                  <c:v>Trauma related disorders</c:v>
                </c:pt>
                <c:pt idx="2">
                  <c:v>Cancer</c:v>
                </c:pt>
                <c:pt idx="3">
                  <c:v>mental disorders</c:v>
                </c:pt>
                <c:pt idx="4">
                  <c:v>COPD, asthma</c:v>
                </c:pt>
                <c:pt idx="5">
                  <c:v>Hypertension</c:v>
                </c:pt>
                <c:pt idx="6">
                  <c:v>Diabetes mellitus</c:v>
                </c:pt>
                <c:pt idx="7">
                  <c:v>Osteoarthristis/ joint disorders</c:v>
                </c:pt>
                <c:pt idx="8">
                  <c:v>Back Problems</c:v>
                </c:pt>
              </c:strCache>
            </c:strRef>
          </c:cat>
          <c:val>
            <c:numRef>
              <c:f>'disease preval'!$C$4:$C$12</c:f>
              <c:numCache>
                <c:formatCode>General</c:formatCode>
                <c:ptCount val="9"/>
                <c:pt idx="0">
                  <c:v>76.5</c:v>
                </c:pt>
                <c:pt idx="1">
                  <c:v>72.5</c:v>
                </c:pt>
                <c:pt idx="2">
                  <c:v>59.7</c:v>
                </c:pt>
                <c:pt idx="3">
                  <c:v>56</c:v>
                </c:pt>
                <c:pt idx="4">
                  <c:v>53.8</c:v>
                </c:pt>
                <c:pt idx="5">
                  <c:v>42.3</c:v>
                </c:pt>
                <c:pt idx="6">
                  <c:v>34.299999999999997</c:v>
                </c:pt>
                <c:pt idx="7">
                  <c:v>34.200000000000003</c:v>
                </c:pt>
                <c:pt idx="8">
                  <c:v>32.5</c:v>
                </c:pt>
              </c:numCache>
            </c:numRef>
          </c:val>
        </c:ser>
        <c:dLbls>
          <c:showLegendKey val="0"/>
          <c:showVal val="0"/>
          <c:showCatName val="0"/>
          <c:showSerName val="0"/>
          <c:showPercent val="0"/>
          <c:showBubbleSize val="0"/>
        </c:dLbls>
        <c:gapWidth val="50"/>
        <c:axId val="195007232"/>
        <c:axId val="195008768"/>
      </c:barChart>
      <c:catAx>
        <c:axId val="195007232"/>
        <c:scaling>
          <c:orientation val="maxMin"/>
        </c:scaling>
        <c:delete val="0"/>
        <c:axPos val="l"/>
        <c:numFmt formatCode="General" sourceLinked="0"/>
        <c:majorTickMark val="out"/>
        <c:minorTickMark val="none"/>
        <c:tickLblPos val="nextTo"/>
        <c:txPr>
          <a:bodyPr/>
          <a:lstStyle/>
          <a:p>
            <a:pPr>
              <a:defRPr sz="1050"/>
            </a:pPr>
            <a:endParaRPr lang="en-US"/>
          </a:p>
        </c:txPr>
        <c:crossAx val="195008768"/>
        <c:crosses val="autoZero"/>
        <c:auto val="1"/>
        <c:lblAlgn val="ctr"/>
        <c:lblOffset val="100"/>
        <c:noMultiLvlLbl val="0"/>
      </c:catAx>
      <c:valAx>
        <c:axId val="195008768"/>
        <c:scaling>
          <c:orientation val="minMax"/>
        </c:scaling>
        <c:delete val="0"/>
        <c:axPos val="t"/>
        <c:numFmt formatCode="General" sourceLinked="1"/>
        <c:majorTickMark val="out"/>
        <c:minorTickMark val="none"/>
        <c:tickLblPos val="nextTo"/>
        <c:crossAx val="195007232"/>
        <c:crosses val="autoZero"/>
        <c:crossBetween val="between"/>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invertIfNegative val="0"/>
          <c:dPt>
            <c:idx val="1"/>
            <c:invertIfNegative val="0"/>
            <c:bubble3D val="0"/>
            <c:spPr>
              <a:solidFill>
                <a:schemeClr val="accent6">
                  <a:lumMod val="60000"/>
                  <a:lumOff val="40000"/>
                </a:schemeClr>
              </a:solidFill>
            </c:spPr>
          </c:dPt>
          <c:dPt>
            <c:idx val="2"/>
            <c:invertIfNegative val="0"/>
            <c:bubble3D val="0"/>
            <c:spPr>
              <a:solidFill>
                <a:schemeClr val="accent6">
                  <a:lumMod val="60000"/>
                  <a:lumOff val="40000"/>
                </a:schemeClr>
              </a:solidFill>
            </c:spPr>
          </c:dPt>
          <c:dPt>
            <c:idx val="5"/>
            <c:invertIfNegative val="0"/>
            <c:bubble3D val="0"/>
            <c:spPr>
              <a:solidFill>
                <a:schemeClr val="accent1"/>
              </a:solidFill>
            </c:spPr>
          </c:dPt>
          <c:dPt>
            <c:idx val="6"/>
            <c:invertIfNegative val="0"/>
            <c:bubble3D val="0"/>
            <c:spPr>
              <a:solidFill>
                <a:schemeClr val="accent6">
                  <a:lumMod val="60000"/>
                  <a:lumOff val="40000"/>
                </a:schemeClr>
              </a:solidFill>
            </c:spPr>
          </c:dPt>
          <c:dLbls>
            <c:dLbl>
              <c:idx val="0"/>
              <c:layout>
                <c:manualLayout>
                  <c:x val="-0.05"/>
                  <c:y val="3.091201394204850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5000000000000001E-2"/>
                  <c:y val="-3.091201394204850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'disease preval'!$F$4:$F$12</c:f>
              <c:strCache>
                <c:ptCount val="9"/>
                <c:pt idx="0">
                  <c:v>Heart Conditions</c:v>
                </c:pt>
                <c:pt idx="1">
                  <c:v>Trauma related disorders</c:v>
                </c:pt>
                <c:pt idx="2">
                  <c:v>Cancer</c:v>
                </c:pt>
                <c:pt idx="3">
                  <c:v>mental disorders</c:v>
                </c:pt>
                <c:pt idx="4">
                  <c:v>COPD, asthma</c:v>
                </c:pt>
                <c:pt idx="5">
                  <c:v>Hypertension</c:v>
                </c:pt>
                <c:pt idx="6">
                  <c:v>Diabetes mellitus</c:v>
                </c:pt>
                <c:pt idx="7">
                  <c:v>Osteoarthristis/ joint disorders</c:v>
                </c:pt>
                <c:pt idx="8">
                  <c:v>Back Problems</c:v>
                </c:pt>
              </c:strCache>
            </c:strRef>
          </c:cat>
          <c:val>
            <c:numRef>
              <c:f>'disease preval'!$G$4:$G$12</c:f>
              <c:numCache>
                <c:formatCode>General</c:formatCode>
                <c:ptCount val="9"/>
                <c:pt idx="0">
                  <c:v>-5</c:v>
                </c:pt>
                <c:pt idx="1">
                  <c:v>6</c:v>
                </c:pt>
                <c:pt idx="2">
                  <c:v>5</c:v>
                </c:pt>
                <c:pt idx="3">
                  <c:v>-2</c:v>
                </c:pt>
                <c:pt idx="4">
                  <c:v>-33</c:v>
                </c:pt>
                <c:pt idx="5">
                  <c:v>-23</c:v>
                </c:pt>
                <c:pt idx="6">
                  <c:v>22</c:v>
                </c:pt>
                <c:pt idx="7">
                  <c:v>-14</c:v>
                </c:pt>
                <c:pt idx="8">
                  <c:v>-9</c:v>
                </c:pt>
              </c:numCache>
            </c:numRef>
          </c:val>
        </c:ser>
        <c:dLbls>
          <c:showLegendKey val="0"/>
          <c:showVal val="0"/>
          <c:showCatName val="0"/>
          <c:showSerName val="0"/>
          <c:showPercent val="0"/>
          <c:showBubbleSize val="0"/>
        </c:dLbls>
        <c:gapWidth val="26"/>
        <c:overlap val="100"/>
        <c:axId val="195059712"/>
        <c:axId val="195061248"/>
      </c:barChart>
      <c:catAx>
        <c:axId val="195059712"/>
        <c:scaling>
          <c:orientation val="maxMin"/>
        </c:scaling>
        <c:delete val="0"/>
        <c:axPos val="l"/>
        <c:numFmt formatCode="General" sourceLinked="0"/>
        <c:majorTickMark val="none"/>
        <c:minorTickMark val="none"/>
        <c:tickLblPos val="low"/>
        <c:crossAx val="195061248"/>
        <c:crosses val="autoZero"/>
        <c:auto val="1"/>
        <c:lblAlgn val="ctr"/>
        <c:lblOffset val="100"/>
        <c:noMultiLvlLbl val="0"/>
      </c:catAx>
      <c:valAx>
        <c:axId val="195061248"/>
        <c:scaling>
          <c:orientation val="minMax"/>
        </c:scaling>
        <c:delete val="0"/>
        <c:axPos val="t"/>
        <c:numFmt formatCode="General" sourceLinked="1"/>
        <c:majorTickMark val="out"/>
        <c:minorTickMark val="none"/>
        <c:tickLblPos val="nextTo"/>
        <c:crossAx val="19505971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service!$Y$3</c:f>
              <c:strCache>
                <c:ptCount val="1"/>
                <c:pt idx="0">
                  <c:v>less than a month</c:v>
                </c:pt>
              </c:strCache>
            </c:strRef>
          </c:tx>
          <c:invertIfNegative val="0"/>
          <c:dPt>
            <c:idx val="5"/>
            <c:invertIfNegative val="0"/>
            <c:bubble3D val="0"/>
            <c:spPr>
              <a:solidFill>
                <a:schemeClr val="accent6">
                  <a:lumMod val="40000"/>
                  <a:lumOff val="60000"/>
                </a:schemeClr>
              </a:solidFill>
            </c:spPr>
          </c:dPt>
          <c:cat>
            <c:strRef>
              <c:f>service!$X$4:$X$9</c:f>
              <c:strCache>
                <c:ptCount val="6"/>
                <c:pt idx="0">
                  <c:v>Aus</c:v>
                </c:pt>
                <c:pt idx="1">
                  <c:v>Can</c:v>
                </c:pt>
                <c:pt idx="2">
                  <c:v>Ger</c:v>
                </c:pt>
                <c:pt idx="3">
                  <c:v>NZ</c:v>
                </c:pt>
                <c:pt idx="4">
                  <c:v>UK</c:v>
                </c:pt>
                <c:pt idx="5">
                  <c:v>US</c:v>
                </c:pt>
              </c:strCache>
            </c:strRef>
          </c:cat>
          <c:val>
            <c:numRef>
              <c:f>service!$Y$4:$Y$9</c:f>
              <c:numCache>
                <c:formatCode>General</c:formatCode>
                <c:ptCount val="6"/>
                <c:pt idx="0">
                  <c:v>48</c:v>
                </c:pt>
                <c:pt idx="1">
                  <c:v>15</c:v>
                </c:pt>
                <c:pt idx="2">
                  <c:v>59</c:v>
                </c:pt>
                <c:pt idx="3">
                  <c:v>32</c:v>
                </c:pt>
                <c:pt idx="4">
                  <c:v>25</c:v>
                </c:pt>
                <c:pt idx="5">
                  <c:v>53</c:v>
                </c:pt>
              </c:numCache>
            </c:numRef>
          </c:val>
        </c:ser>
        <c:ser>
          <c:idx val="1"/>
          <c:order val="1"/>
          <c:tx>
            <c:strRef>
              <c:f>service!$Z$3</c:f>
              <c:strCache>
                <c:ptCount val="1"/>
                <c:pt idx="0">
                  <c:v>more than 4 months</c:v>
                </c:pt>
              </c:strCache>
            </c:strRef>
          </c:tx>
          <c:invertIfNegative val="0"/>
          <c:dPt>
            <c:idx val="5"/>
            <c:invertIfNegative val="0"/>
            <c:bubble3D val="0"/>
            <c:spPr>
              <a:solidFill>
                <a:schemeClr val="accent6">
                  <a:lumMod val="75000"/>
                </a:schemeClr>
              </a:solidFill>
            </c:spPr>
          </c:dPt>
          <c:cat>
            <c:strRef>
              <c:f>service!$X$4:$X$9</c:f>
              <c:strCache>
                <c:ptCount val="6"/>
                <c:pt idx="0">
                  <c:v>Aus</c:v>
                </c:pt>
                <c:pt idx="1">
                  <c:v>Can</c:v>
                </c:pt>
                <c:pt idx="2">
                  <c:v>Ger</c:v>
                </c:pt>
                <c:pt idx="3">
                  <c:v>NZ</c:v>
                </c:pt>
                <c:pt idx="4">
                  <c:v>UK</c:v>
                </c:pt>
                <c:pt idx="5">
                  <c:v>US</c:v>
                </c:pt>
              </c:strCache>
            </c:strRef>
          </c:cat>
          <c:val>
            <c:numRef>
              <c:f>service!$Z$4:$Z$9</c:f>
              <c:numCache>
                <c:formatCode>General</c:formatCode>
                <c:ptCount val="6"/>
                <c:pt idx="0">
                  <c:v>19</c:v>
                </c:pt>
                <c:pt idx="1">
                  <c:v>33</c:v>
                </c:pt>
                <c:pt idx="2">
                  <c:v>6</c:v>
                </c:pt>
                <c:pt idx="3">
                  <c:v>20</c:v>
                </c:pt>
                <c:pt idx="4">
                  <c:v>41</c:v>
                </c:pt>
                <c:pt idx="5">
                  <c:v>8</c:v>
                </c:pt>
              </c:numCache>
            </c:numRef>
          </c:val>
        </c:ser>
        <c:dLbls>
          <c:showLegendKey val="0"/>
          <c:showVal val="0"/>
          <c:showCatName val="0"/>
          <c:showSerName val="0"/>
          <c:showPercent val="0"/>
          <c:showBubbleSize val="0"/>
        </c:dLbls>
        <c:gapWidth val="150"/>
        <c:axId val="222335744"/>
        <c:axId val="222337280"/>
      </c:barChart>
      <c:catAx>
        <c:axId val="222335744"/>
        <c:scaling>
          <c:orientation val="minMax"/>
        </c:scaling>
        <c:delete val="0"/>
        <c:axPos val="b"/>
        <c:numFmt formatCode="General" sourceLinked="0"/>
        <c:majorTickMark val="out"/>
        <c:minorTickMark val="none"/>
        <c:tickLblPos val="nextTo"/>
        <c:crossAx val="222337280"/>
        <c:crosses val="autoZero"/>
        <c:auto val="1"/>
        <c:lblAlgn val="ctr"/>
        <c:lblOffset val="100"/>
        <c:noMultiLvlLbl val="0"/>
      </c:catAx>
      <c:valAx>
        <c:axId val="222337280"/>
        <c:scaling>
          <c:orientation val="minMax"/>
        </c:scaling>
        <c:delete val="0"/>
        <c:axPos val="l"/>
        <c:numFmt formatCode="General" sourceLinked="1"/>
        <c:majorTickMark val="out"/>
        <c:minorTickMark val="none"/>
        <c:tickLblPos val="nextTo"/>
        <c:crossAx val="222335744"/>
        <c:crosses val="autoZero"/>
        <c:crossBetween val="between"/>
      </c:valAx>
    </c:plotArea>
    <c:legend>
      <c:legendPos val="r"/>
      <c:layout/>
      <c:overlay val="0"/>
      <c:txPr>
        <a:bodyPr/>
        <a:lstStyle/>
        <a:p>
          <a:pPr>
            <a:defRPr sz="12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service!$AE$3</c:f>
              <c:strCache>
                <c:ptCount val="1"/>
                <c:pt idx="0">
                  <c:v>1 doctor</c:v>
                </c:pt>
              </c:strCache>
            </c:strRef>
          </c:tx>
          <c:invertIfNegative val="0"/>
          <c:dPt>
            <c:idx val="5"/>
            <c:invertIfNegative val="0"/>
            <c:bubble3D val="0"/>
            <c:spPr>
              <a:solidFill>
                <a:schemeClr val="accent6">
                  <a:lumMod val="40000"/>
                  <a:lumOff val="60000"/>
                </a:schemeClr>
              </a:solidFill>
            </c:spPr>
          </c:dPt>
          <c:cat>
            <c:strRef>
              <c:f>service!$AD$4:$AD$9</c:f>
              <c:strCache>
                <c:ptCount val="6"/>
                <c:pt idx="0">
                  <c:v>Aus</c:v>
                </c:pt>
                <c:pt idx="1">
                  <c:v>Can</c:v>
                </c:pt>
                <c:pt idx="2">
                  <c:v>Ger</c:v>
                </c:pt>
                <c:pt idx="3">
                  <c:v>NZ</c:v>
                </c:pt>
                <c:pt idx="4">
                  <c:v>UK</c:v>
                </c:pt>
                <c:pt idx="5">
                  <c:v>US</c:v>
                </c:pt>
              </c:strCache>
            </c:strRef>
          </c:cat>
          <c:val>
            <c:numRef>
              <c:f>service!$AE$4:$AE$9</c:f>
              <c:numCache>
                <c:formatCode>General</c:formatCode>
                <c:ptCount val="6"/>
                <c:pt idx="0">
                  <c:v>15</c:v>
                </c:pt>
                <c:pt idx="1">
                  <c:v>16</c:v>
                </c:pt>
                <c:pt idx="2">
                  <c:v>23</c:v>
                </c:pt>
                <c:pt idx="3">
                  <c:v>7</c:v>
                </c:pt>
                <c:pt idx="4">
                  <c:v>11</c:v>
                </c:pt>
                <c:pt idx="5">
                  <c:v>22</c:v>
                </c:pt>
              </c:numCache>
            </c:numRef>
          </c:val>
        </c:ser>
        <c:ser>
          <c:idx val="1"/>
          <c:order val="1"/>
          <c:tx>
            <c:strRef>
              <c:f>service!$AF$3</c:f>
              <c:strCache>
                <c:ptCount val="1"/>
                <c:pt idx="0">
                  <c:v>4 or more Drs</c:v>
                </c:pt>
              </c:strCache>
            </c:strRef>
          </c:tx>
          <c:invertIfNegative val="0"/>
          <c:dPt>
            <c:idx val="5"/>
            <c:invertIfNegative val="0"/>
            <c:bubble3D val="0"/>
            <c:spPr>
              <a:solidFill>
                <a:schemeClr val="accent6">
                  <a:lumMod val="75000"/>
                </a:schemeClr>
              </a:solidFill>
            </c:spPr>
          </c:dPt>
          <c:cat>
            <c:strRef>
              <c:f>service!$AD$4:$AD$9</c:f>
              <c:strCache>
                <c:ptCount val="6"/>
                <c:pt idx="0">
                  <c:v>Aus</c:v>
                </c:pt>
                <c:pt idx="1">
                  <c:v>Can</c:v>
                </c:pt>
                <c:pt idx="2">
                  <c:v>Ger</c:v>
                </c:pt>
                <c:pt idx="3">
                  <c:v>NZ</c:v>
                </c:pt>
                <c:pt idx="4">
                  <c:v>UK</c:v>
                </c:pt>
                <c:pt idx="5">
                  <c:v>US</c:v>
                </c:pt>
              </c:strCache>
            </c:strRef>
          </c:cat>
          <c:val>
            <c:numRef>
              <c:f>service!$AF$4:$AF$9</c:f>
              <c:numCache>
                <c:formatCode>General</c:formatCode>
                <c:ptCount val="6"/>
                <c:pt idx="0">
                  <c:v>27</c:v>
                </c:pt>
                <c:pt idx="1">
                  <c:v>31</c:v>
                </c:pt>
                <c:pt idx="2">
                  <c:v>30</c:v>
                </c:pt>
                <c:pt idx="3">
                  <c:v>30</c:v>
                </c:pt>
                <c:pt idx="4">
                  <c:v>26</c:v>
                </c:pt>
                <c:pt idx="5">
                  <c:v>43</c:v>
                </c:pt>
              </c:numCache>
            </c:numRef>
          </c:val>
        </c:ser>
        <c:dLbls>
          <c:showLegendKey val="0"/>
          <c:showVal val="0"/>
          <c:showCatName val="0"/>
          <c:showSerName val="0"/>
          <c:showPercent val="0"/>
          <c:showBubbleSize val="0"/>
        </c:dLbls>
        <c:gapWidth val="150"/>
        <c:axId val="222457856"/>
        <c:axId val="222459392"/>
      </c:barChart>
      <c:catAx>
        <c:axId val="222457856"/>
        <c:scaling>
          <c:orientation val="minMax"/>
        </c:scaling>
        <c:delete val="0"/>
        <c:axPos val="b"/>
        <c:numFmt formatCode="General" sourceLinked="0"/>
        <c:majorTickMark val="out"/>
        <c:minorTickMark val="none"/>
        <c:tickLblPos val="nextTo"/>
        <c:crossAx val="222459392"/>
        <c:crosses val="autoZero"/>
        <c:auto val="1"/>
        <c:lblAlgn val="ctr"/>
        <c:lblOffset val="100"/>
        <c:noMultiLvlLbl val="0"/>
      </c:catAx>
      <c:valAx>
        <c:axId val="222459392"/>
        <c:scaling>
          <c:orientation val="minMax"/>
        </c:scaling>
        <c:delete val="0"/>
        <c:axPos val="l"/>
        <c:numFmt formatCode="General" sourceLinked="1"/>
        <c:majorTickMark val="out"/>
        <c:minorTickMark val="none"/>
        <c:tickLblPos val="nextTo"/>
        <c:crossAx val="222457856"/>
        <c:crosses val="autoZero"/>
        <c:crossBetween val="between"/>
      </c:valAx>
    </c:plotArea>
    <c:legend>
      <c:legendPos val="r"/>
      <c:layout/>
      <c:overlay val="0"/>
      <c:txPr>
        <a:bodyPr/>
        <a:lstStyle/>
        <a:p>
          <a:pPr>
            <a:defRPr sz="1400"/>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coverage!$C$2</c:f>
              <c:strCache>
                <c:ptCount val="1"/>
                <c:pt idx="0">
                  <c:v>public</c:v>
                </c:pt>
              </c:strCache>
            </c:strRef>
          </c:tx>
          <c:invertIfNegative val="0"/>
          <c:cat>
            <c:strRef>
              <c:f>coverage!$B$3:$B$35</c:f>
              <c:strCache>
                <c:ptCount val="33"/>
                <c:pt idx="0">
                  <c:v>Aus</c:v>
                </c:pt>
                <c:pt idx="1">
                  <c:v>Can</c:v>
                </c:pt>
                <c:pt idx="2">
                  <c:v>Czech</c:v>
                </c:pt>
                <c:pt idx="3">
                  <c:v>Den</c:v>
                </c:pt>
                <c:pt idx="4">
                  <c:v>Fin</c:v>
                </c:pt>
                <c:pt idx="5">
                  <c:v>Greece</c:v>
                </c:pt>
                <c:pt idx="6">
                  <c:v>Hungary</c:v>
                </c:pt>
                <c:pt idx="7">
                  <c:v>Ice</c:v>
                </c:pt>
                <c:pt idx="8">
                  <c:v>Israel</c:v>
                </c:pt>
                <c:pt idx="9">
                  <c:v>Italy</c:v>
                </c:pt>
                <c:pt idx="10">
                  <c:v>Japan</c:v>
                </c:pt>
                <c:pt idx="11">
                  <c:v>Korea</c:v>
                </c:pt>
                <c:pt idx="12">
                  <c:v>NZ</c:v>
                </c:pt>
                <c:pt idx="13">
                  <c:v>Nor</c:v>
                </c:pt>
                <c:pt idx="14">
                  <c:v>Port</c:v>
                </c:pt>
                <c:pt idx="15">
                  <c:v>Slov</c:v>
                </c:pt>
                <c:pt idx="16">
                  <c:v>Swe</c:v>
                </c:pt>
                <c:pt idx="17">
                  <c:v>Swit</c:v>
                </c:pt>
                <c:pt idx="18">
                  <c:v>UK</c:v>
                </c:pt>
                <c:pt idx="19">
                  <c:v>Aust</c:v>
                </c:pt>
                <c:pt idx="20">
                  <c:v>Fran</c:v>
                </c:pt>
                <c:pt idx="21">
                  <c:v>Ger</c:v>
                </c:pt>
                <c:pt idx="22">
                  <c:v>Nether</c:v>
                </c:pt>
                <c:pt idx="23">
                  <c:v>Spain</c:v>
                </c:pt>
                <c:pt idx="24">
                  <c:v>Turkey</c:v>
                </c:pt>
                <c:pt idx="25">
                  <c:v>Bel</c:v>
                </c:pt>
                <c:pt idx="26">
                  <c:v>Lux</c:v>
                </c:pt>
                <c:pt idx="27">
                  <c:v>Chile</c:v>
                </c:pt>
                <c:pt idx="28">
                  <c:v>Poland</c:v>
                </c:pt>
                <c:pt idx="29">
                  <c:v>Slovak</c:v>
                </c:pt>
                <c:pt idx="30">
                  <c:v>Est</c:v>
                </c:pt>
                <c:pt idx="31">
                  <c:v>Mex</c:v>
                </c:pt>
                <c:pt idx="32">
                  <c:v>USA</c:v>
                </c:pt>
              </c:strCache>
            </c:strRef>
          </c:cat>
          <c:val>
            <c:numRef>
              <c:f>coverage!$C$3:$C$35</c:f>
              <c:numCache>
                <c:formatCode>General</c:formatCode>
                <c:ptCount val="33"/>
                <c:pt idx="0">
                  <c:v>100</c:v>
                </c:pt>
                <c:pt idx="1">
                  <c:v>100</c:v>
                </c:pt>
                <c:pt idx="2">
                  <c:v>100</c:v>
                </c:pt>
                <c:pt idx="3">
                  <c:v>100</c:v>
                </c:pt>
                <c:pt idx="4">
                  <c:v>100</c:v>
                </c:pt>
                <c:pt idx="5">
                  <c:v>100</c:v>
                </c:pt>
                <c:pt idx="6">
                  <c:v>100</c:v>
                </c:pt>
                <c:pt idx="7">
                  <c:v>99.8</c:v>
                </c:pt>
                <c:pt idx="8">
                  <c:v>100</c:v>
                </c:pt>
                <c:pt idx="9">
                  <c:v>100</c:v>
                </c:pt>
                <c:pt idx="10">
                  <c:v>100</c:v>
                </c:pt>
                <c:pt idx="11">
                  <c:v>100</c:v>
                </c:pt>
                <c:pt idx="12">
                  <c:v>100</c:v>
                </c:pt>
                <c:pt idx="13">
                  <c:v>100</c:v>
                </c:pt>
                <c:pt idx="14">
                  <c:v>100</c:v>
                </c:pt>
                <c:pt idx="15">
                  <c:v>100</c:v>
                </c:pt>
                <c:pt idx="16">
                  <c:v>100</c:v>
                </c:pt>
                <c:pt idx="17">
                  <c:v>100</c:v>
                </c:pt>
                <c:pt idx="18">
                  <c:v>100</c:v>
                </c:pt>
                <c:pt idx="19">
                  <c:v>99.9</c:v>
                </c:pt>
                <c:pt idx="20">
                  <c:v>99.9</c:v>
                </c:pt>
                <c:pt idx="21">
                  <c:v>88.9</c:v>
                </c:pt>
                <c:pt idx="22">
                  <c:v>99.9</c:v>
                </c:pt>
                <c:pt idx="23">
                  <c:v>99</c:v>
                </c:pt>
                <c:pt idx="24">
                  <c:v>99.5</c:v>
                </c:pt>
                <c:pt idx="25">
                  <c:v>98.8</c:v>
                </c:pt>
                <c:pt idx="26">
                  <c:v>97.2</c:v>
                </c:pt>
                <c:pt idx="27">
                  <c:v>79.8</c:v>
                </c:pt>
                <c:pt idx="28">
                  <c:v>96.6</c:v>
                </c:pt>
                <c:pt idx="29">
                  <c:v>95.2</c:v>
                </c:pt>
                <c:pt idx="30">
                  <c:v>92.9</c:v>
                </c:pt>
                <c:pt idx="31">
                  <c:v>86.7</c:v>
                </c:pt>
                <c:pt idx="32">
                  <c:v>34</c:v>
                </c:pt>
              </c:numCache>
            </c:numRef>
          </c:val>
        </c:ser>
        <c:ser>
          <c:idx val="1"/>
          <c:order val="1"/>
          <c:tx>
            <c:strRef>
              <c:f>coverage!$D$2</c:f>
              <c:strCache>
                <c:ptCount val="1"/>
                <c:pt idx="0">
                  <c:v>private </c:v>
                </c:pt>
              </c:strCache>
            </c:strRef>
          </c:tx>
          <c:invertIfNegative val="0"/>
          <c:dPt>
            <c:idx val="32"/>
            <c:invertIfNegative val="0"/>
            <c:bubble3D val="0"/>
            <c:spPr>
              <a:solidFill>
                <a:schemeClr val="accent6">
                  <a:lumMod val="75000"/>
                </a:schemeClr>
              </a:solidFill>
            </c:spPr>
          </c:dPt>
          <c:cat>
            <c:strRef>
              <c:f>coverage!$B$3:$B$35</c:f>
              <c:strCache>
                <c:ptCount val="33"/>
                <c:pt idx="0">
                  <c:v>Aus</c:v>
                </c:pt>
                <c:pt idx="1">
                  <c:v>Can</c:v>
                </c:pt>
                <c:pt idx="2">
                  <c:v>Czech</c:v>
                </c:pt>
                <c:pt idx="3">
                  <c:v>Den</c:v>
                </c:pt>
                <c:pt idx="4">
                  <c:v>Fin</c:v>
                </c:pt>
                <c:pt idx="5">
                  <c:v>Greece</c:v>
                </c:pt>
                <c:pt idx="6">
                  <c:v>Hungary</c:v>
                </c:pt>
                <c:pt idx="7">
                  <c:v>Ice</c:v>
                </c:pt>
                <c:pt idx="8">
                  <c:v>Israel</c:v>
                </c:pt>
                <c:pt idx="9">
                  <c:v>Italy</c:v>
                </c:pt>
                <c:pt idx="10">
                  <c:v>Japan</c:v>
                </c:pt>
                <c:pt idx="11">
                  <c:v>Korea</c:v>
                </c:pt>
                <c:pt idx="12">
                  <c:v>NZ</c:v>
                </c:pt>
                <c:pt idx="13">
                  <c:v>Nor</c:v>
                </c:pt>
                <c:pt idx="14">
                  <c:v>Port</c:v>
                </c:pt>
                <c:pt idx="15">
                  <c:v>Slov</c:v>
                </c:pt>
                <c:pt idx="16">
                  <c:v>Swe</c:v>
                </c:pt>
                <c:pt idx="17">
                  <c:v>Swit</c:v>
                </c:pt>
                <c:pt idx="18">
                  <c:v>UK</c:v>
                </c:pt>
                <c:pt idx="19">
                  <c:v>Aust</c:v>
                </c:pt>
                <c:pt idx="20">
                  <c:v>Fran</c:v>
                </c:pt>
                <c:pt idx="21">
                  <c:v>Ger</c:v>
                </c:pt>
                <c:pt idx="22">
                  <c:v>Nether</c:v>
                </c:pt>
                <c:pt idx="23">
                  <c:v>Spain</c:v>
                </c:pt>
                <c:pt idx="24">
                  <c:v>Turkey</c:v>
                </c:pt>
                <c:pt idx="25">
                  <c:v>Bel</c:v>
                </c:pt>
                <c:pt idx="26">
                  <c:v>Lux</c:v>
                </c:pt>
                <c:pt idx="27">
                  <c:v>Chile</c:v>
                </c:pt>
                <c:pt idx="28">
                  <c:v>Poland</c:v>
                </c:pt>
                <c:pt idx="29">
                  <c:v>Slovak</c:v>
                </c:pt>
                <c:pt idx="30">
                  <c:v>Est</c:v>
                </c:pt>
                <c:pt idx="31">
                  <c:v>Mex</c:v>
                </c:pt>
                <c:pt idx="32">
                  <c:v>USA</c:v>
                </c:pt>
              </c:strCache>
            </c:strRef>
          </c:cat>
          <c:val>
            <c:numRef>
              <c:f>coverage!$D$3:$D$35</c:f>
              <c:numCache>
                <c:formatCode>General</c:formatCode>
                <c:ptCount val="33"/>
                <c:pt idx="7">
                  <c:v>0.2</c:v>
                </c:pt>
                <c:pt idx="21">
                  <c:v>11</c:v>
                </c:pt>
                <c:pt idx="23">
                  <c:v>0.9</c:v>
                </c:pt>
                <c:pt idx="27">
                  <c:v>17</c:v>
                </c:pt>
                <c:pt idx="32">
                  <c:v>54.3</c:v>
                </c:pt>
              </c:numCache>
            </c:numRef>
          </c:val>
        </c:ser>
        <c:dLbls>
          <c:showLegendKey val="0"/>
          <c:showVal val="0"/>
          <c:showCatName val="0"/>
          <c:showSerName val="0"/>
          <c:showPercent val="0"/>
          <c:showBubbleSize val="0"/>
        </c:dLbls>
        <c:gapWidth val="150"/>
        <c:overlap val="100"/>
        <c:axId val="222607232"/>
        <c:axId val="222608768"/>
      </c:barChart>
      <c:catAx>
        <c:axId val="222607232"/>
        <c:scaling>
          <c:orientation val="minMax"/>
        </c:scaling>
        <c:delete val="0"/>
        <c:axPos val="b"/>
        <c:numFmt formatCode="General" sourceLinked="0"/>
        <c:majorTickMark val="out"/>
        <c:minorTickMark val="none"/>
        <c:tickLblPos val="nextTo"/>
        <c:crossAx val="222608768"/>
        <c:crosses val="autoZero"/>
        <c:auto val="1"/>
        <c:lblAlgn val="ctr"/>
        <c:lblOffset val="100"/>
        <c:noMultiLvlLbl val="0"/>
      </c:catAx>
      <c:valAx>
        <c:axId val="222608768"/>
        <c:scaling>
          <c:orientation val="minMax"/>
        </c:scaling>
        <c:delete val="0"/>
        <c:axPos val="l"/>
        <c:numFmt formatCode="General" sourceLinked="1"/>
        <c:majorTickMark val="out"/>
        <c:minorTickMark val="none"/>
        <c:tickLblPos val="nextTo"/>
        <c:crossAx val="2226072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932882301559201E-2"/>
          <c:y val="3.8021584284571502E-2"/>
          <c:w val="0.90759514311398604"/>
          <c:h val="0.86802049453207697"/>
        </c:manualLayout>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'ins cov detail'!$G$4:$G$8</c:f>
              <c:strCache>
                <c:ptCount val="5"/>
                <c:pt idx="0">
                  <c:v>% insured</c:v>
                </c:pt>
                <c:pt idx="1">
                  <c:v>%uninsured</c:v>
                </c:pt>
                <c:pt idx="2">
                  <c:v>privately insured</c:v>
                </c:pt>
                <c:pt idx="3">
                  <c:v>gov't insured</c:v>
                </c:pt>
                <c:pt idx="4">
                  <c:v>Military</c:v>
                </c:pt>
              </c:strCache>
            </c:strRef>
          </c:cat>
          <c:val>
            <c:numRef>
              <c:f>'ins cov detail'!$H$4:$H$8</c:f>
              <c:numCache>
                <c:formatCode>0.0%</c:formatCode>
                <c:ptCount val="5"/>
                <c:pt idx="0">
                  <c:v>0.86598596043395004</c:v>
                </c:pt>
                <c:pt idx="1">
                  <c:v>0.13401403956604999</c:v>
                </c:pt>
                <c:pt idx="2">
                  <c:v>0.64167198468411002</c:v>
                </c:pt>
                <c:pt idx="3">
                  <c:v>0.34333120612635598</c:v>
                </c:pt>
                <c:pt idx="4" formatCode="0.00%">
                  <c:v>4.4990427568602401E-2</c:v>
                </c:pt>
              </c:numCache>
            </c:numRef>
          </c:val>
        </c:ser>
        <c:dLbls>
          <c:showLegendKey val="0"/>
          <c:showVal val="0"/>
          <c:showCatName val="0"/>
          <c:showSerName val="0"/>
          <c:showPercent val="0"/>
          <c:showBubbleSize val="0"/>
        </c:dLbls>
        <c:gapWidth val="150"/>
        <c:axId val="194240512"/>
        <c:axId val="194242048"/>
      </c:barChart>
      <c:catAx>
        <c:axId val="194240512"/>
        <c:scaling>
          <c:orientation val="minMax"/>
        </c:scaling>
        <c:delete val="0"/>
        <c:axPos val="b"/>
        <c:numFmt formatCode="General" sourceLinked="0"/>
        <c:majorTickMark val="out"/>
        <c:minorTickMark val="none"/>
        <c:tickLblPos val="nextTo"/>
        <c:crossAx val="194242048"/>
        <c:crosses val="autoZero"/>
        <c:auto val="1"/>
        <c:lblAlgn val="ctr"/>
        <c:lblOffset val="100"/>
        <c:noMultiLvlLbl val="0"/>
      </c:catAx>
      <c:valAx>
        <c:axId val="194242048"/>
        <c:scaling>
          <c:orientation val="minMax"/>
        </c:scaling>
        <c:delete val="0"/>
        <c:axPos val="l"/>
        <c:numFmt formatCode="0.0%" sourceLinked="1"/>
        <c:majorTickMark val="out"/>
        <c:minorTickMark val="none"/>
        <c:tickLblPos val="nextTo"/>
        <c:crossAx val="19424051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'acess issues'!$B$5</c:f>
              <c:strCache>
                <c:ptCount val="1"/>
                <c:pt idx="0">
                  <c:v>Did not fill prescription or skipped doses</c:v>
                </c:pt>
              </c:strCache>
            </c:strRef>
          </c:tx>
          <c:invertIfNegative val="0"/>
          <c:cat>
            <c:strRef>
              <c:f>'acess issues'!$C$4:$H$4</c:f>
              <c:strCache>
                <c:ptCount val="6"/>
                <c:pt idx="0">
                  <c:v>Aus</c:v>
                </c:pt>
                <c:pt idx="1">
                  <c:v>Can</c:v>
                </c:pt>
                <c:pt idx="2">
                  <c:v>Ger</c:v>
                </c:pt>
                <c:pt idx="3">
                  <c:v>NZ</c:v>
                </c:pt>
                <c:pt idx="4">
                  <c:v>UK</c:v>
                </c:pt>
                <c:pt idx="5">
                  <c:v>USA</c:v>
                </c:pt>
              </c:strCache>
            </c:strRef>
          </c:cat>
          <c:val>
            <c:numRef>
              <c:f>'acess issues'!$C$5:$H$5</c:f>
              <c:numCache>
                <c:formatCode>General</c:formatCode>
                <c:ptCount val="6"/>
                <c:pt idx="0">
                  <c:v>22</c:v>
                </c:pt>
                <c:pt idx="1">
                  <c:v>20</c:v>
                </c:pt>
                <c:pt idx="2">
                  <c:v>14</c:v>
                </c:pt>
                <c:pt idx="3">
                  <c:v>19</c:v>
                </c:pt>
                <c:pt idx="4">
                  <c:v>8</c:v>
                </c:pt>
                <c:pt idx="5">
                  <c:v>40</c:v>
                </c:pt>
              </c:numCache>
            </c:numRef>
          </c:val>
        </c:ser>
        <c:ser>
          <c:idx val="1"/>
          <c:order val="1"/>
          <c:tx>
            <c:strRef>
              <c:f>'acess issues'!$B$6</c:f>
              <c:strCache>
                <c:ptCount val="1"/>
                <c:pt idx="0">
                  <c:v>Did not visit Doctor</c:v>
                </c:pt>
              </c:strCache>
            </c:strRef>
          </c:tx>
          <c:invertIfNegative val="0"/>
          <c:cat>
            <c:strRef>
              <c:f>'acess issues'!$C$4:$H$4</c:f>
              <c:strCache>
                <c:ptCount val="6"/>
                <c:pt idx="0">
                  <c:v>Aus</c:v>
                </c:pt>
                <c:pt idx="1">
                  <c:v>Can</c:v>
                </c:pt>
                <c:pt idx="2">
                  <c:v>Ger</c:v>
                </c:pt>
                <c:pt idx="3">
                  <c:v>NZ</c:v>
                </c:pt>
                <c:pt idx="4">
                  <c:v>UK</c:v>
                </c:pt>
                <c:pt idx="5">
                  <c:v>USA</c:v>
                </c:pt>
              </c:strCache>
            </c:strRef>
          </c:cat>
          <c:val>
            <c:numRef>
              <c:f>'acess issues'!$C$6:$H$6</c:f>
              <c:numCache>
                <c:formatCode>General</c:formatCode>
                <c:ptCount val="6"/>
                <c:pt idx="0">
                  <c:v>18</c:v>
                </c:pt>
                <c:pt idx="1">
                  <c:v>7</c:v>
                </c:pt>
                <c:pt idx="2">
                  <c:v>15</c:v>
                </c:pt>
                <c:pt idx="3">
                  <c:v>29</c:v>
                </c:pt>
                <c:pt idx="4">
                  <c:v>4</c:v>
                </c:pt>
                <c:pt idx="5">
                  <c:v>34</c:v>
                </c:pt>
              </c:numCache>
            </c:numRef>
          </c:val>
        </c:ser>
        <c:ser>
          <c:idx val="2"/>
          <c:order val="2"/>
          <c:tx>
            <c:strRef>
              <c:f>'acess issues'!$B$7</c:f>
              <c:strCache>
                <c:ptCount val="1"/>
                <c:pt idx="0">
                  <c:v>Skipped test or treatment</c:v>
                </c:pt>
              </c:strCache>
            </c:strRef>
          </c:tx>
          <c:invertIfNegative val="0"/>
          <c:cat>
            <c:strRef>
              <c:f>'acess issues'!$C$4:$H$4</c:f>
              <c:strCache>
                <c:ptCount val="6"/>
                <c:pt idx="0">
                  <c:v>Aus</c:v>
                </c:pt>
                <c:pt idx="1">
                  <c:v>Can</c:v>
                </c:pt>
                <c:pt idx="2">
                  <c:v>Ger</c:v>
                </c:pt>
                <c:pt idx="3">
                  <c:v>NZ</c:v>
                </c:pt>
                <c:pt idx="4">
                  <c:v>UK</c:v>
                </c:pt>
                <c:pt idx="5">
                  <c:v>USA</c:v>
                </c:pt>
              </c:strCache>
            </c:strRef>
          </c:cat>
          <c:val>
            <c:numRef>
              <c:f>'acess issues'!$C$7:$H$7</c:f>
              <c:numCache>
                <c:formatCode>General</c:formatCode>
                <c:ptCount val="6"/>
                <c:pt idx="0">
                  <c:v>20</c:v>
                </c:pt>
                <c:pt idx="1">
                  <c:v>12</c:v>
                </c:pt>
                <c:pt idx="2">
                  <c:v>14</c:v>
                </c:pt>
                <c:pt idx="3">
                  <c:v>21</c:v>
                </c:pt>
                <c:pt idx="4">
                  <c:v>5</c:v>
                </c:pt>
                <c:pt idx="5">
                  <c:v>33</c:v>
                </c:pt>
              </c:numCache>
            </c:numRef>
          </c:val>
        </c:ser>
        <c:ser>
          <c:idx val="3"/>
          <c:order val="3"/>
          <c:tx>
            <c:strRef>
              <c:f>'acess issues'!$B$8</c:f>
              <c:strCache>
                <c:ptCount val="1"/>
                <c:pt idx="0">
                  <c:v>% who said yes to one above</c:v>
                </c:pt>
              </c:strCache>
            </c:strRef>
          </c:tx>
          <c:invertIfNegative val="0"/>
          <c:cat>
            <c:strRef>
              <c:f>'acess issues'!$C$4:$H$4</c:f>
              <c:strCache>
                <c:ptCount val="6"/>
                <c:pt idx="0">
                  <c:v>Aus</c:v>
                </c:pt>
                <c:pt idx="1">
                  <c:v>Can</c:v>
                </c:pt>
                <c:pt idx="2">
                  <c:v>Ger</c:v>
                </c:pt>
                <c:pt idx="3">
                  <c:v>NZ</c:v>
                </c:pt>
                <c:pt idx="4">
                  <c:v>UK</c:v>
                </c:pt>
                <c:pt idx="5">
                  <c:v>USA</c:v>
                </c:pt>
              </c:strCache>
            </c:strRef>
          </c:cat>
          <c:val>
            <c:numRef>
              <c:f>'acess issues'!$C$8:$H$8</c:f>
              <c:numCache>
                <c:formatCode>General</c:formatCode>
                <c:ptCount val="6"/>
                <c:pt idx="0">
                  <c:v>34</c:v>
                </c:pt>
                <c:pt idx="1">
                  <c:v>26</c:v>
                </c:pt>
                <c:pt idx="2">
                  <c:v>28</c:v>
                </c:pt>
                <c:pt idx="3">
                  <c:v>38</c:v>
                </c:pt>
                <c:pt idx="4">
                  <c:v>13</c:v>
                </c:pt>
                <c:pt idx="5">
                  <c:v>51</c:v>
                </c:pt>
              </c:numCache>
            </c:numRef>
          </c:val>
        </c:ser>
        <c:dLbls>
          <c:showLegendKey val="0"/>
          <c:showVal val="0"/>
          <c:showCatName val="0"/>
          <c:showSerName val="0"/>
          <c:showPercent val="0"/>
          <c:showBubbleSize val="0"/>
        </c:dLbls>
        <c:gapWidth val="150"/>
        <c:shape val="box"/>
        <c:axId val="226502144"/>
        <c:axId val="226503680"/>
        <c:axId val="0"/>
      </c:bar3DChart>
      <c:catAx>
        <c:axId val="226502144"/>
        <c:scaling>
          <c:orientation val="minMax"/>
        </c:scaling>
        <c:delete val="0"/>
        <c:axPos val="b"/>
        <c:numFmt formatCode="General" sourceLinked="0"/>
        <c:majorTickMark val="out"/>
        <c:minorTickMark val="none"/>
        <c:tickLblPos val="nextTo"/>
        <c:crossAx val="226503680"/>
        <c:crosses val="autoZero"/>
        <c:auto val="1"/>
        <c:lblAlgn val="ctr"/>
        <c:lblOffset val="100"/>
        <c:noMultiLvlLbl val="0"/>
      </c:catAx>
      <c:valAx>
        <c:axId val="226503680"/>
        <c:scaling>
          <c:orientation val="minMax"/>
        </c:scaling>
        <c:delete val="0"/>
        <c:axPos val="l"/>
        <c:numFmt formatCode="General" sourceLinked="1"/>
        <c:majorTickMark val="out"/>
        <c:minorTickMark val="none"/>
        <c:tickLblPos val="nextTo"/>
        <c:crossAx val="226502144"/>
        <c:crosses val="autoZero"/>
        <c:crossBetween val="between"/>
      </c:valAx>
    </c:plotArea>
    <c:legend>
      <c:legendPos val="r"/>
      <c:layout>
        <c:manualLayout>
          <c:xMode val="edge"/>
          <c:yMode val="edge"/>
          <c:x val="0.746705916725799"/>
          <c:y val="0.16353949985080901"/>
          <c:w val="0.22957502616741901"/>
          <c:h val="0.68195043822363299"/>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24"/>
            <c:invertIfNegative val="0"/>
            <c:bubble3D val="0"/>
            <c:spPr>
              <a:solidFill>
                <a:schemeClr val="accent6">
                  <a:lumMod val="75000"/>
                </a:schemeClr>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'amendable mortality rates'!$A$2:$A$33</c:f>
              <c:strCache>
                <c:ptCount val="32"/>
                <c:pt idx="0">
                  <c:v>France</c:v>
                </c:pt>
                <c:pt idx="1">
                  <c:v>Iceland</c:v>
                </c:pt>
                <c:pt idx="2">
                  <c:v>Italy</c:v>
                </c:pt>
                <c:pt idx="3">
                  <c:v>Japan</c:v>
                </c:pt>
                <c:pt idx="4">
                  <c:v>Sweden</c:v>
                </c:pt>
                <c:pt idx="5">
                  <c:v>Netherlands</c:v>
                </c:pt>
                <c:pt idx="6">
                  <c:v>Australia</c:v>
                </c:pt>
                <c:pt idx="7">
                  <c:v>Austria</c:v>
                </c:pt>
                <c:pt idx="8">
                  <c:v>Norway</c:v>
                </c:pt>
                <c:pt idx="9">
                  <c:v>Spain</c:v>
                </c:pt>
                <c:pt idx="10">
                  <c:v>Canada</c:v>
                </c:pt>
                <c:pt idx="11">
                  <c:v>Luxembourg</c:v>
                </c:pt>
                <c:pt idx="12">
                  <c:v>Finland</c:v>
                </c:pt>
                <c:pt idx="13">
                  <c:v>Greece</c:v>
                </c:pt>
                <c:pt idx="14">
                  <c:v>Israel</c:v>
                </c:pt>
                <c:pt idx="15">
                  <c:v>Germany</c:v>
                </c:pt>
                <c:pt idx="16">
                  <c:v>Ireland</c:v>
                </c:pt>
                <c:pt idx="17">
                  <c:v>NZ</c:v>
                </c:pt>
                <c:pt idx="18">
                  <c:v>UK</c:v>
                </c:pt>
                <c:pt idx="19">
                  <c:v>Korea</c:v>
                </c:pt>
                <c:pt idx="20">
                  <c:v>Denmark</c:v>
                </c:pt>
                <c:pt idx="21">
                  <c:v>Slovenia</c:v>
                </c:pt>
                <c:pt idx="22">
                  <c:v>OECD Ave</c:v>
                </c:pt>
                <c:pt idx="23">
                  <c:v>Chili</c:v>
                </c:pt>
                <c:pt idx="24">
                  <c:v>USA</c:v>
                </c:pt>
                <c:pt idx="25">
                  <c:v>Portugal</c:v>
                </c:pt>
                <c:pt idx="26">
                  <c:v>Czeck Rep</c:v>
                </c:pt>
                <c:pt idx="27">
                  <c:v>Mexico</c:v>
                </c:pt>
                <c:pt idx="28">
                  <c:v>Poland</c:v>
                </c:pt>
                <c:pt idx="29">
                  <c:v>Slovak</c:v>
                </c:pt>
                <c:pt idx="30">
                  <c:v>Hungary</c:v>
                </c:pt>
                <c:pt idx="31">
                  <c:v>Estonia</c:v>
                </c:pt>
              </c:strCache>
            </c:strRef>
          </c:cat>
          <c:val>
            <c:numRef>
              <c:f>'amendable mortality rates'!$B$2:$B$33</c:f>
              <c:numCache>
                <c:formatCode>General</c:formatCode>
                <c:ptCount val="32"/>
                <c:pt idx="0">
                  <c:v>59</c:v>
                </c:pt>
                <c:pt idx="1">
                  <c:v>61</c:v>
                </c:pt>
                <c:pt idx="2">
                  <c:v>65</c:v>
                </c:pt>
                <c:pt idx="3">
                  <c:v>66</c:v>
                </c:pt>
                <c:pt idx="4">
                  <c:v>68</c:v>
                </c:pt>
                <c:pt idx="5">
                  <c:v>68</c:v>
                </c:pt>
                <c:pt idx="6">
                  <c:v>68</c:v>
                </c:pt>
                <c:pt idx="7">
                  <c:v>69</c:v>
                </c:pt>
                <c:pt idx="8">
                  <c:v>70</c:v>
                </c:pt>
                <c:pt idx="9">
                  <c:v>70</c:v>
                </c:pt>
                <c:pt idx="10">
                  <c:v>74</c:v>
                </c:pt>
                <c:pt idx="11">
                  <c:v>75</c:v>
                </c:pt>
                <c:pt idx="12">
                  <c:v>79</c:v>
                </c:pt>
                <c:pt idx="13">
                  <c:v>79</c:v>
                </c:pt>
                <c:pt idx="14">
                  <c:v>81</c:v>
                </c:pt>
                <c:pt idx="15">
                  <c:v>81</c:v>
                </c:pt>
                <c:pt idx="16">
                  <c:v>82</c:v>
                </c:pt>
                <c:pt idx="17">
                  <c:v>85</c:v>
                </c:pt>
                <c:pt idx="18">
                  <c:v>86</c:v>
                </c:pt>
                <c:pt idx="19">
                  <c:v>86</c:v>
                </c:pt>
                <c:pt idx="20">
                  <c:v>87</c:v>
                </c:pt>
                <c:pt idx="21">
                  <c:v>91</c:v>
                </c:pt>
                <c:pt idx="22">
                  <c:v>95</c:v>
                </c:pt>
                <c:pt idx="23">
                  <c:v>102</c:v>
                </c:pt>
                <c:pt idx="24">
                  <c:v>103</c:v>
                </c:pt>
                <c:pt idx="25">
                  <c:v>108</c:v>
                </c:pt>
                <c:pt idx="26">
                  <c:v>128</c:v>
                </c:pt>
                <c:pt idx="27">
                  <c:v>137</c:v>
                </c:pt>
                <c:pt idx="28">
                  <c:v>138</c:v>
                </c:pt>
                <c:pt idx="29">
                  <c:v>188</c:v>
                </c:pt>
                <c:pt idx="30">
                  <c:v>197</c:v>
                </c:pt>
                <c:pt idx="31">
                  <c:v>199</c:v>
                </c:pt>
              </c:numCache>
            </c:numRef>
          </c:val>
        </c:ser>
        <c:dLbls>
          <c:showLegendKey val="0"/>
          <c:showVal val="0"/>
          <c:showCatName val="0"/>
          <c:showSerName val="0"/>
          <c:showPercent val="0"/>
          <c:showBubbleSize val="0"/>
        </c:dLbls>
        <c:gapWidth val="150"/>
        <c:axId val="227479552"/>
        <c:axId val="227481088"/>
      </c:barChart>
      <c:catAx>
        <c:axId val="227479552"/>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227481088"/>
        <c:crosses val="autoZero"/>
        <c:auto val="1"/>
        <c:lblAlgn val="ctr"/>
        <c:lblOffset val="100"/>
        <c:noMultiLvlLbl val="0"/>
      </c:catAx>
      <c:valAx>
        <c:axId val="227481088"/>
        <c:scaling>
          <c:orientation val="minMax"/>
        </c:scaling>
        <c:delete val="0"/>
        <c:axPos val="l"/>
        <c:numFmt formatCode="General" sourceLinked="1"/>
        <c:majorTickMark val="out"/>
        <c:minorTickMark val="none"/>
        <c:tickLblPos val="nextTo"/>
        <c:crossAx val="227479552"/>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'RISK FACTORS'!$C$1</c:f>
              <c:strCache>
                <c:ptCount val="1"/>
                <c:pt idx="0">
                  <c:v>Life Expectancy</c:v>
                </c:pt>
              </c:strCache>
            </c:strRef>
          </c:tx>
          <c:invertIfNegative val="0"/>
          <c:dPt>
            <c:idx val="12"/>
            <c:invertIfNegative val="0"/>
            <c:bubble3D val="0"/>
            <c:spPr>
              <a:solidFill>
                <a:schemeClr val="accent6">
                  <a:lumMod val="75000"/>
                </a:schemeClr>
              </a:solidFill>
            </c:spPr>
          </c:dPt>
          <c:cat>
            <c:strRef>
              <c:f>'RISK FACTORS'!$B$2:$B$15</c:f>
              <c:strCache>
                <c:ptCount val="14"/>
                <c:pt idx="0">
                  <c:v>Aus</c:v>
                </c:pt>
                <c:pt idx="1">
                  <c:v>Can</c:v>
                </c:pt>
                <c:pt idx="2">
                  <c:v>Den</c:v>
                </c:pt>
                <c:pt idx="3">
                  <c:v>Fra</c:v>
                </c:pt>
                <c:pt idx="4">
                  <c:v>Ger</c:v>
                </c:pt>
                <c:pt idx="5">
                  <c:v>Jap</c:v>
                </c:pt>
                <c:pt idx="6">
                  <c:v>Neth</c:v>
                </c:pt>
                <c:pt idx="7">
                  <c:v>NZ</c:v>
                </c:pt>
                <c:pt idx="8">
                  <c:v>Nor</c:v>
                </c:pt>
                <c:pt idx="9">
                  <c:v>Swe</c:v>
                </c:pt>
                <c:pt idx="10">
                  <c:v>Swit</c:v>
                </c:pt>
                <c:pt idx="11">
                  <c:v>UK</c:v>
                </c:pt>
                <c:pt idx="12">
                  <c:v>USA</c:v>
                </c:pt>
                <c:pt idx="13">
                  <c:v>OECD </c:v>
                </c:pt>
              </c:strCache>
            </c:strRef>
          </c:cat>
          <c:val>
            <c:numRef>
              <c:f>'RISK FACTORS'!$C$2:$C$15</c:f>
              <c:numCache>
                <c:formatCode>General</c:formatCode>
                <c:ptCount val="14"/>
                <c:pt idx="0">
                  <c:v>82.2</c:v>
                </c:pt>
                <c:pt idx="1">
                  <c:v>82.5</c:v>
                </c:pt>
                <c:pt idx="2">
                  <c:v>80.400000000000006</c:v>
                </c:pt>
                <c:pt idx="3">
                  <c:v>82.3</c:v>
                </c:pt>
                <c:pt idx="4">
                  <c:v>80.900000000000006</c:v>
                </c:pt>
                <c:pt idx="5">
                  <c:v>83.4</c:v>
                </c:pt>
                <c:pt idx="6">
                  <c:v>81.400000000000006</c:v>
                </c:pt>
                <c:pt idx="7">
                  <c:v>81.400000000000006</c:v>
                </c:pt>
                <c:pt idx="8">
                  <c:v>81.8</c:v>
                </c:pt>
                <c:pt idx="9">
                  <c:v>82</c:v>
                </c:pt>
                <c:pt idx="10">
                  <c:v>82.9</c:v>
                </c:pt>
                <c:pt idx="11">
                  <c:v>81.099999999999994</c:v>
                </c:pt>
                <c:pt idx="12">
                  <c:v>78.8</c:v>
                </c:pt>
                <c:pt idx="13">
                  <c:v>81.2</c:v>
                </c:pt>
              </c:numCache>
            </c:numRef>
          </c:val>
        </c:ser>
        <c:dLbls>
          <c:showLegendKey val="0"/>
          <c:showVal val="0"/>
          <c:showCatName val="0"/>
          <c:showSerName val="0"/>
          <c:showPercent val="0"/>
          <c:showBubbleSize val="0"/>
        </c:dLbls>
        <c:gapWidth val="150"/>
        <c:axId val="219904256"/>
        <c:axId val="219914240"/>
      </c:barChart>
      <c:catAx>
        <c:axId val="219904256"/>
        <c:scaling>
          <c:orientation val="minMax"/>
        </c:scaling>
        <c:delete val="0"/>
        <c:axPos val="b"/>
        <c:numFmt formatCode="General" sourceLinked="0"/>
        <c:majorTickMark val="out"/>
        <c:minorTickMark val="none"/>
        <c:tickLblPos val="nextTo"/>
        <c:crossAx val="219914240"/>
        <c:crosses val="autoZero"/>
        <c:auto val="1"/>
        <c:lblAlgn val="ctr"/>
        <c:lblOffset val="100"/>
        <c:noMultiLvlLbl val="0"/>
      </c:catAx>
      <c:valAx>
        <c:axId val="219914240"/>
        <c:scaling>
          <c:orientation val="minMax"/>
        </c:scaling>
        <c:delete val="0"/>
        <c:axPos val="l"/>
        <c:numFmt formatCode="General" sourceLinked="1"/>
        <c:majorTickMark val="out"/>
        <c:minorTickMark val="none"/>
        <c:tickLblPos val="nextTo"/>
        <c:crossAx val="21990425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46A06-4DD0-480D-9DF7-0EE725CD59F1}"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FB029E4C-0268-4771-9787-517520CA293E}">
      <dgm:prSet phldrT="[Text]" custT="1"/>
      <dgm:spPr/>
      <dgm:t>
        <a:bodyPr/>
        <a:lstStyle/>
        <a:p>
          <a:pPr>
            <a:spcAft>
              <a:spcPts val="1200"/>
            </a:spcAft>
          </a:pPr>
          <a:r>
            <a:rPr lang="en-US" sz="2400" b="1" u="sng" dirty="0" smtClean="0">
              <a:solidFill>
                <a:schemeClr val="bg1"/>
              </a:solidFill>
            </a:rPr>
            <a:t>Inputs</a:t>
          </a:r>
          <a:endParaRPr lang="en-US" sz="2400" b="1" u="sng" dirty="0">
            <a:solidFill>
              <a:schemeClr val="bg1"/>
            </a:solidFill>
          </a:endParaRPr>
        </a:p>
      </dgm:t>
    </dgm:pt>
    <dgm:pt modelId="{3EF830AD-83B1-47FB-894D-AF6999CECD09}" type="parTrans" cxnId="{038B4A47-CA0C-4051-ABFD-5CFD99911994}">
      <dgm:prSet/>
      <dgm:spPr/>
      <dgm:t>
        <a:bodyPr/>
        <a:lstStyle/>
        <a:p>
          <a:endParaRPr lang="en-US"/>
        </a:p>
      </dgm:t>
    </dgm:pt>
    <dgm:pt modelId="{5375B0D7-2DBF-42DE-847C-77E1DB7EE2D7}" type="sibTrans" cxnId="{038B4A47-CA0C-4051-ABFD-5CFD99911994}">
      <dgm:prSet/>
      <dgm:spPr/>
      <dgm:t>
        <a:bodyPr/>
        <a:lstStyle/>
        <a:p>
          <a:endParaRPr lang="en-US"/>
        </a:p>
      </dgm:t>
    </dgm:pt>
    <dgm:pt modelId="{C06F0371-36CD-4300-A6E2-B7E54EB77737}">
      <dgm:prSet phldrT="[Text]" custT="1"/>
      <dgm:spPr/>
      <dgm:t>
        <a:bodyPr/>
        <a:lstStyle/>
        <a:p>
          <a:pPr>
            <a:spcAft>
              <a:spcPts val="1200"/>
            </a:spcAft>
          </a:pPr>
          <a:r>
            <a:rPr lang="en-US" sz="1600" dirty="0" smtClean="0"/>
            <a:t>Culture: norms and values, political attitudes</a:t>
          </a:r>
          <a:endParaRPr lang="en-US" sz="1600" dirty="0"/>
        </a:p>
      </dgm:t>
    </dgm:pt>
    <dgm:pt modelId="{82F537A1-9D8C-4BC0-8306-3F28FC653F63}" type="parTrans" cxnId="{91F51633-BBDA-46C5-80D3-BBD4C2BC8BA6}">
      <dgm:prSet/>
      <dgm:spPr/>
      <dgm:t>
        <a:bodyPr/>
        <a:lstStyle/>
        <a:p>
          <a:endParaRPr lang="en-US"/>
        </a:p>
      </dgm:t>
    </dgm:pt>
    <dgm:pt modelId="{50D381CF-B619-4EEB-AAD0-FA755888C653}" type="sibTrans" cxnId="{91F51633-BBDA-46C5-80D3-BBD4C2BC8BA6}">
      <dgm:prSet/>
      <dgm:spPr/>
      <dgm:t>
        <a:bodyPr/>
        <a:lstStyle/>
        <a:p>
          <a:endParaRPr lang="en-US"/>
        </a:p>
      </dgm:t>
    </dgm:pt>
    <dgm:pt modelId="{15AF4DCD-1BD1-4899-A4BE-EA56234C17D4}">
      <dgm:prSet phldrT="[Text]" custT="1"/>
      <dgm:spPr/>
      <dgm:t>
        <a:bodyPr/>
        <a:lstStyle/>
        <a:p>
          <a:pPr>
            <a:spcAft>
              <a:spcPts val="1200"/>
            </a:spcAft>
          </a:pPr>
          <a:r>
            <a:rPr lang="en-US" sz="1600" dirty="0" smtClean="0"/>
            <a:t>Patients: education, socio-economic level, diet, disease prevalence and acuity, age</a:t>
          </a:r>
          <a:endParaRPr lang="en-US" sz="1600" dirty="0"/>
        </a:p>
      </dgm:t>
    </dgm:pt>
    <dgm:pt modelId="{A45CBB73-F98F-4B88-B6B2-4771D9326A01}" type="parTrans" cxnId="{86207E2F-9AB6-451F-9671-27196E154DC5}">
      <dgm:prSet/>
      <dgm:spPr/>
      <dgm:t>
        <a:bodyPr/>
        <a:lstStyle/>
        <a:p>
          <a:endParaRPr lang="en-US"/>
        </a:p>
      </dgm:t>
    </dgm:pt>
    <dgm:pt modelId="{4EA5986A-8F74-4738-B32D-EC20176FF902}" type="sibTrans" cxnId="{86207E2F-9AB6-451F-9671-27196E154DC5}">
      <dgm:prSet/>
      <dgm:spPr/>
      <dgm:t>
        <a:bodyPr/>
        <a:lstStyle/>
        <a:p>
          <a:endParaRPr lang="en-US"/>
        </a:p>
      </dgm:t>
    </dgm:pt>
    <dgm:pt modelId="{80CBCCCF-39D8-457D-B1AA-F354B134D5EC}">
      <dgm:prSet phldrT="[Text]" custT="1"/>
      <dgm:spPr/>
      <dgm:t>
        <a:bodyPr/>
        <a:lstStyle/>
        <a:p>
          <a:pPr>
            <a:spcAft>
              <a:spcPts val="600"/>
            </a:spcAft>
          </a:pPr>
          <a:r>
            <a:rPr lang="en-US" sz="2400" b="1" u="sng" dirty="0" smtClean="0"/>
            <a:t>Healthcare System</a:t>
          </a:r>
          <a:endParaRPr lang="en-US" sz="2400" b="1" u="sng" dirty="0"/>
        </a:p>
      </dgm:t>
    </dgm:pt>
    <dgm:pt modelId="{0F764F21-30D8-47D2-97C4-2B4737B8734E}" type="parTrans" cxnId="{4F250E8E-0D82-4FCD-AF46-BBCE0BE5CF9C}">
      <dgm:prSet/>
      <dgm:spPr/>
      <dgm:t>
        <a:bodyPr/>
        <a:lstStyle/>
        <a:p>
          <a:endParaRPr lang="en-US"/>
        </a:p>
      </dgm:t>
    </dgm:pt>
    <dgm:pt modelId="{9A81497E-7CEE-4713-A6C2-7C4B0A98DA51}" type="sibTrans" cxnId="{4F250E8E-0D82-4FCD-AF46-BBCE0BE5CF9C}">
      <dgm:prSet/>
      <dgm:spPr/>
      <dgm:t>
        <a:bodyPr/>
        <a:lstStyle/>
        <a:p>
          <a:endParaRPr lang="en-US"/>
        </a:p>
      </dgm:t>
    </dgm:pt>
    <dgm:pt modelId="{08187355-C104-42A8-BEE8-8CC80B106AD6}">
      <dgm:prSet phldrT="[Text]" custT="1"/>
      <dgm:spPr/>
      <dgm:t>
        <a:bodyPr/>
        <a:lstStyle/>
        <a:p>
          <a:pPr>
            <a:spcAft>
              <a:spcPts val="600"/>
            </a:spcAft>
          </a:pPr>
          <a:r>
            <a:rPr lang="en-US" sz="1600" dirty="0" smtClean="0"/>
            <a:t>Hospitals, clinics and other institutions</a:t>
          </a:r>
          <a:endParaRPr lang="en-US" sz="1600" dirty="0"/>
        </a:p>
      </dgm:t>
    </dgm:pt>
    <dgm:pt modelId="{C5FC6D95-7DD3-4900-B222-9243FFF3F4F0}" type="parTrans" cxnId="{EDE952B7-E81A-4FEB-BCD7-079AD13EDE57}">
      <dgm:prSet/>
      <dgm:spPr/>
      <dgm:t>
        <a:bodyPr/>
        <a:lstStyle/>
        <a:p>
          <a:endParaRPr lang="en-US"/>
        </a:p>
      </dgm:t>
    </dgm:pt>
    <dgm:pt modelId="{FB332DCA-9D7D-4EDB-8278-1EA52198AECE}" type="sibTrans" cxnId="{EDE952B7-E81A-4FEB-BCD7-079AD13EDE57}">
      <dgm:prSet/>
      <dgm:spPr/>
      <dgm:t>
        <a:bodyPr/>
        <a:lstStyle/>
        <a:p>
          <a:endParaRPr lang="en-US"/>
        </a:p>
      </dgm:t>
    </dgm:pt>
    <dgm:pt modelId="{AE6A9F4D-D213-44A5-A774-C0805A4045BB}">
      <dgm:prSet phldrT="[Text]" custT="1"/>
      <dgm:spPr/>
      <dgm:t>
        <a:bodyPr/>
        <a:lstStyle/>
        <a:p>
          <a:pPr>
            <a:spcAft>
              <a:spcPts val="600"/>
            </a:spcAft>
          </a:pPr>
          <a:r>
            <a:rPr lang="en-US" sz="1600" dirty="0" smtClean="0"/>
            <a:t>Financing, Insurance </a:t>
          </a:r>
          <a:endParaRPr lang="en-US" sz="1600" dirty="0"/>
        </a:p>
      </dgm:t>
    </dgm:pt>
    <dgm:pt modelId="{40E6F5B1-E1CC-47B5-AD31-ED7027250A6B}" type="parTrans" cxnId="{ABD1EF05-6816-4F3E-AE96-5287A3B3F782}">
      <dgm:prSet/>
      <dgm:spPr/>
      <dgm:t>
        <a:bodyPr/>
        <a:lstStyle/>
        <a:p>
          <a:endParaRPr lang="en-US"/>
        </a:p>
      </dgm:t>
    </dgm:pt>
    <dgm:pt modelId="{7DE3B854-D2C5-4DAE-BF74-4680D315A9C8}" type="sibTrans" cxnId="{ABD1EF05-6816-4F3E-AE96-5287A3B3F782}">
      <dgm:prSet/>
      <dgm:spPr/>
      <dgm:t>
        <a:bodyPr/>
        <a:lstStyle/>
        <a:p>
          <a:endParaRPr lang="en-US"/>
        </a:p>
      </dgm:t>
    </dgm:pt>
    <dgm:pt modelId="{9637D28F-0EF7-4F0E-8E21-1A5AD1B22687}">
      <dgm:prSet phldrT="[Text]" custT="1"/>
      <dgm:spPr>
        <a:solidFill>
          <a:schemeClr val="accent6">
            <a:lumMod val="75000"/>
          </a:schemeClr>
        </a:solidFill>
      </dgm:spPr>
      <dgm:t>
        <a:bodyPr/>
        <a:lstStyle/>
        <a:p>
          <a:pPr>
            <a:spcAft>
              <a:spcPts val="600"/>
            </a:spcAft>
          </a:pPr>
          <a:r>
            <a:rPr lang="en-US" sz="2800" b="1" u="sng" dirty="0" smtClean="0"/>
            <a:t>Outputs</a:t>
          </a:r>
          <a:endParaRPr lang="en-US" sz="2800" b="1" u="sng" dirty="0"/>
        </a:p>
      </dgm:t>
    </dgm:pt>
    <dgm:pt modelId="{8AE05D89-E07D-46AF-B7DB-76FE5CC3B6B1}" type="parTrans" cxnId="{C9CC8442-BE58-40AF-8D54-F716FEE3D2FF}">
      <dgm:prSet/>
      <dgm:spPr/>
      <dgm:t>
        <a:bodyPr/>
        <a:lstStyle/>
        <a:p>
          <a:endParaRPr lang="en-US"/>
        </a:p>
      </dgm:t>
    </dgm:pt>
    <dgm:pt modelId="{8E4A885F-E0FD-4016-BFF3-540A2300FD5D}" type="sibTrans" cxnId="{C9CC8442-BE58-40AF-8D54-F716FEE3D2FF}">
      <dgm:prSet/>
      <dgm:spPr/>
      <dgm:t>
        <a:bodyPr/>
        <a:lstStyle/>
        <a:p>
          <a:endParaRPr lang="en-US"/>
        </a:p>
      </dgm:t>
    </dgm:pt>
    <dgm:pt modelId="{3BD6750B-2802-4C63-B56A-2A48E59E8397}">
      <dgm:prSet phldrT="[Text]" custT="1"/>
      <dgm:spPr>
        <a:solidFill>
          <a:schemeClr val="accent6">
            <a:lumMod val="75000"/>
          </a:schemeClr>
        </a:solidFill>
      </dgm:spPr>
      <dgm:t>
        <a:bodyPr/>
        <a:lstStyle/>
        <a:p>
          <a:pPr>
            <a:spcAft>
              <a:spcPts val="600"/>
            </a:spcAft>
          </a:pPr>
          <a:r>
            <a:rPr lang="en-US" sz="2000" dirty="0" smtClean="0"/>
            <a:t>Quality/ Outcomes</a:t>
          </a:r>
          <a:endParaRPr lang="en-US" sz="2000" dirty="0"/>
        </a:p>
      </dgm:t>
    </dgm:pt>
    <dgm:pt modelId="{E3314BFF-0978-4E4F-9154-E03D80074796}" type="parTrans" cxnId="{2681A145-E0E5-489C-AB61-9D266BD8C55B}">
      <dgm:prSet/>
      <dgm:spPr/>
      <dgm:t>
        <a:bodyPr/>
        <a:lstStyle/>
        <a:p>
          <a:endParaRPr lang="en-US"/>
        </a:p>
      </dgm:t>
    </dgm:pt>
    <dgm:pt modelId="{3ACE82C8-55D4-47FF-9CB0-0CA9A6548BC3}" type="sibTrans" cxnId="{2681A145-E0E5-489C-AB61-9D266BD8C55B}">
      <dgm:prSet/>
      <dgm:spPr/>
      <dgm:t>
        <a:bodyPr/>
        <a:lstStyle/>
        <a:p>
          <a:endParaRPr lang="en-US"/>
        </a:p>
      </dgm:t>
    </dgm:pt>
    <dgm:pt modelId="{5805FC5F-E49A-475F-A31E-769BA1B92A27}">
      <dgm:prSet phldrT="[Text]" custT="1"/>
      <dgm:spPr/>
      <dgm:t>
        <a:bodyPr/>
        <a:lstStyle/>
        <a:p>
          <a:pPr>
            <a:spcAft>
              <a:spcPts val="600"/>
            </a:spcAft>
          </a:pPr>
          <a:r>
            <a:rPr lang="en-US" sz="1600" dirty="0" smtClean="0"/>
            <a:t>Doctors, nurses, etc.</a:t>
          </a:r>
          <a:endParaRPr lang="en-US" sz="1600" dirty="0"/>
        </a:p>
      </dgm:t>
    </dgm:pt>
    <dgm:pt modelId="{DF39A890-E3EE-43E1-A2CF-EE7671045130}" type="parTrans" cxnId="{DC8DCD12-9AC2-470E-B6D2-5DDFDDCC9C1E}">
      <dgm:prSet/>
      <dgm:spPr/>
      <dgm:t>
        <a:bodyPr/>
        <a:lstStyle/>
        <a:p>
          <a:endParaRPr lang="en-US"/>
        </a:p>
      </dgm:t>
    </dgm:pt>
    <dgm:pt modelId="{CE2D02F0-D187-42CD-930D-B181F009D8A2}" type="sibTrans" cxnId="{DC8DCD12-9AC2-470E-B6D2-5DDFDDCC9C1E}">
      <dgm:prSet/>
      <dgm:spPr/>
      <dgm:t>
        <a:bodyPr/>
        <a:lstStyle/>
        <a:p>
          <a:endParaRPr lang="en-US"/>
        </a:p>
      </dgm:t>
    </dgm:pt>
    <dgm:pt modelId="{85EC59D7-CE4B-447D-85C5-A1C79664B039}">
      <dgm:prSet phldrT="[Text]" custT="1"/>
      <dgm:spPr/>
      <dgm:t>
        <a:bodyPr/>
        <a:lstStyle/>
        <a:p>
          <a:pPr>
            <a:spcAft>
              <a:spcPts val="600"/>
            </a:spcAft>
          </a:pPr>
          <a:r>
            <a:rPr lang="en-US" sz="1600" dirty="0" smtClean="0"/>
            <a:t>Education of healthcare workers</a:t>
          </a:r>
          <a:endParaRPr lang="en-US" sz="1600" dirty="0"/>
        </a:p>
      </dgm:t>
    </dgm:pt>
    <dgm:pt modelId="{1A451467-BE8B-439E-B797-5B292D0948A7}" type="parTrans" cxnId="{4522369B-49A8-4D31-AEF0-D6DFEA8F604E}">
      <dgm:prSet/>
      <dgm:spPr/>
      <dgm:t>
        <a:bodyPr/>
        <a:lstStyle/>
        <a:p>
          <a:endParaRPr lang="en-US"/>
        </a:p>
      </dgm:t>
    </dgm:pt>
    <dgm:pt modelId="{7E79669A-B017-47CA-B0BB-1315F16A8B0F}" type="sibTrans" cxnId="{4522369B-49A8-4D31-AEF0-D6DFEA8F604E}">
      <dgm:prSet/>
      <dgm:spPr/>
      <dgm:t>
        <a:bodyPr/>
        <a:lstStyle/>
        <a:p>
          <a:endParaRPr lang="en-US"/>
        </a:p>
      </dgm:t>
    </dgm:pt>
    <dgm:pt modelId="{5530ECF7-7DF8-4923-8E27-F09C0EF45033}">
      <dgm:prSet phldrT="[Text]" custT="1"/>
      <dgm:spPr/>
      <dgm:t>
        <a:bodyPr/>
        <a:lstStyle/>
        <a:p>
          <a:pPr>
            <a:spcAft>
              <a:spcPts val="1200"/>
            </a:spcAft>
          </a:pPr>
          <a:r>
            <a:rPr lang="en-US" sz="1600" dirty="0" smtClean="0"/>
            <a:t>Transportation</a:t>
          </a:r>
          <a:endParaRPr lang="en-US" sz="1600" dirty="0"/>
        </a:p>
      </dgm:t>
    </dgm:pt>
    <dgm:pt modelId="{3D63397E-2921-4BD7-BB6A-9DC50DD56B25}" type="parTrans" cxnId="{2F2E2462-741E-4609-B670-5F6105AE7227}">
      <dgm:prSet/>
      <dgm:spPr/>
      <dgm:t>
        <a:bodyPr/>
        <a:lstStyle/>
        <a:p>
          <a:endParaRPr lang="en-US"/>
        </a:p>
      </dgm:t>
    </dgm:pt>
    <dgm:pt modelId="{BD1DFA51-89BB-4DA2-A24D-8329CA0A8409}" type="sibTrans" cxnId="{2F2E2462-741E-4609-B670-5F6105AE7227}">
      <dgm:prSet/>
      <dgm:spPr/>
      <dgm:t>
        <a:bodyPr/>
        <a:lstStyle/>
        <a:p>
          <a:endParaRPr lang="en-US"/>
        </a:p>
      </dgm:t>
    </dgm:pt>
    <dgm:pt modelId="{99A10F12-08AD-45D6-9DB9-3DF00910187B}">
      <dgm:prSet phldrT="[Text]" custT="1"/>
      <dgm:spPr/>
      <dgm:t>
        <a:bodyPr/>
        <a:lstStyle/>
        <a:p>
          <a:pPr>
            <a:spcAft>
              <a:spcPts val="600"/>
            </a:spcAft>
          </a:pPr>
          <a:endParaRPr lang="en-US" sz="1400" dirty="0"/>
        </a:p>
      </dgm:t>
    </dgm:pt>
    <dgm:pt modelId="{6EF8A904-E775-4E96-815F-DA80B1302B03}" type="parTrans" cxnId="{65274CDC-2537-46DB-BA15-AEAE8ADF6C52}">
      <dgm:prSet/>
      <dgm:spPr/>
      <dgm:t>
        <a:bodyPr/>
        <a:lstStyle/>
        <a:p>
          <a:endParaRPr lang="en-US"/>
        </a:p>
      </dgm:t>
    </dgm:pt>
    <dgm:pt modelId="{8B7117A4-A1D8-46F9-8FE7-6010064D645C}" type="sibTrans" cxnId="{65274CDC-2537-46DB-BA15-AEAE8ADF6C52}">
      <dgm:prSet/>
      <dgm:spPr/>
      <dgm:t>
        <a:bodyPr/>
        <a:lstStyle/>
        <a:p>
          <a:endParaRPr lang="en-US"/>
        </a:p>
      </dgm:t>
    </dgm:pt>
    <dgm:pt modelId="{27086A69-A6D3-4298-8532-E7E358DBACF2}">
      <dgm:prSet phldrT="[Text]" custT="1"/>
      <dgm:spPr/>
      <dgm:t>
        <a:bodyPr/>
        <a:lstStyle/>
        <a:p>
          <a:pPr>
            <a:spcAft>
              <a:spcPts val="600"/>
            </a:spcAft>
          </a:pPr>
          <a:endParaRPr lang="en-US" sz="1400" dirty="0"/>
        </a:p>
      </dgm:t>
    </dgm:pt>
    <dgm:pt modelId="{03C5B042-2A6C-488D-8D4A-C5B6FF3071C6}" type="parTrans" cxnId="{E0CF7052-8B16-4734-878C-B95FE3B3EC1F}">
      <dgm:prSet/>
      <dgm:spPr/>
      <dgm:t>
        <a:bodyPr/>
        <a:lstStyle/>
        <a:p>
          <a:endParaRPr lang="en-US"/>
        </a:p>
      </dgm:t>
    </dgm:pt>
    <dgm:pt modelId="{553EB821-2A73-41D2-8F18-6A0A81910E3E}" type="sibTrans" cxnId="{E0CF7052-8B16-4734-878C-B95FE3B3EC1F}">
      <dgm:prSet/>
      <dgm:spPr/>
      <dgm:t>
        <a:bodyPr/>
        <a:lstStyle/>
        <a:p>
          <a:endParaRPr lang="en-US"/>
        </a:p>
      </dgm:t>
    </dgm:pt>
    <dgm:pt modelId="{19ABAD6E-7ACB-4C19-99BE-7D55C491CB4D}">
      <dgm:prSet phldrT="[Text]" custT="1"/>
      <dgm:spPr/>
      <dgm:t>
        <a:bodyPr/>
        <a:lstStyle/>
        <a:p>
          <a:pPr>
            <a:spcAft>
              <a:spcPts val="1200"/>
            </a:spcAft>
          </a:pPr>
          <a:r>
            <a:rPr lang="en-US" sz="1600" dirty="0" smtClean="0"/>
            <a:t>Environment and climate</a:t>
          </a:r>
          <a:endParaRPr lang="en-US" sz="1600" dirty="0"/>
        </a:p>
      </dgm:t>
    </dgm:pt>
    <dgm:pt modelId="{89DAEC5A-9FC8-402A-B971-6D2DA62ACDEA}" type="parTrans" cxnId="{4862E7AC-2B9E-4D54-A347-272B3763C7BA}">
      <dgm:prSet/>
      <dgm:spPr/>
      <dgm:t>
        <a:bodyPr/>
        <a:lstStyle/>
        <a:p>
          <a:endParaRPr lang="en-US"/>
        </a:p>
      </dgm:t>
    </dgm:pt>
    <dgm:pt modelId="{FABC3960-BC7F-4ABC-8414-95498E4638D5}" type="sibTrans" cxnId="{4862E7AC-2B9E-4D54-A347-272B3763C7BA}">
      <dgm:prSet/>
      <dgm:spPr/>
      <dgm:t>
        <a:bodyPr/>
        <a:lstStyle/>
        <a:p>
          <a:endParaRPr lang="en-US"/>
        </a:p>
      </dgm:t>
    </dgm:pt>
    <dgm:pt modelId="{9BC11BCC-2A48-4D52-BBEB-6CEDEEBF5310}">
      <dgm:prSet phldrT="[Text]" custT="1"/>
      <dgm:spPr/>
      <dgm:t>
        <a:bodyPr/>
        <a:lstStyle/>
        <a:p>
          <a:pPr>
            <a:spcAft>
              <a:spcPts val="1200"/>
            </a:spcAft>
          </a:pPr>
          <a:r>
            <a:rPr lang="en-US" sz="1600" dirty="0" smtClean="0"/>
            <a:t>Religion</a:t>
          </a:r>
          <a:endParaRPr lang="en-US" sz="1600" dirty="0"/>
        </a:p>
      </dgm:t>
    </dgm:pt>
    <dgm:pt modelId="{8A58280E-4BA5-4100-96FC-F624BA97CA08}" type="parTrans" cxnId="{FC0CBCB2-22A8-45AA-BA07-7755DBB32AAE}">
      <dgm:prSet/>
      <dgm:spPr/>
      <dgm:t>
        <a:bodyPr/>
        <a:lstStyle/>
        <a:p>
          <a:endParaRPr lang="en-US"/>
        </a:p>
      </dgm:t>
    </dgm:pt>
    <dgm:pt modelId="{497E3E74-53A2-437B-B2E2-49D3BB895765}" type="sibTrans" cxnId="{FC0CBCB2-22A8-45AA-BA07-7755DBB32AAE}">
      <dgm:prSet/>
      <dgm:spPr/>
      <dgm:t>
        <a:bodyPr/>
        <a:lstStyle/>
        <a:p>
          <a:endParaRPr lang="en-US"/>
        </a:p>
      </dgm:t>
    </dgm:pt>
    <dgm:pt modelId="{CC61C254-2507-43AE-B7DB-1A509CA0654D}">
      <dgm:prSet phldrT="[Text]" custT="1"/>
      <dgm:spPr/>
      <dgm:t>
        <a:bodyPr/>
        <a:lstStyle/>
        <a:p>
          <a:pPr>
            <a:spcAft>
              <a:spcPts val="600"/>
            </a:spcAft>
          </a:pPr>
          <a:r>
            <a:rPr lang="en-US" sz="1600" dirty="0" smtClean="0"/>
            <a:t>Laws pertinent to the delivery and payment of care</a:t>
          </a:r>
          <a:endParaRPr lang="en-US" sz="1600" dirty="0"/>
        </a:p>
      </dgm:t>
    </dgm:pt>
    <dgm:pt modelId="{A5799D96-8895-401A-A68A-E49A3F39AF00}" type="parTrans" cxnId="{1F31DBFF-666D-48A0-9FA5-ED56D325FB78}">
      <dgm:prSet/>
      <dgm:spPr/>
      <dgm:t>
        <a:bodyPr/>
        <a:lstStyle/>
        <a:p>
          <a:endParaRPr lang="en-US"/>
        </a:p>
      </dgm:t>
    </dgm:pt>
    <dgm:pt modelId="{39BCDD81-AC0F-46B5-8346-34B801345432}" type="sibTrans" cxnId="{1F31DBFF-666D-48A0-9FA5-ED56D325FB78}">
      <dgm:prSet/>
      <dgm:spPr/>
      <dgm:t>
        <a:bodyPr/>
        <a:lstStyle/>
        <a:p>
          <a:endParaRPr lang="en-US"/>
        </a:p>
      </dgm:t>
    </dgm:pt>
    <dgm:pt modelId="{B8CBFFB3-FC9F-4E7D-B59D-26D3A908C828}">
      <dgm:prSet phldrT="[Text]" custT="1"/>
      <dgm:spPr>
        <a:solidFill>
          <a:schemeClr val="accent6">
            <a:lumMod val="75000"/>
          </a:schemeClr>
        </a:solidFill>
      </dgm:spPr>
      <dgm:t>
        <a:bodyPr/>
        <a:lstStyle/>
        <a:p>
          <a:pPr>
            <a:spcAft>
              <a:spcPts val="600"/>
            </a:spcAft>
          </a:pPr>
          <a:r>
            <a:rPr lang="en-US" sz="2000" dirty="0" smtClean="0"/>
            <a:t>Service/ Access</a:t>
          </a:r>
          <a:endParaRPr lang="en-US" sz="2000" dirty="0"/>
        </a:p>
      </dgm:t>
    </dgm:pt>
    <dgm:pt modelId="{3547ADC8-416D-4CC0-A3A8-A0906F011880}" type="parTrans" cxnId="{B8E9DA41-5335-42ED-8E8A-30494561E85A}">
      <dgm:prSet/>
      <dgm:spPr/>
      <dgm:t>
        <a:bodyPr/>
        <a:lstStyle/>
        <a:p>
          <a:endParaRPr lang="en-US"/>
        </a:p>
      </dgm:t>
    </dgm:pt>
    <dgm:pt modelId="{3028C924-0857-4960-9DC6-3325611AC1B5}" type="sibTrans" cxnId="{B8E9DA41-5335-42ED-8E8A-30494561E85A}">
      <dgm:prSet/>
      <dgm:spPr/>
      <dgm:t>
        <a:bodyPr/>
        <a:lstStyle/>
        <a:p>
          <a:endParaRPr lang="en-US"/>
        </a:p>
      </dgm:t>
    </dgm:pt>
    <dgm:pt modelId="{69B65627-475A-4739-B305-BF68CCDD9B35}">
      <dgm:prSet phldrT="[Text]" custT="1"/>
      <dgm:spPr>
        <a:solidFill>
          <a:schemeClr val="accent6">
            <a:lumMod val="75000"/>
          </a:schemeClr>
        </a:solidFill>
      </dgm:spPr>
      <dgm:t>
        <a:bodyPr/>
        <a:lstStyle/>
        <a:p>
          <a:pPr>
            <a:spcAft>
              <a:spcPts val="600"/>
            </a:spcAft>
          </a:pPr>
          <a:r>
            <a:rPr lang="en-US" sz="2000" dirty="0" smtClean="0"/>
            <a:t>Cost</a:t>
          </a:r>
          <a:endParaRPr lang="en-US" sz="2000" dirty="0"/>
        </a:p>
      </dgm:t>
    </dgm:pt>
    <dgm:pt modelId="{E4868BE3-5161-4D00-A7E2-370ABE6CCEA0}" type="parTrans" cxnId="{BD974341-A06C-4C0E-A179-273CF0A35727}">
      <dgm:prSet/>
      <dgm:spPr/>
      <dgm:t>
        <a:bodyPr/>
        <a:lstStyle/>
        <a:p>
          <a:endParaRPr lang="en-US"/>
        </a:p>
      </dgm:t>
    </dgm:pt>
    <dgm:pt modelId="{9F7B1FCE-2891-4B27-A4BA-92044B8149E6}" type="sibTrans" cxnId="{BD974341-A06C-4C0E-A179-273CF0A35727}">
      <dgm:prSet/>
      <dgm:spPr/>
      <dgm:t>
        <a:bodyPr/>
        <a:lstStyle/>
        <a:p>
          <a:endParaRPr lang="en-US"/>
        </a:p>
      </dgm:t>
    </dgm:pt>
    <dgm:pt modelId="{981CFBE6-B8FC-4ADE-9653-4A5D5BB156BB}">
      <dgm:prSet phldrT="[Text]" custT="1"/>
      <dgm:spPr/>
      <dgm:t>
        <a:bodyPr/>
        <a:lstStyle/>
        <a:p>
          <a:pPr>
            <a:spcAft>
              <a:spcPts val="600"/>
            </a:spcAft>
          </a:pPr>
          <a:r>
            <a:rPr lang="en-US" sz="1600" dirty="0" smtClean="0"/>
            <a:t>Technology</a:t>
          </a:r>
          <a:endParaRPr lang="en-US" sz="1600" dirty="0"/>
        </a:p>
      </dgm:t>
    </dgm:pt>
    <dgm:pt modelId="{5E8F60AB-3B5A-4E14-89EB-D2BE73E7F413}" type="parTrans" cxnId="{4FAE32EA-AD47-4DC3-A7B6-02800D05302E}">
      <dgm:prSet/>
      <dgm:spPr/>
      <dgm:t>
        <a:bodyPr/>
        <a:lstStyle/>
        <a:p>
          <a:endParaRPr lang="en-US"/>
        </a:p>
      </dgm:t>
    </dgm:pt>
    <dgm:pt modelId="{9528D94B-FC42-4661-B178-25491BFD77BB}" type="sibTrans" cxnId="{4FAE32EA-AD47-4DC3-A7B6-02800D05302E}">
      <dgm:prSet/>
      <dgm:spPr/>
      <dgm:t>
        <a:bodyPr/>
        <a:lstStyle/>
        <a:p>
          <a:endParaRPr lang="en-US"/>
        </a:p>
      </dgm:t>
    </dgm:pt>
    <dgm:pt modelId="{F9CFA2B5-55AF-4B2A-BC0D-EA362695A08E}" type="pres">
      <dgm:prSet presAssocID="{15046A06-4DD0-480D-9DF7-0EE725CD59F1}" presName="Name0" presStyleCnt="0">
        <dgm:presLayoutVars>
          <dgm:dir/>
          <dgm:resizeHandles val="exact"/>
        </dgm:presLayoutVars>
      </dgm:prSet>
      <dgm:spPr/>
      <dgm:t>
        <a:bodyPr/>
        <a:lstStyle/>
        <a:p>
          <a:endParaRPr lang="en-US"/>
        </a:p>
      </dgm:t>
    </dgm:pt>
    <dgm:pt modelId="{72D6EF0A-CBE7-40BE-AB9E-B8803FE90F2C}" type="pres">
      <dgm:prSet presAssocID="{FB029E4C-0268-4771-9787-517520CA293E}" presName="composite" presStyleCnt="0"/>
      <dgm:spPr/>
    </dgm:pt>
    <dgm:pt modelId="{807542D4-736A-420D-BF7A-DE7969D0B201}" type="pres">
      <dgm:prSet presAssocID="{FB029E4C-0268-4771-9787-517520CA293E}" presName="imagSh" presStyleLbl="bgImgPlace1" presStyleIdx="0" presStyleCnt="3"/>
      <dgm:spPr/>
    </dgm:pt>
    <dgm:pt modelId="{4973AFB6-5008-4A07-9D7A-C50FFD6C31A0}" type="pres">
      <dgm:prSet presAssocID="{FB029E4C-0268-4771-9787-517520CA293E}" presName="txNode" presStyleLbl="node1" presStyleIdx="0" presStyleCnt="3" custScaleX="159062" custScaleY="265121">
        <dgm:presLayoutVars>
          <dgm:bulletEnabled val="1"/>
        </dgm:presLayoutVars>
      </dgm:prSet>
      <dgm:spPr/>
      <dgm:t>
        <a:bodyPr/>
        <a:lstStyle/>
        <a:p>
          <a:endParaRPr lang="en-US"/>
        </a:p>
      </dgm:t>
    </dgm:pt>
    <dgm:pt modelId="{DBBDC279-6BA1-4440-9164-9AADC9B1A5DC}" type="pres">
      <dgm:prSet presAssocID="{5375B0D7-2DBF-42DE-847C-77E1DB7EE2D7}" presName="sibTrans" presStyleLbl="sibTrans2D1" presStyleIdx="0" presStyleCnt="2" custLinFactY="100000" custLinFactNeighborX="75532" custLinFactNeighborY="120973"/>
      <dgm:spPr/>
      <dgm:t>
        <a:bodyPr/>
        <a:lstStyle/>
        <a:p>
          <a:endParaRPr lang="en-US"/>
        </a:p>
      </dgm:t>
    </dgm:pt>
    <dgm:pt modelId="{7B47B5C9-8045-4DC7-BBB0-8075C8A70F54}" type="pres">
      <dgm:prSet presAssocID="{5375B0D7-2DBF-42DE-847C-77E1DB7EE2D7}" presName="connTx" presStyleLbl="sibTrans2D1" presStyleIdx="0" presStyleCnt="2"/>
      <dgm:spPr/>
      <dgm:t>
        <a:bodyPr/>
        <a:lstStyle/>
        <a:p>
          <a:endParaRPr lang="en-US"/>
        </a:p>
      </dgm:t>
    </dgm:pt>
    <dgm:pt modelId="{DA379D70-36CD-4F98-9840-4584B5A4ED1E}" type="pres">
      <dgm:prSet presAssocID="{80CBCCCF-39D8-457D-B1AA-F354B134D5EC}" presName="composite" presStyleCnt="0"/>
      <dgm:spPr/>
    </dgm:pt>
    <dgm:pt modelId="{8380CC89-4DD0-4FCA-AF63-D2F6F2C4C80F}" type="pres">
      <dgm:prSet presAssocID="{80CBCCCF-39D8-457D-B1AA-F354B134D5EC}" presName="imagSh" presStyleLbl="bgImgPlace1" presStyleIdx="1" presStyleCnt="3"/>
      <dgm:spPr/>
    </dgm:pt>
    <dgm:pt modelId="{F854477E-65BA-4E78-9519-DC9E857F4E3B}" type="pres">
      <dgm:prSet presAssocID="{80CBCCCF-39D8-457D-B1AA-F354B134D5EC}" presName="txNode" presStyleLbl="node1" presStyleIdx="1" presStyleCnt="3" custScaleX="133248" custScaleY="265121">
        <dgm:presLayoutVars>
          <dgm:bulletEnabled val="1"/>
        </dgm:presLayoutVars>
      </dgm:prSet>
      <dgm:spPr/>
      <dgm:t>
        <a:bodyPr/>
        <a:lstStyle/>
        <a:p>
          <a:endParaRPr lang="en-US"/>
        </a:p>
      </dgm:t>
    </dgm:pt>
    <dgm:pt modelId="{29357AAB-A956-4424-81A2-2FAC0D2A0A02}" type="pres">
      <dgm:prSet presAssocID="{9A81497E-7CEE-4713-A6C2-7C4B0A98DA51}" presName="sibTrans" presStyleLbl="sibTrans2D1" presStyleIdx="1" presStyleCnt="2" custAng="21209779" custLinFactY="40499" custLinFactNeighborX="61541" custLinFactNeighborY="100000"/>
      <dgm:spPr/>
      <dgm:t>
        <a:bodyPr/>
        <a:lstStyle/>
        <a:p>
          <a:endParaRPr lang="en-US"/>
        </a:p>
      </dgm:t>
    </dgm:pt>
    <dgm:pt modelId="{95E0FDF7-45B5-4928-9BF5-13E38D4DF2E2}" type="pres">
      <dgm:prSet presAssocID="{9A81497E-7CEE-4713-A6C2-7C4B0A98DA51}" presName="connTx" presStyleLbl="sibTrans2D1" presStyleIdx="1" presStyleCnt="2"/>
      <dgm:spPr/>
      <dgm:t>
        <a:bodyPr/>
        <a:lstStyle/>
        <a:p>
          <a:endParaRPr lang="en-US"/>
        </a:p>
      </dgm:t>
    </dgm:pt>
    <dgm:pt modelId="{5262C132-748B-4E4B-AC84-7A381A07F7A2}" type="pres">
      <dgm:prSet presAssocID="{9637D28F-0EF7-4F0E-8E21-1A5AD1B22687}" presName="composite" presStyleCnt="0"/>
      <dgm:spPr/>
    </dgm:pt>
    <dgm:pt modelId="{DCCC8259-9C4B-4887-B840-92F7F667F000}" type="pres">
      <dgm:prSet presAssocID="{9637D28F-0EF7-4F0E-8E21-1A5AD1B22687}" presName="imagSh" presStyleLbl="bgImgPlace1" presStyleIdx="2" presStyleCnt="3"/>
      <dgm:spPr/>
    </dgm:pt>
    <dgm:pt modelId="{65214453-3061-45FB-8AD0-05D1D80084CA}" type="pres">
      <dgm:prSet presAssocID="{9637D28F-0EF7-4F0E-8E21-1A5AD1B22687}" presName="txNode" presStyleLbl="node1" presStyleIdx="2" presStyleCnt="3" custScaleX="132309" custScaleY="141723" custLinFactNeighborX="74" custLinFactNeighborY="-41725">
        <dgm:presLayoutVars>
          <dgm:bulletEnabled val="1"/>
        </dgm:presLayoutVars>
      </dgm:prSet>
      <dgm:spPr/>
      <dgm:t>
        <a:bodyPr/>
        <a:lstStyle/>
        <a:p>
          <a:endParaRPr lang="en-US"/>
        </a:p>
      </dgm:t>
    </dgm:pt>
  </dgm:ptLst>
  <dgm:cxnLst>
    <dgm:cxn modelId="{266C8966-61B0-4856-B178-D7EA0E06D859}" type="presOf" srcId="{69B65627-475A-4739-B305-BF68CCDD9B35}" destId="{65214453-3061-45FB-8AD0-05D1D80084CA}" srcOrd="0" destOrd="3" presId="urn:microsoft.com/office/officeart/2005/8/layout/hProcess10"/>
    <dgm:cxn modelId="{8ACDCFA1-3519-4EE8-9404-FD97CF0E5F99}" type="presOf" srcId="{99A10F12-08AD-45D6-9DB9-3DF00910187B}" destId="{F854477E-65BA-4E78-9519-DC9E857F4E3B}" srcOrd="0" destOrd="7" presId="urn:microsoft.com/office/officeart/2005/8/layout/hProcess10"/>
    <dgm:cxn modelId="{4EB52C04-6FCC-4D68-99E6-5EF8D4960669}" type="presOf" srcId="{19ABAD6E-7ACB-4C19-99BE-7D55C491CB4D}" destId="{4973AFB6-5008-4A07-9D7A-C50FFD6C31A0}" srcOrd="0" destOrd="2" presId="urn:microsoft.com/office/officeart/2005/8/layout/hProcess10"/>
    <dgm:cxn modelId="{DC8DCD12-9AC2-470E-B6D2-5DDFDDCC9C1E}" srcId="{80CBCCCF-39D8-457D-B1AA-F354B134D5EC}" destId="{5805FC5F-E49A-475F-A31E-769BA1B92A27}" srcOrd="1" destOrd="0" parTransId="{DF39A890-E3EE-43E1-A2CF-EE7671045130}" sibTransId="{CE2D02F0-D187-42CD-930D-B181F009D8A2}"/>
    <dgm:cxn modelId="{B8E9DA41-5335-42ED-8E8A-30494561E85A}" srcId="{9637D28F-0EF7-4F0E-8E21-1A5AD1B22687}" destId="{B8CBFFB3-FC9F-4E7D-B59D-26D3A908C828}" srcOrd="1" destOrd="0" parTransId="{3547ADC8-416D-4CC0-A3A8-A0906F011880}" sibTransId="{3028C924-0857-4960-9DC6-3325611AC1B5}"/>
    <dgm:cxn modelId="{038B4A47-CA0C-4051-ABFD-5CFD99911994}" srcId="{15046A06-4DD0-480D-9DF7-0EE725CD59F1}" destId="{FB029E4C-0268-4771-9787-517520CA293E}" srcOrd="0" destOrd="0" parTransId="{3EF830AD-83B1-47FB-894D-AF6999CECD09}" sibTransId="{5375B0D7-2DBF-42DE-847C-77E1DB7EE2D7}"/>
    <dgm:cxn modelId="{5591C5E8-F111-40A2-9BAD-D3DB2649F279}" type="presOf" srcId="{08187355-C104-42A8-BEE8-8CC80B106AD6}" destId="{F854477E-65BA-4E78-9519-DC9E857F4E3B}" srcOrd="0" destOrd="1" presId="urn:microsoft.com/office/officeart/2005/8/layout/hProcess10"/>
    <dgm:cxn modelId="{C7EF1B10-F646-4A19-875D-41CAFFBD8DC0}" type="presOf" srcId="{5375B0D7-2DBF-42DE-847C-77E1DB7EE2D7}" destId="{DBBDC279-6BA1-4440-9164-9AADC9B1A5DC}" srcOrd="0" destOrd="0" presId="urn:microsoft.com/office/officeart/2005/8/layout/hProcess10"/>
    <dgm:cxn modelId="{051945A5-8640-469E-AB95-0385A4D4617D}" type="presOf" srcId="{FB029E4C-0268-4771-9787-517520CA293E}" destId="{4973AFB6-5008-4A07-9D7A-C50FFD6C31A0}" srcOrd="0" destOrd="0" presId="urn:microsoft.com/office/officeart/2005/8/layout/hProcess10"/>
    <dgm:cxn modelId="{BD974341-A06C-4C0E-A179-273CF0A35727}" srcId="{9637D28F-0EF7-4F0E-8E21-1A5AD1B22687}" destId="{69B65627-475A-4739-B305-BF68CCDD9B35}" srcOrd="2" destOrd="0" parTransId="{E4868BE3-5161-4D00-A7E2-370ABE6CCEA0}" sibTransId="{9F7B1FCE-2891-4B27-A4BA-92044B8149E6}"/>
    <dgm:cxn modelId="{426E5980-2C10-4E96-9989-DEE7B063F338}" type="presOf" srcId="{5530ECF7-7DF8-4923-8E27-F09C0EF45033}" destId="{4973AFB6-5008-4A07-9D7A-C50FFD6C31A0}" srcOrd="0" destOrd="4" presId="urn:microsoft.com/office/officeart/2005/8/layout/hProcess10"/>
    <dgm:cxn modelId="{65274CDC-2537-46DB-BA15-AEAE8ADF6C52}" srcId="{80CBCCCF-39D8-457D-B1AA-F354B134D5EC}" destId="{99A10F12-08AD-45D6-9DB9-3DF00910187B}" srcOrd="6" destOrd="0" parTransId="{6EF8A904-E775-4E96-815F-DA80B1302B03}" sibTransId="{8B7117A4-A1D8-46F9-8FE7-6010064D645C}"/>
    <dgm:cxn modelId="{4862E7AC-2B9E-4D54-A347-272B3763C7BA}" srcId="{FB029E4C-0268-4771-9787-517520CA293E}" destId="{19ABAD6E-7ACB-4C19-99BE-7D55C491CB4D}" srcOrd="1" destOrd="0" parTransId="{89DAEC5A-9FC8-402A-B971-6D2DA62ACDEA}" sibTransId="{FABC3960-BC7F-4ABC-8414-95498E4638D5}"/>
    <dgm:cxn modelId="{ABD1EF05-6816-4F3E-AE96-5287A3B3F782}" srcId="{80CBCCCF-39D8-457D-B1AA-F354B134D5EC}" destId="{AE6A9F4D-D213-44A5-A774-C0805A4045BB}" srcOrd="2" destOrd="0" parTransId="{40E6F5B1-E1CC-47B5-AD31-ED7027250A6B}" sibTransId="{7DE3B854-D2C5-4DAE-BF74-4680D315A9C8}"/>
    <dgm:cxn modelId="{B8655750-5E40-4662-9D6D-80416F7F3480}" type="presOf" srcId="{9BC11BCC-2A48-4D52-BBEB-6CEDEEBF5310}" destId="{4973AFB6-5008-4A07-9D7A-C50FFD6C31A0}" srcOrd="0" destOrd="5" presId="urn:microsoft.com/office/officeart/2005/8/layout/hProcess10"/>
    <dgm:cxn modelId="{9F19FA07-78EA-4F8D-BCF5-C79D771A8977}" type="presOf" srcId="{CC61C254-2507-43AE-B7DB-1A509CA0654D}" destId="{F854477E-65BA-4E78-9519-DC9E857F4E3B}" srcOrd="0" destOrd="6" presId="urn:microsoft.com/office/officeart/2005/8/layout/hProcess10"/>
    <dgm:cxn modelId="{EB6D37FD-3F29-4949-A5B2-BC80CEF85CF9}" type="presOf" srcId="{B8CBFFB3-FC9F-4E7D-B59D-26D3A908C828}" destId="{65214453-3061-45FB-8AD0-05D1D80084CA}" srcOrd="0" destOrd="2" presId="urn:microsoft.com/office/officeart/2005/8/layout/hProcess10"/>
    <dgm:cxn modelId="{4FAE32EA-AD47-4DC3-A7B6-02800D05302E}" srcId="{80CBCCCF-39D8-457D-B1AA-F354B134D5EC}" destId="{981CFBE6-B8FC-4ADE-9653-4A5D5BB156BB}" srcOrd="4" destOrd="0" parTransId="{5E8F60AB-3B5A-4E14-89EB-D2BE73E7F413}" sibTransId="{9528D94B-FC42-4661-B178-25491BFD77BB}"/>
    <dgm:cxn modelId="{EBF594FB-9179-49FB-9AAF-8A42FC9E72EF}" type="presOf" srcId="{85EC59D7-CE4B-447D-85C5-A1C79664B039}" destId="{F854477E-65BA-4E78-9519-DC9E857F4E3B}" srcOrd="0" destOrd="4" presId="urn:microsoft.com/office/officeart/2005/8/layout/hProcess10"/>
    <dgm:cxn modelId="{DB866C6D-BBB4-40DD-9D20-EF6431B2674F}" type="presOf" srcId="{5375B0D7-2DBF-42DE-847C-77E1DB7EE2D7}" destId="{7B47B5C9-8045-4DC7-BBB0-8075C8A70F54}" srcOrd="1" destOrd="0" presId="urn:microsoft.com/office/officeart/2005/8/layout/hProcess10"/>
    <dgm:cxn modelId="{2F2E2462-741E-4609-B670-5F6105AE7227}" srcId="{FB029E4C-0268-4771-9787-517520CA293E}" destId="{5530ECF7-7DF8-4923-8E27-F09C0EF45033}" srcOrd="3" destOrd="0" parTransId="{3D63397E-2921-4BD7-BB6A-9DC50DD56B25}" sibTransId="{BD1DFA51-89BB-4DA2-A24D-8329CA0A8409}"/>
    <dgm:cxn modelId="{E65C42C8-D156-4068-A51F-D2055173C819}" type="presOf" srcId="{5805FC5F-E49A-475F-A31E-769BA1B92A27}" destId="{F854477E-65BA-4E78-9519-DC9E857F4E3B}" srcOrd="0" destOrd="2" presId="urn:microsoft.com/office/officeart/2005/8/layout/hProcess10"/>
    <dgm:cxn modelId="{4F250E8E-0D82-4FCD-AF46-BBCE0BE5CF9C}" srcId="{15046A06-4DD0-480D-9DF7-0EE725CD59F1}" destId="{80CBCCCF-39D8-457D-B1AA-F354B134D5EC}" srcOrd="1" destOrd="0" parTransId="{0F764F21-30D8-47D2-97C4-2B4737B8734E}" sibTransId="{9A81497E-7CEE-4713-A6C2-7C4B0A98DA51}"/>
    <dgm:cxn modelId="{1338A463-6C5C-4F2B-877D-A95BC4FA8491}" type="presOf" srcId="{80CBCCCF-39D8-457D-B1AA-F354B134D5EC}" destId="{F854477E-65BA-4E78-9519-DC9E857F4E3B}" srcOrd="0" destOrd="0" presId="urn:microsoft.com/office/officeart/2005/8/layout/hProcess10"/>
    <dgm:cxn modelId="{1F31DBFF-666D-48A0-9FA5-ED56D325FB78}" srcId="{80CBCCCF-39D8-457D-B1AA-F354B134D5EC}" destId="{CC61C254-2507-43AE-B7DB-1A509CA0654D}" srcOrd="5" destOrd="0" parTransId="{A5799D96-8895-401A-A68A-E49A3F39AF00}" sibTransId="{39BCDD81-AC0F-46B5-8346-34B801345432}"/>
    <dgm:cxn modelId="{D9FE2D65-A977-4F08-8386-5172FCEF6DB1}" type="presOf" srcId="{15AF4DCD-1BD1-4899-A4BE-EA56234C17D4}" destId="{4973AFB6-5008-4A07-9D7A-C50FFD6C31A0}" srcOrd="0" destOrd="3" presId="urn:microsoft.com/office/officeart/2005/8/layout/hProcess10"/>
    <dgm:cxn modelId="{EDE952B7-E81A-4FEB-BCD7-079AD13EDE57}" srcId="{80CBCCCF-39D8-457D-B1AA-F354B134D5EC}" destId="{08187355-C104-42A8-BEE8-8CC80B106AD6}" srcOrd="0" destOrd="0" parTransId="{C5FC6D95-7DD3-4900-B222-9243FFF3F4F0}" sibTransId="{FB332DCA-9D7D-4EDB-8278-1EA52198AECE}"/>
    <dgm:cxn modelId="{C9CC8442-BE58-40AF-8D54-F716FEE3D2FF}" srcId="{15046A06-4DD0-480D-9DF7-0EE725CD59F1}" destId="{9637D28F-0EF7-4F0E-8E21-1A5AD1B22687}" srcOrd="2" destOrd="0" parTransId="{8AE05D89-E07D-46AF-B7DB-76FE5CC3B6B1}" sibTransId="{8E4A885F-E0FD-4016-BFF3-540A2300FD5D}"/>
    <dgm:cxn modelId="{4522369B-49A8-4D31-AEF0-D6DFEA8F604E}" srcId="{80CBCCCF-39D8-457D-B1AA-F354B134D5EC}" destId="{85EC59D7-CE4B-447D-85C5-A1C79664B039}" srcOrd="3" destOrd="0" parTransId="{1A451467-BE8B-439E-B797-5B292D0948A7}" sibTransId="{7E79669A-B017-47CA-B0BB-1315F16A8B0F}"/>
    <dgm:cxn modelId="{3163157D-94D4-4F19-998B-4D334F26F8ED}" type="presOf" srcId="{15046A06-4DD0-480D-9DF7-0EE725CD59F1}" destId="{F9CFA2B5-55AF-4B2A-BC0D-EA362695A08E}" srcOrd="0" destOrd="0" presId="urn:microsoft.com/office/officeart/2005/8/layout/hProcess10"/>
    <dgm:cxn modelId="{E0CF7052-8B16-4734-878C-B95FE3B3EC1F}" srcId="{80CBCCCF-39D8-457D-B1AA-F354B134D5EC}" destId="{27086A69-A6D3-4298-8532-E7E358DBACF2}" srcOrd="7" destOrd="0" parTransId="{03C5B042-2A6C-488D-8D4A-C5B6FF3071C6}" sibTransId="{553EB821-2A73-41D2-8F18-6A0A81910E3E}"/>
    <dgm:cxn modelId="{E5905DE6-74C9-425F-806B-8066D4575FED}" type="presOf" srcId="{27086A69-A6D3-4298-8532-E7E358DBACF2}" destId="{F854477E-65BA-4E78-9519-DC9E857F4E3B}" srcOrd="0" destOrd="8" presId="urn:microsoft.com/office/officeart/2005/8/layout/hProcess10"/>
    <dgm:cxn modelId="{FC0CBCB2-22A8-45AA-BA07-7755DBB32AAE}" srcId="{FB029E4C-0268-4771-9787-517520CA293E}" destId="{9BC11BCC-2A48-4D52-BBEB-6CEDEEBF5310}" srcOrd="4" destOrd="0" parTransId="{8A58280E-4BA5-4100-96FC-F624BA97CA08}" sibTransId="{497E3E74-53A2-437B-B2E2-49D3BB895765}"/>
    <dgm:cxn modelId="{214CFDA7-9885-471E-B6DD-1BBBC19BEEF0}" type="presOf" srcId="{9A81497E-7CEE-4713-A6C2-7C4B0A98DA51}" destId="{95E0FDF7-45B5-4928-9BF5-13E38D4DF2E2}" srcOrd="1" destOrd="0" presId="urn:microsoft.com/office/officeart/2005/8/layout/hProcess10"/>
    <dgm:cxn modelId="{FF27746F-EFC1-4D7A-8F80-EA9B90500DE5}" type="presOf" srcId="{9A81497E-7CEE-4713-A6C2-7C4B0A98DA51}" destId="{29357AAB-A956-4424-81A2-2FAC0D2A0A02}" srcOrd="0" destOrd="0" presId="urn:microsoft.com/office/officeart/2005/8/layout/hProcess10"/>
    <dgm:cxn modelId="{86207E2F-9AB6-451F-9671-27196E154DC5}" srcId="{FB029E4C-0268-4771-9787-517520CA293E}" destId="{15AF4DCD-1BD1-4899-A4BE-EA56234C17D4}" srcOrd="2" destOrd="0" parTransId="{A45CBB73-F98F-4B88-B6B2-4771D9326A01}" sibTransId="{4EA5986A-8F74-4738-B32D-EC20176FF902}"/>
    <dgm:cxn modelId="{5957317F-96CC-4548-A24E-C9EE647A131F}" type="presOf" srcId="{981CFBE6-B8FC-4ADE-9653-4A5D5BB156BB}" destId="{F854477E-65BA-4E78-9519-DC9E857F4E3B}" srcOrd="0" destOrd="5" presId="urn:microsoft.com/office/officeart/2005/8/layout/hProcess10"/>
    <dgm:cxn modelId="{91F51633-BBDA-46C5-80D3-BBD4C2BC8BA6}" srcId="{FB029E4C-0268-4771-9787-517520CA293E}" destId="{C06F0371-36CD-4300-A6E2-B7E54EB77737}" srcOrd="0" destOrd="0" parTransId="{82F537A1-9D8C-4BC0-8306-3F28FC653F63}" sibTransId="{50D381CF-B619-4EEB-AAD0-FA755888C653}"/>
    <dgm:cxn modelId="{D70ED267-7CB1-4298-906B-CB9CC99F51C1}" type="presOf" srcId="{9637D28F-0EF7-4F0E-8E21-1A5AD1B22687}" destId="{65214453-3061-45FB-8AD0-05D1D80084CA}" srcOrd="0" destOrd="0" presId="urn:microsoft.com/office/officeart/2005/8/layout/hProcess10"/>
    <dgm:cxn modelId="{78DE2FD5-20AA-4A9F-98A0-C0B3E9358A1D}" type="presOf" srcId="{AE6A9F4D-D213-44A5-A774-C0805A4045BB}" destId="{F854477E-65BA-4E78-9519-DC9E857F4E3B}" srcOrd="0" destOrd="3" presId="urn:microsoft.com/office/officeart/2005/8/layout/hProcess10"/>
    <dgm:cxn modelId="{C90C6EB8-3A5A-4079-BA96-BF9590BD75BA}" type="presOf" srcId="{C06F0371-36CD-4300-A6E2-B7E54EB77737}" destId="{4973AFB6-5008-4A07-9D7A-C50FFD6C31A0}" srcOrd="0" destOrd="1" presId="urn:microsoft.com/office/officeart/2005/8/layout/hProcess10"/>
    <dgm:cxn modelId="{159624BB-8D77-4B84-A817-AC6671ED4E79}" type="presOf" srcId="{3BD6750B-2802-4C63-B56A-2A48E59E8397}" destId="{65214453-3061-45FB-8AD0-05D1D80084CA}" srcOrd="0" destOrd="1" presId="urn:microsoft.com/office/officeart/2005/8/layout/hProcess10"/>
    <dgm:cxn modelId="{2681A145-E0E5-489C-AB61-9D266BD8C55B}" srcId="{9637D28F-0EF7-4F0E-8E21-1A5AD1B22687}" destId="{3BD6750B-2802-4C63-B56A-2A48E59E8397}" srcOrd="0" destOrd="0" parTransId="{E3314BFF-0978-4E4F-9154-E03D80074796}" sibTransId="{3ACE82C8-55D4-47FF-9CB0-0CA9A6548BC3}"/>
    <dgm:cxn modelId="{192F74B3-9A2E-4FB8-B534-2D30185E11B4}" type="presParOf" srcId="{F9CFA2B5-55AF-4B2A-BC0D-EA362695A08E}" destId="{72D6EF0A-CBE7-40BE-AB9E-B8803FE90F2C}" srcOrd="0" destOrd="0" presId="urn:microsoft.com/office/officeart/2005/8/layout/hProcess10"/>
    <dgm:cxn modelId="{BF5B11AF-46B8-43D4-B6D0-1C4424323745}" type="presParOf" srcId="{72D6EF0A-CBE7-40BE-AB9E-B8803FE90F2C}" destId="{807542D4-736A-420D-BF7A-DE7969D0B201}" srcOrd="0" destOrd="0" presId="urn:microsoft.com/office/officeart/2005/8/layout/hProcess10"/>
    <dgm:cxn modelId="{2B29F9E1-BA4D-411B-9B4C-3E2058153284}" type="presParOf" srcId="{72D6EF0A-CBE7-40BE-AB9E-B8803FE90F2C}" destId="{4973AFB6-5008-4A07-9D7A-C50FFD6C31A0}" srcOrd="1" destOrd="0" presId="urn:microsoft.com/office/officeart/2005/8/layout/hProcess10"/>
    <dgm:cxn modelId="{4CD94BA0-5C79-4C2B-A102-DBB25D59ECDB}" type="presParOf" srcId="{F9CFA2B5-55AF-4B2A-BC0D-EA362695A08E}" destId="{DBBDC279-6BA1-4440-9164-9AADC9B1A5DC}" srcOrd="1" destOrd="0" presId="urn:microsoft.com/office/officeart/2005/8/layout/hProcess10"/>
    <dgm:cxn modelId="{B26EB5AE-E3F0-46B6-A18D-0CFA39ABEF4B}" type="presParOf" srcId="{DBBDC279-6BA1-4440-9164-9AADC9B1A5DC}" destId="{7B47B5C9-8045-4DC7-BBB0-8075C8A70F54}" srcOrd="0" destOrd="0" presId="urn:microsoft.com/office/officeart/2005/8/layout/hProcess10"/>
    <dgm:cxn modelId="{8B06B9DF-7B07-4647-87B2-F15CB4AF85B3}" type="presParOf" srcId="{F9CFA2B5-55AF-4B2A-BC0D-EA362695A08E}" destId="{DA379D70-36CD-4F98-9840-4584B5A4ED1E}" srcOrd="2" destOrd="0" presId="urn:microsoft.com/office/officeart/2005/8/layout/hProcess10"/>
    <dgm:cxn modelId="{9B754756-3BFE-4B31-898C-C935C8334A8A}" type="presParOf" srcId="{DA379D70-36CD-4F98-9840-4584B5A4ED1E}" destId="{8380CC89-4DD0-4FCA-AF63-D2F6F2C4C80F}" srcOrd="0" destOrd="0" presId="urn:microsoft.com/office/officeart/2005/8/layout/hProcess10"/>
    <dgm:cxn modelId="{B89F7CC2-ADE3-4107-B411-F712FCDA0171}" type="presParOf" srcId="{DA379D70-36CD-4F98-9840-4584B5A4ED1E}" destId="{F854477E-65BA-4E78-9519-DC9E857F4E3B}" srcOrd="1" destOrd="0" presId="urn:microsoft.com/office/officeart/2005/8/layout/hProcess10"/>
    <dgm:cxn modelId="{4E591E09-AAAF-4763-BF6F-73D996EF2EF7}" type="presParOf" srcId="{F9CFA2B5-55AF-4B2A-BC0D-EA362695A08E}" destId="{29357AAB-A956-4424-81A2-2FAC0D2A0A02}" srcOrd="3" destOrd="0" presId="urn:microsoft.com/office/officeart/2005/8/layout/hProcess10"/>
    <dgm:cxn modelId="{643CCB02-60FD-4C17-A20D-5339D3263235}" type="presParOf" srcId="{29357AAB-A956-4424-81A2-2FAC0D2A0A02}" destId="{95E0FDF7-45B5-4928-9BF5-13E38D4DF2E2}" srcOrd="0" destOrd="0" presId="urn:microsoft.com/office/officeart/2005/8/layout/hProcess10"/>
    <dgm:cxn modelId="{14FFCBF1-84B7-417B-9290-8C65C3DCA084}" type="presParOf" srcId="{F9CFA2B5-55AF-4B2A-BC0D-EA362695A08E}" destId="{5262C132-748B-4E4B-AC84-7A381A07F7A2}" srcOrd="4" destOrd="0" presId="urn:microsoft.com/office/officeart/2005/8/layout/hProcess10"/>
    <dgm:cxn modelId="{324D944D-A408-4910-B40D-1F3104C62219}" type="presParOf" srcId="{5262C132-748B-4E4B-AC84-7A381A07F7A2}" destId="{DCCC8259-9C4B-4887-B840-92F7F667F000}" srcOrd="0" destOrd="0" presId="urn:microsoft.com/office/officeart/2005/8/layout/hProcess10"/>
    <dgm:cxn modelId="{0C44FFF4-6D46-45DF-9CDF-4F8D0899C967}" type="presParOf" srcId="{5262C132-748B-4E4B-AC84-7A381A07F7A2}" destId="{65214453-3061-45FB-8AD0-05D1D80084CA}"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3E7B7E-5E6B-45E4-A67C-B0639EB11CE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3AC8BDC-A245-44F2-9F17-727F26A1022E}">
      <dgm:prSet phldrT="[Text]"/>
      <dgm:spPr>
        <a:solidFill>
          <a:schemeClr val="accent6">
            <a:lumMod val="75000"/>
          </a:schemeClr>
        </a:solidFill>
      </dgm:spPr>
      <dgm:t>
        <a:bodyPr/>
        <a:lstStyle/>
        <a:p>
          <a:r>
            <a:rPr lang="en-US" dirty="0" smtClean="0"/>
            <a:t>Cost</a:t>
          </a:r>
          <a:endParaRPr lang="en-US" dirty="0"/>
        </a:p>
      </dgm:t>
    </dgm:pt>
    <dgm:pt modelId="{FC577851-DD4C-45B8-AD7C-613DA23FA7F6}" type="parTrans" cxnId="{62B55F0B-5B58-473C-A1B3-F3630437A4CF}">
      <dgm:prSet/>
      <dgm:spPr/>
      <dgm:t>
        <a:bodyPr/>
        <a:lstStyle/>
        <a:p>
          <a:endParaRPr lang="en-US"/>
        </a:p>
      </dgm:t>
    </dgm:pt>
    <dgm:pt modelId="{C561F560-6BBB-4E31-871C-E37B24A1A998}" type="sibTrans" cxnId="{62B55F0B-5B58-473C-A1B3-F3630437A4CF}">
      <dgm:prSet/>
      <dgm:spPr/>
      <dgm:t>
        <a:bodyPr/>
        <a:lstStyle/>
        <a:p>
          <a:endParaRPr lang="en-US"/>
        </a:p>
      </dgm:t>
    </dgm:pt>
    <dgm:pt modelId="{F46C4CAD-1190-4DA5-BD17-3956C6B1AC2F}">
      <dgm:prSet phldrT="[Text]"/>
      <dgm:spPr/>
      <dgm:t>
        <a:bodyPr/>
        <a:lstStyle/>
        <a:p>
          <a:r>
            <a:rPr lang="en-US" dirty="0" smtClean="0"/>
            <a:t>Outcomes and Quality</a:t>
          </a:r>
          <a:endParaRPr lang="en-US" dirty="0"/>
        </a:p>
      </dgm:t>
    </dgm:pt>
    <dgm:pt modelId="{459B324F-C942-4847-AE2E-97E619ED4C8A}" type="parTrans" cxnId="{5ADB8107-14C3-43AC-BF6F-D9C56C3BE384}">
      <dgm:prSet/>
      <dgm:spPr/>
      <dgm:t>
        <a:bodyPr/>
        <a:lstStyle/>
        <a:p>
          <a:endParaRPr lang="en-US"/>
        </a:p>
      </dgm:t>
    </dgm:pt>
    <dgm:pt modelId="{F7B8D775-C63D-4B60-AC5E-ACBFA89AB809}" type="sibTrans" cxnId="{5ADB8107-14C3-43AC-BF6F-D9C56C3BE384}">
      <dgm:prSet/>
      <dgm:spPr/>
      <dgm:t>
        <a:bodyPr/>
        <a:lstStyle/>
        <a:p>
          <a:endParaRPr lang="en-US"/>
        </a:p>
      </dgm:t>
    </dgm:pt>
    <dgm:pt modelId="{54536533-24AC-4ABC-A0D2-5627E2F99D4F}">
      <dgm:prSet phldrT="[Text]"/>
      <dgm:spPr/>
      <dgm:t>
        <a:bodyPr/>
        <a:lstStyle/>
        <a:p>
          <a:r>
            <a:rPr lang="en-US" dirty="0" smtClean="0"/>
            <a:t>Service and Access</a:t>
          </a:r>
          <a:endParaRPr lang="en-US" dirty="0"/>
        </a:p>
      </dgm:t>
    </dgm:pt>
    <dgm:pt modelId="{B1F7A577-BC37-4664-8781-F7F5ABAB2C9F}" type="parTrans" cxnId="{1607CD74-FE41-47E0-9364-E95345D9082C}">
      <dgm:prSet/>
      <dgm:spPr/>
      <dgm:t>
        <a:bodyPr/>
        <a:lstStyle/>
        <a:p>
          <a:endParaRPr lang="en-US"/>
        </a:p>
      </dgm:t>
    </dgm:pt>
    <dgm:pt modelId="{C8875D5C-5E69-46BF-B4A9-6E3A037F4C60}" type="sibTrans" cxnId="{1607CD74-FE41-47E0-9364-E95345D9082C}">
      <dgm:prSet/>
      <dgm:spPr/>
      <dgm:t>
        <a:bodyPr/>
        <a:lstStyle/>
        <a:p>
          <a:endParaRPr lang="en-US"/>
        </a:p>
      </dgm:t>
    </dgm:pt>
    <dgm:pt modelId="{44DC492C-6F30-4D83-B4BB-152E94BF8C15}" type="pres">
      <dgm:prSet presAssocID="{673E7B7E-5E6B-45E4-A67C-B0639EB11CE9}" presName="Name0" presStyleCnt="0">
        <dgm:presLayoutVars>
          <dgm:dir/>
          <dgm:resizeHandles val="exact"/>
        </dgm:presLayoutVars>
      </dgm:prSet>
      <dgm:spPr/>
      <dgm:t>
        <a:bodyPr/>
        <a:lstStyle/>
        <a:p>
          <a:endParaRPr lang="en-US"/>
        </a:p>
      </dgm:t>
    </dgm:pt>
    <dgm:pt modelId="{957F6753-BBBF-423A-B882-6F03C7097721}" type="pres">
      <dgm:prSet presAssocID="{63AC8BDC-A245-44F2-9F17-727F26A1022E}" presName="node" presStyleLbl="node1" presStyleIdx="0" presStyleCnt="3">
        <dgm:presLayoutVars>
          <dgm:bulletEnabled val="1"/>
        </dgm:presLayoutVars>
      </dgm:prSet>
      <dgm:spPr/>
      <dgm:t>
        <a:bodyPr/>
        <a:lstStyle/>
        <a:p>
          <a:endParaRPr lang="en-US"/>
        </a:p>
      </dgm:t>
    </dgm:pt>
    <dgm:pt modelId="{DFD32359-AF0F-4C6F-986B-C6551AB12A79}" type="pres">
      <dgm:prSet presAssocID="{C561F560-6BBB-4E31-871C-E37B24A1A998}" presName="sibTrans" presStyleLbl="sibTrans2D1" presStyleIdx="0" presStyleCnt="3"/>
      <dgm:spPr/>
      <dgm:t>
        <a:bodyPr/>
        <a:lstStyle/>
        <a:p>
          <a:endParaRPr lang="en-US"/>
        </a:p>
      </dgm:t>
    </dgm:pt>
    <dgm:pt modelId="{33A1760F-B195-44F4-97ED-42255BD902E4}" type="pres">
      <dgm:prSet presAssocID="{C561F560-6BBB-4E31-871C-E37B24A1A998}" presName="connectorText" presStyleLbl="sibTrans2D1" presStyleIdx="0" presStyleCnt="3"/>
      <dgm:spPr/>
      <dgm:t>
        <a:bodyPr/>
        <a:lstStyle/>
        <a:p>
          <a:endParaRPr lang="en-US"/>
        </a:p>
      </dgm:t>
    </dgm:pt>
    <dgm:pt modelId="{848DC968-F018-4055-8012-5F1F5E0C70E6}" type="pres">
      <dgm:prSet presAssocID="{F46C4CAD-1190-4DA5-BD17-3956C6B1AC2F}" presName="node" presStyleLbl="node1" presStyleIdx="1" presStyleCnt="3">
        <dgm:presLayoutVars>
          <dgm:bulletEnabled val="1"/>
        </dgm:presLayoutVars>
      </dgm:prSet>
      <dgm:spPr/>
      <dgm:t>
        <a:bodyPr/>
        <a:lstStyle/>
        <a:p>
          <a:endParaRPr lang="en-US"/>
        </a:p>
      </dgm:t>
    </dgm:pt>
    <dgm:pt modelId="{C6558C7D-69F5-4131-BE1C-035949675FDC}" type="pres">
      <dgm:prSet presAssocID="{F7B8D775-C63D-4B60-AC5E-ACBFA89AB809}" presName="sibTrans" presStyleLbl="sibTrans2D1" presStyleIdx="1" presStyleCnt="3"/>
      <dgm:spPr/>
      <dgm:t>
        <a:bodyPr/>
        <a:lstStyle/>
        <a:p>
          <a:endParaRPr lang="en-US"/>
        </a:p>
      </dgm:t>
    </dgm:pt>
    <dgm:pt modelId="{524F4D5C-8351-4D7D-BD5B-F2E72E60A6E2}" type="pres">
      <dgm:prSet presAssocID="{F7B8D775-C63D-4B60-AC5E-ACBFA89AB809}" presName="connectorText" presStyleLbl="sibTrans2D1" presStyleIdx="1" presStyleCnt="3"/>
      <dgm:spPr/>
      <dgm:t>
        <a:bodyPr/>
        <a:lstStyle/>
        <a:p>
          <a:endParaRPr lang="en-US"/>
        </a:p>
      </dgm:t>
    </dgm:pt>
    <dgm:pt modelId="{F76D03DC-0DFB-48F8-99C2-9F53CDB9ECEA}" type="pres">
      <dgm:prSet presAssocID="{54536533-24AC-4ABC-A0D2-5627E2F99D4F}" presName="node" presStyleLbl="node1" presStyleIdx="2" presStyleCnt="3">
        <dgm:presLayoutVars>
          <dgm:bulletEnabled val="1"/>
        </dgm:presLayoutVars>
      </dgm:prSet>
      <dgm:spPr/>
      <dgm:t>
        <a:bodyPr/>
        <a:lstStyle/>
        <a:p>
          <a:endParaRPr lang="en-US"/>
        </a:p>
      </dgm:t>
    </dgm:pt>
    <dgm:pt modelId="{61E3EEFB-103D-47D0-88AF-DF32EED413AF}" type="pres">
      <dgm:prSet presAssocID="{C8875D5C-5E69-46BF-B4A9-6E3A037F4C60}" presName="sibTrans" presStyleLbl="sibTrans2D1" presStyleIdx="2" presStyleCnt="3"/>
      <dgm:spPr/>
      <dgm:t>
        <a:bodyPr/>
        <a:lstStyle/>
        <a:p>
          <a:endParaRPr lang="en-US"/>
        </a:p>
      </dgm:t>
    </dgm:pt>
    <dgm:pt modelId="{C02CA6AB-75E4-469B-8986-A9BE8421E2DD}" type="pres">
      <dgm:prSet presAssocID="{C8875D5C-5E69-46BF-B4A9-6E3A037F4C60}" presName="connectorText" presStyleLbl="sibTrans2D1" presStyleIdx="2" presStyleCnt="3"/>
      <dgm:spPr/>
      <dgm:t>
        <a:bodyPr/>
        <a:lstStyle/>
        <a:p>
          <a:endParaRPr lang="en-US"/>
        </a:p>
      </dgm:t>
    </dgm:pt>
  </dgm:ptLst>
  <dgm:cxnLst>
    <dgm:cxn modelId="{9AE07E80-19D4-4D1C-8FB7-E1417425739A}" type="presOf" srcId="{C8875D5C-5E69-46BF-B4A9-6E3A037F4C60}" destId="{C02CA6AB-75E4-469B-8986-A9BE8421E2DD}" srcOrd="1" destOrd="0" presId="urn:microsoft.com/office/officeart/2005/8/layout/cycle7"/>
    <dgm:cxn modelId="{9CC6260A-281B-482B-8B22-41F1E0A2E612}" type="presOf" srcId="{F7B8D775-C63D-4B60-AC5E-ACBFA89AB809}" destId="{C6558C7D-69F5-4131-BE1C-035949675FDC}" srcOrd="0" destOrd="0" presId="urn:microsoft.com/office/officeart/2005/8/layout/cycle7"/>
    <dgm:cxn modelId="{3EE80400-9805-435E-9B2A-A7F55F6BBF6B}" type="presOf" srcId="{673E7B7E-5E6B-45E4-A67C-B0639EB11CE9}" destId="{44DC492C-6F30-4D83-B4BB-152E94BF8C15}" srcOrd="0" destOrd="0" presId="urn:microsoft.com/office/officeart/2005/8/layout/cycle7"/>
    <dgm:cxn modelId="{1D3E6EA4-4DFD-4236-8CE3-7D2125396E7A}" type="presOf" srcId="{63AC8BDC-A245-44F2-9F17-727F26A1022E}" destId="{957F6753-BBBF-423A-B882-6F03C7097721}" srcOrd="0" destOrd="0" presId="urn:microsoft.com/office/officeart/2005/8/layout/cycle7"/>
    <dgm:cxn modelId="{66E4A53F-BE14-4B2D-B13C-71EC9A41E9EF}" type="presOf" srcId="{54536533-24AC-4ABC-A0D2-5627E2F99D4F}" destId="{F76D03DC-0DFB-48F8-99C2-9F53CDB9ECEA}" srcOrd="0" destOrd="0" presId="urn:microsoft.com/office/officeart/2005/8/layout/cycle7"/>
    <dgm:cxn modelId="{62B55F0B-5B58-473C-A1B3-F3630437A4CF}" srcId="{673E7B7E-5E6B-45E4-A67C-B0639EB11CE9}" destId="{63AC8BDC-A245-44F2-9F17-727F26A1022E}" srcOrd="0" destOrd="0" parTransId="{FC577851-DD4C-45B8-AD7C-613DA23FA7F6}" sibTransId="{C561F560-6BBB-4E31-871C-E37B24A1A998}"/>
    <dgm:cxn modelId="{62A353C9-230C-49D2-B68D-AEBA831B4A6E}" type="presOf" srcId="{C8875D5C-5E69-46BF-B4A9-6E3A037F4C60}" destId="{61E3EEFB-103D-47D0-88AF-DF32EED413AF}" srcOrd="0" destOrd="0" presId="urn:microsoft.com/office/officeart/2005/8/layout/cycle7"/>
    <dgm:cxn modelId="{7F58A3F5-4C7D-4CDE-9400-3CA7D1EACABF}" type="presOf" srcId="{C561F560-6BBB-4E31-871C-E37B24A1A998}" destId="{DFD32359-AF0F-4C6F-986B-C6551AB12A79}" srcOrd="0" destOrd="0" presId="urn:microsoft.com/office/officeart/2005/8/layout/cycle7"/>
    <dgm:cxn modelId="{09392983-F138-416D-8737-50177195D300}" type="presOf" srcId="{C561F560-6BBB-4E31-871C-E37B24A1A998}" destId="{33A1760F-B195-44F4-97ED-42255BD902E4}" srcOrd="1" destOrd="0" presId="urn:microsoft.com/office/officeart/2005/8/layout/cycle7"/>
    <dgm:cxn modelId="{A72E4280-5B4C-4FC2-A5C9-8B9A0BB3A51F}" type="presOf" srcId="{F7B8D775-C63D-4B60-AC5E-ACBFA89AB809}" destId="{524F4D5C-8351-4D7D-BD5B-F2E72E60A6E2}" srcOrd="1" destOrd="0" presId="urn:microsoft.com/office/officeart/2005/8/layout/cycle7"/>
    <dgm:cxn modelId="{1607CD74-FE41-47E0-9364-E95345D9082C}" srcId="{673E7B7E-5E6B-45E4-A67C-B0639EB11CE9}" destId="{54536533-24AC-4ABC-A0D2-5627E2F99D4F}" srcOrd="2" destOrd="0" parTransId="{B1F7A577-BC37-4664-8781-F7F5ABAB2C9F}" sibTransId="{C8875D5C-5E69-46BF-B4A9-6E3A037F4C60}"/>
    <dgm:cxn modelId="{5ADB8107-14C3-43AC-BF6F-D9C56C3BE384}" srcId="{673E7B7E-5E6B-45E4-A67C-B0639EB11CE9}" destId="{F46C4CAD-1190-4DA5-BD17-3956C6B1AC2F}" srcOrd="1" destOrd="0" parTransId="{459B324F-C942-4847-AE2E-97E619ED4C8A}" sibTransId="{F7B8D775-C63D-4B60-AC5E-ACBFA89AB809}"/>
    <dgm:cxn modelId="{AE227656-DCFA-49D0-8303-6BDBC217B1A7}" type="presOf" srcId="{F46C4CAD-1190-4DA5-BD17-3956C6B1AC2F}" destId="{848DC968-F018-4055-8012-5F1F5E0C70E6}" srcOrd="0" destOrd="0" presId="urn:microsoft.com/office/officeart/2005/8/layout/cycle7"/>
    <dgm:cxn modelId="{0ABB1B58-4FD8-4860-8132-5286152CEC0B}" type="presParOf" srcId="{44DC492C-6F30-4D83-B4BB-152E94BF8C15}" destId="{957F6753-BBBF-423A-B882-6F03C7097721}" srcOrd="0" destOrd="0" presId="urn:microsoft.com/office/officeart/2005/8/layout/cycle7"/>
    <dgm:cxn modelId="{6EDD0B6D-5035-4F6C-9902-68A59DFEB2E0}" type="presParOf" srcId="{44DC492C-6F30-4D83-B4BB-152E94BF8C15}" destId="{DFD32359-AF0F-4C6F-986B-C6551AB12A79}" srcOrd="1" destOrd="0" presId="urn:microsoft.com/office/officeart/2005/8/layout/cycle7"/>
    <dgm:cxn modelId="{F2214436-FDB5-4E09-AB82-49D7A1B1775F}" type="presParOf" srcId="{DFD32359-AF0F-4C6F-986B-C6551AB12A79}" destId="{33A1760F-B195-44F4-97ED-42255BD902E4}" srcOrd="0" destOrd="0" presId="urn:microsoft.com/office/officeart/2005/8/layout/cycle7"/>
    <dgm:cxn modelId="{8D74B54A-4CE2-4619-8070-F8C05D7D54C7}" type="presParOf" srcId="{44DC492C-6F30-4D83-B4BB-152E94BF8C15}" destId="{848DC968-F018-4055-8012-5F1F5E0C70E6}" srcOrd="2" destOrd="0" presId="urn:microsoft.com/office/officeart/2005/8/layout/cycle7"/>
    <dgm:cxn modelId="{BEB405D4-7DA0-460D-AF93-840E40AE5899}" type="presParOf" srcId="{44DC492C-6F30-4D83-B4BB-152E94BF8C15}" destId="{C6558C7D-69F5-4131-BE1C-035949675FDC}" srcOrd="3" destOrd="0" presId="urn:microsoft.com/office/officeart/2005/8/layout/cycle7"/>
    <dgm:cxn modelId="{6C391DEC-7981-4858-9819-B63E739BC647}" type="presParOf" srcId="{C6558C7D-69F5-4131-BE1C-035949675FDC}" destId="{524F4D5C-8351-4D7D-BD5B-F2E72E60A6E2}" srcOrd="0" destOrd="0" presId="urn:microsoft.com/office/officeart/2005/8/layout/cycle7"/>
    <dgm:cxn modelId="{81803A91-1702-4ACD-99F0-6B742E3513D2}" type="presParOf" srcId="{44DC492C-6F30-4D83-B4BB-152E94BF8C15}" destId="{F76D03DC-0DFB-48F8-99C2-9F53CDB9ECEA}" srcOrd="4" destOrd="0" presId="urn:microsoft.com/office/officeart/2005/8/layout/cycle7"/>
    <dgm:cxn modelId="{9A5DE392-84AA-49A1-84C0-53908FF0DE92}" type="presParOf" srcId="{44DC492C-6F30-4D83-B4BB-152E94BF8C15}" destId="{61E3EEFB-103D-47D0-88AF-DF32EED413AF}" srcOrd="5" destOrd="0" presId="urn:microsoft.com/office/officeart/2005/8/layout/cycle7"/>
    <dgm:cxn modelId="{0F3C831E-51AC-4B44-9414-AD0ECD1A8D0F}" type="presParOf" srcId="{61E3EEFB-103D-47D0-88AF-DF32EED413AF}" destId="{C02CA6AB-75E4-469B-8986-A9BE8421E2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3E7B7E-5E6B-45E4-A67C-B0639EB11CE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3AC8BDC-A245-44F2-9F17-727F26A1022E}">
      <dgm:prSet phldrT="[Text]"/>
      <dgm:spPr/>
      <dgm:t>
        <a:bodyPr/>
        <a:lstStyle/>
        <a:p>
          <a:r>
            <a:rPr lang="en-US" dirty="0" smtClean="0"/>
            <a:t>Cost</a:t>
          </a:r>
          <a:endParaRPr lang="en-US" dirty="0"/>
        </a:p>
      </dgm:t>
    </dgm:pt>
    <dgm:pt modelId="{FC577851-DD4C-45B8-AD7C-613DA23FA7F6}" type="parTrans" cxnId="{62B55F0B-5B58-473C-A1B3-F3630437A4CF}">
      <dgm:prSet/>
      <dgm:spPr/>
      <dgm:t>
        <a:bodyPr/>
        <a:lstStyle/>
        <a:p>
          <a:endParaRPr lang="en-US"/>
        </a:p>
      </dgm:t>
    </dgm:pt>
    <dgm:pt modelId="{C561F560-6BBB-4E31-871C-E37B24A1A998}" type="sibTrans" cxnId="{62B55F0B-5B58-473C-A1B3-F3630437A4CF}">
      <dgm:prSet/>
      <dgm:spPr/>
      <dgm:t>
        <a:bodyPr/>
        <a:lstStyle/>
        <a:p>
          <a:endParaRPr lang="en-US"/>
        </a:p>
      </dgm:t>
    </dgm:pt>
    <dgm:pt modelId="{F46C4CAD-1190-4DA5-BD17-3956C6B1AC2F}">
      <dgm:prSet phldrT="[Text]"/>
      <dgm:spPr/>
      <dgm:t>
        <a:bodyPr/>
        <a:lstStyle/>
        <a:p>
          <a:r>
            <a:rPr lang="en-US" dirty="0" smtClean="0"/>
            <a:t>Outcomes and Quality</a:t>
          </a:r>
          <a:endParaRPr lang="en-US" dirty="0"/>
        </a:p>
      </dgm:t>
    </dgm:pt>
    <dgm:pt modelId="{459B324F-C942-4847-AE2E-97E619ED4C8A}" type="parTrans" cxnId="{5ADB8107-14C3-43AC-BF6F-D9C56C3BE384}">
      <dgm:prSet/>
      <dgm:spPr/>
      <dgm:t>
        <a:bodyPr/>
        <a:lstStyle/>
        <a:p>
          <a:endParaRPr lang="en-US"/>
        </a:p>
      </dgm:t>
    </dgm:pt>
    <dgm:pt modelId="{F7B8D775-C63D-4B60-AC5E-ACBFA89AB809}" type="sibTrans" cxnId="{5ADB8107-14C3-43AC-BF6F-D9C56C3BE384}">
      <dgm:prSet/>
      <dgm:spPr/>
      <dgm:t>
        <a:bodyPr/>
        <a:lstStyle/>
        <a:p>
          <a:endParaRPr lang="en-US"/>
        </a:p>
      </dgm:t>
    </dgm:pt>
    <dgm:pt modelId="{54536533-24AC-4ABC-A0D2-5627E2F99D4F}">
      <dgm:prSet phldrT="[Text]"/>
      <dgm:spPr>
        <a:solidFill>
          <a:schemeClr val="accent6">
            <a:lumMod val="75000"/>
          </a:schemeClr>
        </a:solidFill>
      </dgm:spPr>
      <dgm:t>
        <a:bodyPr/>
        <a:lstStyle/>
        <a:p>
          <a:r>
            <a:rPr lang="en-US" dirty="0" smtClean="0"/>
            <a:t>Service and Access</a:t>
          </a:r>
          <a:endParaRPr lang="en-US" dirty="0"/>
        </a:p>
      </dgm:t>
    </dgm:pt>
    <dgm:pt modelId="{B1F7A577-BC37-4664-8781-F7F5ABAB2C9F}" type="parTrans" cxnId="{1607CD74-FE41-47E0-9364-E95345D9082C}">
      <dgm:prSet/>
      <dgm:spPr/>
      <dgm:t>
        <a:bodyPr/>
        <a:lstStyle/>
        <a:p>
          <a:endParaRPr lang="en-US"/>
        </a:p>
      </dgm:t>
    </dgm:pt>
    <dgm:pt modelId="{C8875D5C-5E69-46BF-B4A9-6E3A037F4C60}" type="sibTrans" cxnId="{1607CD74-FE41-47E0-9364-E95345D9082C}">
      <dgm:prSet/>
      <dgm:spPr/>
      <dgm:t>
        <a:bodyPr/>
        <a:lstStyle/>
        <a:p>
          <a:endParaRPr lang="en-US"/>
        </a:p>
      </dgm:t>
    </dgm:pt>
    <dgm:pt modelId="{44DC492C-6F30-4D83-B4BB-152E94BF8C15}" type="pres">
      <dgm:prSet presAssocID="{673E7B7E-5E6B-45E4-A67C-B0639EB11CE9}" presName="Name0" presStyleCnt="0">
        <dgm:presLayoutVars>
          <dgm:dir/>
          <dgm:resizeHandles val="exact"/>
        </dgm:presLayoutVars>
      </dgm:prSet>
      <dgm:spPr/>
      <dgm:t>
        <a:bodyPr/>
        <a:lstStyle/>
        <a:p>
          <a:endParaRPr lang="en-US"/>
        </a:p>
      </dgm:t>
    </dgm:pt>
    <dgm:pt modelId="{957F6753-BBBF-423A-B882-6F03C7097721}" type="pres">
      <dgm:prSet presAssocID="{63AC8BDC-A245-44F2-9F17-727F26A1022E}" presName="node" presStyleLbl="node1" presStyleIdx="0" presStyleCnt="3">
        <dgm:presLayoutVars>
          <dgm:bulletEnabled val="1"/>
        </dgm:presLayoutVars>
      </dgm:prSet>
      <dgm:spPr/>
      <dgm:t>
        <a:bodyPr/>
        <a:lstStyle/>
        <a:p>
          <a:endParaRPr lang="en-US"/>
        </a:p>
      </dgm:t>
    </dgm:pt>
    <dgm:pt modelId="{DFD32359-AF0F-4C6F-986B-C6551AB12A79}" type="pres">
      <dgm:prSet presAssocID="{C561F560-6BBB-4E31-871C-E37B24A1A998}" presName="sibTrans" presStyleLbl="sibTrans2D1" presStyleIdx="0" presStyleCnt="3"/>
      <dgm:spPr/>
      <dgm:t>
        <a:bodyPr/>
        <a:lstStyle/>
        <a:p>
          <a:endParaRPr lang="en-US"/>
        </a:p>
      </dgm:t>
    </dgm:pt>
    <dgm:pt modelId="{33A1760F-B195-44F4-97ED-42255BD902E4}" type="pres">
      <dgm:prSet presAssocID="{C561F560-6BBB-4E31-871C-E37B24A1A998}" presName="connectorText" presStyleLbl="sibTrans2D1" presStyleIdx="0" presStyleCnt="3"/>
      <dgm:spPr/>
      <dgm:t>
        <a:bodyPr/>
        <a:lstStyle/>
        <a:p>
          <a:endParaRPr lang="en-US"/>
        </a:p>
      </dgm:t>
    </dgm:pt>
    <dgm:pt modelId="{848DC968-F018-4055-8012-5F1F5E0C70E6}" type="pres">
      <dgm:prSet presAssocID="{F46C4CAD-1190-4DA5-BD17-3956C6B1AC2F}" presName="node" presStyleLbl="node1" presStyleIdx="1" presStyleCnt="3">
        <dgm:presLayoutVars>
          <dgm:bulletEnabled val="1"/>
        </dgm:presLayoutVars>
      </dgm:prSet>
      <dgm:spPr/>
      <dgm:t>
        <a:bodyPr/>
        <a:lstStyle/>
        <a:p>
          <a:endParaRPr lang="en-US"/>
        </a:p>
      </dgm:t>
    </dgm:pt>
    <dgm:pt modelId="{C6558C7D-69F5-4131-BE1C-035949675FDC}" type="pres">
      <dgm:prSet presAssocID="{F7B8D775-C63D-4B60-AC5E-ACBFA89AB809}" presName="sibTrans" presStyleLbl="sibTrans2D1" presStyleIdx="1" presStyleCnt="3"/>
      <dgm:spPr/>
      <dgm:t>
        <a:bodyPr/>
        <a:lstStyle/>
        <a:p>
          <a:endParaRPr lang="en-US"/>
        </a:p>
      </dgm:t>
    </dgm:pt>
    <dgm:pt modelId="{524F4D5C-8351-4D7D-BD5B-F2E72E60A6E2}" type="pres">
      <dgm:prSet presAssocID="{F7B8D775-C63D-4B60-AC5E-ACBFA89AB809}" presName="connectorText" presStyleLbl="sibTrans2D1" presStyleIdx="1" presStyleCnt="3"/>
      <dgm:spPr/>
      <dgm:t>
        <a:bodyPr/>
        <a:lstStyle/>
        <a:p>
          <a:endParaRPr lang="en-US"/>
        </a:p>
      </dgm:t>
    </dgm:pt>
    <dgm:pt modelId="{F76D03DC-0DFB-48F8-99C2-9F53CDB9ECEA}" type="pres">
      <dgm:prSet presAssocID="{54536533-24AC-4ABC-A0D2-5627E2F99D4F}" presName="node" presStyleLbl="node1" presStyleIdx="2" presStyleCnt="3">
        <dgm:presLayoutVars>
          <dgm:bulletEnabled val="1"/>
        </dgm:presLayoutVars>
      </dgm:prSet>
      <dgm:spPr/>
      <dgm:t>
        <a:bodyPr/>
        <a:lstStyle/>
        <a:p>
          <a:endParaRPr lang="en-US"/>
        </a:p>
      </dgm:t>
    </dgm:pt>
    <dgm:pt modelId="{61E3EEFB-103D-47D0-88AF-DF32EED413AF}" type="pres">
      <dgm:prSet presAssocID="{C8875D5C-5E69-46BF-B4A9-6E3A037F4C60}" presName="sibTrans" presStyleLbl="sibTrans2D1" presStyleIdx="2" presStyleCnt="3"/>
      <dgm:spPr/>
      <dgm:t>
        <a:bodyPr/>
        <a:lstStyle/>
        <a:p>
          <a:endParaRPr lang="en-US"/>
        </a:p>
      </dgm:t>
    </dgm:pt>
    <dgm:pt modelId="{C02CA6AB-75E4-469B-8986-A9BE8421E2DD}" type="pres">
      <dgm:prSet presAssocID="{C8875D5C-5E69-46BF-B4A9-6E3A037F4C60}" presName="connectorText" presStyleLbl="sibTrans2D1" presStyleIdx="2" presStyleCnt="3"/>
      <dgm:spPr/>
      <dgm:t>
        <a:bodyPr/>
        <a:lstStyle/>
        <a:p>
          <a:endParaRPr lang="en-US"/>
        </a:p>
      </dgm:t>
    </dgm:pt>
  </dgm:ptLst>
  <dgm:cxnLst>
    <dgm:cxn modelId="{5ADB8107-14C3-43AC-BF6F-D9C56C3BE384}" srcId="{673E7B7E-5E6B-45E4-A67C-B0639EB11CE9}" destId="{F46C4CAD-1190-4DA5-BD17-3956C6B1AC2F}" srcOrd="1" destOrd="0" parTransId="{459B324F-C942-4847-AE2E-97E619ED4C8A}" sibTransId="{F7B8D775-C63D-4B60-AC5E-ACBFA89AB809}"/>
    <dgm:cxn modelId="{A4FAA706-7F4C-4586-B3D2-03340D376F90}" type="presOf" srcId="{54536533-24AC-4ABC-A0D2-5627E2F99D4F}" destId="{F76D03DC-0DFB-48F8-99C2-9F53CDB9ECEA}" srcOrd="0" destOrd="0" presId="urn:microsoft.com/office/officeart/2005/8/layout/cycle7"/>
    <dgm:cxn modelId="{4B5B91AA-BE67-43CE-B412-10968F05A5ED}" type="presOf" srcId="{F46C4CAD-1190-4DA5-BD17-3956C6B1AC2F}" destId="{848DC968-F018-4055-8012-5F1F5E0C70E6}" srcOrd="0" destOrd="0" presId="urn:microsoft.com/office/officeart/2005/8/layout/cycle7"/>
    <dgm:cxn modelId="{7D3DB88A-D54A-4AC8-B5FF-82DC45448B5D}" type="presOf" srcId="{673E7B7E-5E6B-45E4-A67C-B0639EB11CE9}" destId="{44DC492C-6F30-4D83-B4BB-152E94BF8C15}" srcOrd="0" destOrd="0" presId="urn:microsoft.com/office/officeart/2005/8/layout/cycle7"/>
    <dgm:cxn modelId="{15144723-EC09-4DD8-8159-129FB5F6BEF2}" type="presOf" srcId="{C561F560-6BBB-4E31-871C-E37B24A1A998}" destId="{DFD32359-AF0F-4C6F-986B-C6551AB12A79}" srcOrd="0" destOrd="0" presId="urn:microsoft.com/office/officeart/2005/8/layout/cycle7"/>
    <dgm:cxn modelId="{86D8D26C-5710-4FD2-95EB-2F1D4950AAF7}" type="presOf" srcId="{C561F560-6BBB-4E31-871C-E37B24A1A998}" destId="{33A1760F-B195-44F4-97ED-42255BD902E4}" srcOrd="1" destOrd="0" presId="urn:microsoft.com/office/officeart/2005/8/layout/cycle7"/>
    <dgm:cxn modelId="{048ADBF8-39FD-409C-89FC-C5B116143D65}" type="presOf" srcId="{C8875D5C-5E69-46BF-B4A9-6E3A037F4C60}" destId="{C02CA6AB-75E4-469B-8986-A9BE8421E2DD}" srcOrd="1" destOrd="0" presId="urn:microsoft.com/office/officeart/2005/8/layout/cycle7"/>
    <dgm:cxn modelId="{1607CD74-FE41-47E0-9364-E95345D9082C}" srcId="{673E7B7E-5E6B-45E4-A67C-B0639EB11CE9}" destId="{54536533-24AC-4ABC-A0D2-5627E2F99D4F}" srcOrd="2" destOrd="0" parTransId="{B1F7A577-BC37-4664-8781-F7F5ABAB2C9F}" sibTransId="{C8875D5C-5E69-46BF-B4A9-6E3A037F4C60}"/>
    <dgm:cxn modelId="{B9CC68D5-3227-4B21-9A05-5B6368F2FF2F}" type="presOf" srcId="{63AC8BDC-A245-44F2-9F17-727F26A1022E}" destId="{957F6753-BBBF-423A-B882-6F03C7097721}" srcOrd="0" destOrd="0" presId="urn:microsoft.com/office/officeart/2005/8/layout/cycle7"/>
    <dgm:cxn modelId="{62B55F0B-5B58-473C-A1B3-F3630437A4CF}" srcId="{673E7B7E-5E6B-45E4-A67C-B0639EB11CE9}" destId="{63AC8BDC-A245-44F2-9F17-727F26A1022E}" srcOrd="0" destOrd="0" parTransId="{FC577851-DD4C-45B8-AD7C-613DA23FA7F6}" sibTransId="{C561F560-6BBB-4E31-871C-E37B24A1A998}"/>
    <dgm:cxn modelId="{1820CCFE-6082-4FE5-A3E4-3E28650A7DCA}" type="presOf" srcId="{F7B8D775-C63D-4B60-AC5E-ACBFA89AB809}" destId="{C6558C7D-69F5-4131-BE1C-035949675FDC}" srcOrd="0" destOrd="0" presId="urn:microsoft.com/office/officeart/2005/8/layout/cycle7"/>
    <dgm:cxn modelId="{CF27BD24-E129-4CAA-9F6C-53700609FD65}" type="presOf" srcId="{F7B8D775-C63D-4B60-AC5E-ACBFA89AB809}" destId="{524F4D5C-8351-4D7D-BD5B-F2E72E60A6E2}" srcOrd="1" destOrd="0" presId="urn:microsoft.com/office/officeart/2005/8/layout/cycle7"/>
    <dgm:cxn modelId="{7AF8646A-0ECE-4D53-8349-D070105888A2}" type="presOf" srcId="{C8875D5C-5E69-46BF-B4A9-6E3A037F4C60}" destId="{61E3EEFB-103D-47D0-88AF-DF32EED413AF}" srcOrd="0" destOrd="0" presId="urn:microsoft.com/office/officeart/2005/8/layout/cycle7"/>
    <dgm:cxn modelId="{C4A6653F-A32F-49A5-A6A9-7E26FB7A7B93}" type="presParOf" srcId="{44DC492C-6F30-4D83-B4BB-152E94BF8C15}" destId="{957F6753-BBBF-423A-B882-6F03C7097721}" srcOrd="0" destOrd="0" presId="urn:microsoft.com/office/officeart/2005/8/layout/cycle7"/>
    <dgm:cxn modelId="{1F678E9D-8595-446D-806B-AD209589B97A}" type="presParOf" srcId="{44DC492C-6F30-4D83-B4BB-152E94BF8C15}" destId="{DFD32359-AF0F-4C6F-986B-C6551AB12A79}" srcOrd="1" destOrd="0" presId="urn:microsoft.com/office/officeart/2005/8/layout/cycle7"/>
    <dgm:cxn modelId="{9C0C4C98-F69F-4964-9C95-93D28FF1E6CD}" type="presParOf" srcId="{DFD32359-AF0F-4C6F-986B-C6551AB12A79}" destId="{33A1760F-B195-44F4-97ED-42255BD902E4}" srcOrd="0" destOrd="0" presId="urn:microsoft.com/office/officeart/2005/8/layout/cycle7"/>
    <dgm:cxn modelId="{CB711940-CBED-436F-ABA9-77D1DFECEB95}" type="presParOf" srcId="{44DC492C-6F30-4D83-B4BB-152E94BF8C15}" destId="{848DC968-F018-4055-8012-5F1F5E0C70E6}" srcOrd="2" destOrd="0" presId="urn:microsoft.com/office/officeart/2005/8/layout/cycle7"/>
    <dgm:cxn modelId="{90225F8B-0D9D-4C3C-8DCF-5F9C55E53133}" type="presParOf" srcId="{44DC492C-6F30-4D83-B4BB-152E94BF8C15}" destId="{C6558C7D-69F5-4131-BE1C-035949675FDC}" srcOrd="3" destOrd="0" presId="urn:microsoft.com/office/officeart/2005/8/layout/cycle7"/>
    <dgm:cxn modelId="{6CD83AF5-81CB-4311-BFB6-CA11C1C4CE3B}" type="presParOf" srcId="{C6558C7D-69F5-4131-BE1C-035949675FDC}" destId="{524F4D5C-8351-4D7D-BD5B-F2E72E60A6E2}" srcOrd="0" destOrd="0" presId="urn:microsoft.com/office/officeart/2005/8/layout/cycle7"/>
    <dgm:cxn modelId="{6E4C62A2-6680-44D2-9DDE-CBDB176C34AA}" type="presParOf" srcId="{44DC492C-6F30-4D83-B4BB-152E94BF8C15}" destId="{F76D03DC-0DFB-48F8-99C2-9F53CDB9ECEA}" srcOrd="4" destOrd="0" presId="urn:microsoft.com/office/officeart/2005/8/layout/cycle7"/>
    <dgm:cxn modelId="{987480BD-BE3D-4FD3-B4F6-44977213F431}" type="presParOf" srcId="{44DC492C-6F30-4D83-B4BB-152E94BF8C15}" destId="{61E3EEFB-103D-47D0-88AF-DF32EED413AF}" srcOrd="5" destOrd="0" presId="urn:microsoft.com/office/officeart/2005/8/layout/cycle7"/>
    <dgm:cxn modelId="{FD77EB12-BF8B-48D5-B6D3-6FC99FF31BFB}" type="presParOf" srcId="{61E3EEFB-103D-47D0-88AF-DF32EED413AF}" destId="{C02CA6AB-75E4-469B-8986-A9BE8421E2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3E7B7E-5E6B-45E4-A67C-B0639EB11CE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3AC8BDC-A245-44F2-9F17-727F26A1022E}">
      <dgm:prSet phldrT="[Text]"/>
      <dgm:spPr/>
      <dgm:t>
        <a:bodyPr/>
        <a:lstStyle/>
        <a:p>
          <a:r>
            <a:rPr lang="en-US" dirty="0" smtClean="0"/>
            <a:t>Cost</a:t>
          </a:r>
          <a:endParaRPr lang="en-US" dirty="0"/>
        </a:p>
      </dgm:t>
    </dgm:pt>
    <dgm:pt modelId="{FC577851-DD4C-45B8-AD7C-613DA23FA7F6}" type="parTrans" cxnId="{62B55F0B-5B58-473C-A1B3-F3630437A4CF}">
      <dgm:prSet/>
      <dgm:spPr/>
      <dgm:t>
        <a:bodyPr/>
        <a:lstStyle/>
        <a:p>
          <a:endParaRPr lang="en-US"/>
        </a:p>
      </dgm:t>
    </dgm:pt>
    <dgm:pt modelId="{C561F560-6BBB-4E31-871C-E37B24A1A998}" type="sibTrans" cxnId="{62B55F0B-5B58-473C-A1B3-F3630437A4CF}">
      <dgm:prSet/>
      <dgm:spPr/>
      <dgm:t>
        <a:bodyPr/>
        <a:lstStyle/>
        <a:p>
          <a:endParaRPr lang="en-US"/>
        </a:p>
      </dgm:t>
    </dgm:pt>
    <dgm:pt modelId="{F46C4CAD-1190-4DA5-BD17-3956C6B1AC2F}">
      <dgm:prSet phldrT="[Text]"/>
      <dgm:spPr>
        <a:solidFill>
          <a:schemeClr val="accent6">
            <a:lumMod val="75000"/>
          </a:schemeClr>
        </a:solidFill>
      </dgm:spPr>
      <dgm:t>
        <a:bodyPr/>
        <a:lstStyle/>
        <a:p>
          <a:r>
            <a:rPr lang="en-US" dirty="0" smtClean="0"/>
            <a:t>Outcomes and Quality</a:t>
          </a:r>
          <a:endParaRPr lang="en-US" dirty="0"/>
        </a:p>
      </dgm:t>
    </dgm:pt>
    <dgm:pt modelId="{459B324F-C942-4847-AE2E-97E619ED4C8A}" type="parTrans" cxnId="{5ADB8107-14C3-43AC-BF6F-D9C56C3BE384}">
      <dgm:prSet/>
      <dgm:spPr/>
      <dgm:t>
        <a:bodyPr/>
        <a:lstStyle/>
        <a:p>
          <a:endParaRPr lang="en-US"/>
        </a:p>
      </dgm:t>
    </dgm:pt>
    <dgm:pt modelId="{F7B8D775-C63D-4B60-AC5E-ACBFA89AB809}" type="sibTrans" cxnId="{5ADB8107-14C3-43AC-BF6F-D9C56C3BE384}">
      <dgm:prSet/>
      <dgm:spPr/>
      <dgm:t>
        <a:bodyPr/>
        <a:lstStyle/>
        <a:p>
          <a:endParaRPr lang="en-US"/>
        </a:p>
      </dgm:t>
    </dgm:pt>
    <dgm:pt modelId="{54536533-24AC-4ABC-A0D2-5627E2F99D4F}">
      <dgm:prSet phldrT="[Text]"/>
      <dgm:spPr/>
      <dgm:t>
        <a:bodyPr/>
        <a:lstStyle/>
        <a:p>
          <a:r>
            <a:rPr lang="en-US" dirty="0" smtClean="0"/>
            <a:t>Service and Access</a:t>
          </a:r>
          <a:endParaRPr lang="en-US" dirty="0"/>
        </a:p>
      </dgm:t>
    </dgm:pt>
    <dgm:pt modelId="{B1F7A577-BC37-4664-8781-F7F5ABAB2C9F}" type="parTrans" cxnId="{1607CD74-FE41-47E0-9364-E95345D9082C}">
      <dgm:prSet/>
      <dgm:spPr/>
      <dgm:t>
        <a:bodyPr/>
        <a:lstStyle/>
        <a:p>
          <a:endParaRPr lang="en-US"/>
        </a:p>
      </dgm:t>
    </dgm:pt>
    <dgm:pt modelId="{C8875D5C-5E69-46BF-B4A9-6E3A037F4C60}" type="sibTrans" cxnId="{1607CD74-FE41-47E0-9364-E95345D9082C}">
      <dgm:prSet/>
      <dgm:spPr/>
      <dgm:t>
        <a:bodyPr/>
        <a:lstStyle/>
        <a:p>
          <a:endParaRPr lang="en-US"/>
        </a:p>
      </dgm:t>
    </dgm:pt>
    <dgm:pt modelId="{44DC492C-6F30-4D83-B4BB-152E94BF8C15}" type="pres">
      <dgm:prSet presAssocID="{673E7B7E-5E6B-45E4-A67C-B0639EB11CE9}" presName="Name0" presStyleCnt="0">
        <dgm:presLayoutVars>
          <dgm:dir/>
          <dgm:resizeHandles val="exact"/>
        </dgm:presLayoutVars>
      </dgm:prSet>
      <dgm:spPr/>
      <dgm:t>
        <a:bodyPr/>
        <a:lstStyle/>
        <a:p>
          <a:endParaRPr lang="en-US"/>
        </a:p>
      </dgm:t>
    </dgm:pt>
    <dgm:pt modelId="{957F6753-BBBF-423A-B882-6F03C7097721}" type="pres">
      <dgm:prSet presAssocID="{63AC8BDC-A245-44F2-9F17-727F26A1022E}" presName="node" presStyleLbl="node1" presStyleIdx="0" presStyleCnt="3">
        <dgm:presLayoutVars>
          <dgm:bulletEnabled val="1"/>
        </dgm:presLayoutVars>
      </dgm:prSet>
      <dgm:spPr/>
      <dgm:t>
        <a:bodyPr/>
        <a:lstStyle/>
        <a:p>
          <a:endParaRPr lang="en-US"/>
        </a:p>
      </dgm:t>
    </dgm:pt>
    <dgm:pt modelId="{DFD32359-AF0F-4C6F-986B-C6551AB12A79}" type="pres">
      <dgm:prSet presAssocID="{C561F560-6BBB-4E31-871C-E37B24A1A998}" presName="sibTrans" presStyleLbl="sibTrans2D1" presStyleIdx="0" presStyleCnt="3"/>
      <dgm:spPr/>
      <dgm:t>
        <a:bodyPr/>
        <a:lstStyle/>
        <a:p>
          <a:endParaRPr lang="en-US"/>
        </a:p>
      </dgm:t>
    </dgm:pt>
    <dgm:pt modelId="{33A1760F-B195-44F4-97ED-42255BD902E4}" type="pres">
      <dgm:prSet presAssocID="{C561F560-6BBB-4E31-871C-E37B24A1A998}" presName="connectorText" presStyleLbl="sibTrans2D1" presStyleIdx="0" presStyleCnt="3"/>
      <dgm:spPr/>
      <dgm:t>
        <a:bodyPr/>
        <a:lstStyle/>
        <a:p>
          <a:endParaRPr lang="en-US"/>
        </a:p>
      </dgm:t>
    </dgm:pt>
    <dgm:pt modelId="{848DC968-F018-4055-8012-5F1F5E0C70E6}" type="pres">
      <dgm:prSet presAssocID="{F46C4CAD-1190-4DA5-BD17-3956C6B1AC2F}" presName="node" presStyleLbl="node1" presStyleIdx="1" presStyleCnt="3">
        <dgm:presLayoutVars>
          <dgm:bulletEnabled val="1"/>
        </dgm:presLayoutVars>
      </dgm:prSet>
      <dgm:spPr/>
      <dgm:t>
        <a:bodyPr/>
        <a:lstStyle/>
        <a:p>
          <a:endParaRPr lang="en-US"/>
        </a:p>
      </dgm:t>
    </dgm:pt>
    <dgm:pt modelId="{C6558C7D-69F5-4131-BE1C-035949675FDC}" type="pres">
      <dgm:prSet presAssocID="{F7B8D775-C63D-4B60-AC5E-ACBFA89AB809}" presName="sibTrans" presStyleLbl="sibTrans2D1" presStyleIdx="1" presStyleCnt="3"/>
      <dgm:spPr/>
      <dgm:t>
        <a:bodyPr/>
        <a:lstStyle/>
        <a:p>
          <a:endParaRPr lang="en-US"/>
        </a:p>
      </dgm:t>
    </dgm:pt>
    <dgm:pt modelId="{524F4D5C-8351-4D7D-BD5B-F2E72E60A6E2}" type="pres">
      <dgm:prSet presAssocID="{F7B8D775-C63D-4B60-AC5E-ACBFA89AB809}" presName="connectorText" presStyleLbl="sibTrans2D1" presStyleIdx="1" presStyleCnt="3"/>
      <dgm:spPr/>
      <dgm:t>
        <a:bodyPr/>
        <a:lstStyle/>
        <a:p>
          <a:endParaRPr lang="en-US"/>
        </a:p>
      </dgm:t>
    </dgm:pt>
    <dgm:pt modelId="{F76D03DC-0DFB-48F8-99C2-9F53CDB9ECEA}" type="pres">
      <dgm:prSet presAssocID="{54536533-24AC-4ABC-A0D2-5627E2F99D4F}" presName="node" presStyleLbl="node1" presStyleIdx="2" presStyleCnt="3">
        <dgm:presLayoutVars>
          <dgm:bulletEnabled val="1"/>
        </dgm:presLayoutVars>
      </dgm:prSet>
      <dgm:spPr/>
      <dgm:t>
        <a:bodyPr/>
        <a:lstStyle/>
        <a:p>
          <a:endParaRPr lang="en-US"/>
        </a:p>
      </dgm:t>
    </dgm:pt>
    <dgm:pt modelId="{61E3EEFB-103D-47D0-88AF-DF32EED413AF}" type="pres">
      <dgm:prSet presAssocID="{C8875D5C-5E69-46BF-B4A9-6E3A037F4C60}" presName="sibTrans" presStyleLbl="sibTrans2D1" presStyleIdx="2" presStyleCnt="3"/>
      <dgm:spPr/>
      <dgm:t>
        <a:bodyPr/>
        <a:lstStyle/>
        <a:p>
          <a:endParaRPr lang="en-US"/>
        </a:p>
      </dgm:t>
    </dgm:pt>
    <dgm:pt modelId="{C02CA6AB-75E4-469B-8986-A9BE8421E2DD}" type="pres">
      <dgm:prSet presAssocID="{C8875D5C-5E69-46BF-B4A9-6E3A037F4C60}" presName="connectorText" presStyleLbl="sibTrans2D1" presStyleIdx="2" presStyleCnt="3"/>
      <dgm:spPr/>
      <dgm:t>
        <a:bodyPr/>
        <a:lstStyle/>
        <a:p>
          <a:endParaRPr lang="en-US"/>
        </a:p>
      </dgm:t>
    </dgm:pt>
  </dgm:ptLst>
  <dgm:cxnLst>
    <dgm:cxn modelId="{88E066B6-028B-45F6-99CC-E20C4E43D053}" type="presOf" srcId="{F46C4CAD-1190-4DA5-BD17-3956C6B1AC2F}" destId="{848DC968-F018-4055-8012-5F1F5E0C70E6}" srcOrd="0" destOrd="0" presId="urn:microsoft.com/office/officeart/2005/8/layout/cycle7"/>
    <dgm:cxn modelId="{E8E623BF-6A08-4CD6-B09C-2DC8088D8E41}" type="presOf" srcId="{F7B8D775-C63D-4B60-AC5E-ACBFA89AB809}" destId="{524F4D5C-8351-4D7D-BD5B-F2E72E60A6E2}" srcOrd="1" destOrd="0" presId="urn:microsoft.com/office/officeart/2005/8/layout/cycle7"/>
    <dgm:cxn modelId="{36634B67-CE27-4865-B8DC-70B32C33B168}" type="presOf" srcId="{C8875D5C-5E69-46BF-B4A9-6E3A037F4C60}" destId="{61E3EEFB-103D-47D0-88AF-DF32EED413AF}" srcOrd="0" destOrd="0" presId="urn:microsoft.com/office/officeart/2005/8/layout/cycle7"/>
    <dgm:cxn modelId="{DC9DEDE9-21B0-4861-812F-A8626D5DE124}" type="presOf" srcId="{54536533-24AC-4ABC-A0D2-5627E2F99D4F}" destId="{F76D03DC-0DFB-48F8-99C2-9F53CDB9ECEA}" srcOrd="0" destOrd="0" presId="urn:microsoft.com/office/officeart/2005/8/layout/cycle7"/>
    <dgm:cxn modelId="{D4398413-028F-4B7F-840E-02BF8AE23F4B}" type="presOf" srcId="{C561F560-6BBB-4E31-871C-E37B24A1A998}" destId="{33A1760F-B195-44F4-97ED-42255BD902E4}" srcOrd="1" destOrd="0" presId="urn:microsoft.com/office/officeart/2005/8/layout/cycle7"/>
    <dgm:cxn modelId="{88FD8C6E-BACE-435C-8392-4553C419B0FF}" type="presOf" srcId="{F7B8D775-C63D-4B60-AC5E-ACBFA89AB809}" destId="{C6558C7D-69F5-4131-BE1C-035949675FDC}" srcOrd="0" destOrd="0" presId="urn:microsoft.com/office/officeart/2005/8/layout/cycle7"/>
    <dgm:cxn modelId="{62B55F0B-5B58-473C-A1B3-F3630437A4CF}" srcId="{673E7B7E-5E6B-45E4-A67C-B0639EB11CE9}" destId="{63AC8BDC-A245-44F2-9F17-727F26A1022E}" srcOrd="0" destOrd="0" parTransId="{FC577851-DD4C-45B8-AD7C-613DA23FA7F6}" sibTransId="{C561F560-6BBB-4E31-871C-E37B24A1A998}"/>
    <dgm:cxn modelId="{9ECC002A-E2C9-470C-96B8-7DE0DC7D0502}" type="presOf" srcId="{673E7B7E-5E6B-45E4-A67C-B0639EB11CE9}" destId="{44DC492C-6F30-4D83-B4BB-152E94BF8C15}" srcOrd="0" destOrd="0" presId="urn:microsoft.com/office/officeart/2005/8/layout/cycle7"/>
    <dgm:cxn modelId="{B8ABF232-B2EA-46A6-B484-CD10DBDABCFF}" type="presOf" srcId="{C561F560-6BBB-4E31-871C-E37B24A1A998}" destId="{DFD32359-AF0F-4C6F-986B-C6551AB12A79}" srcOrd="0" destOrd="0" presId="urn:microsoft.com/office/officeart/2005/8/layout/cycle7"/>
    <dgm:cxn modelId="{1607CD74-FE41-47E0-9364-E95345D9082C}" srcId="{673E7B7E-5E6B-45E4-A67C-B0639EB11CE9}" destId="{54536533-24AC-4ABC-A0D2-5627E2F99D4F}" srcOrd="2" destOrd="0" parTransId="{B1F7A577-BC37-4664-8781-F7F5ABAB2C9F}" sibTransId="{C8875D5C-5E69-46BF-B4A9-6E3A037F4C60}"/>
    <dgm:cxn modelId="{5ADB8107-14C3-43AC-BF6F-D9C56C3BE384}" srcId="{673E7B7E-5E6B-45E4-A67C-B0639EB11CE9}" destId="{F46C4CAD-1190-4DA5-BD17-3956C6B1AC2F}" srcOrd="1" destOrd="0" parTransId="{459B324F-C942-4847-AE2E-97E619ED4C8A}" sibTransId="{F7B8D775-C63D-4B60-AC5E-ACBFA89AB809}"/>
    <dgm:cxn modelId="{5D595DE2-2C67-4264-A2FB-26201093DA3F}" type="presOf" srcId="{63AC8BDC-A245-44F2-9F17-727F26A1022E}" destId="{957F6753-BBBF-423A-B882-6F03C7097721}" srcOrd="0" destOrd="0" presId="urn:microsoft.com/office/officeart/2005/8/layout/cycle7"/>
    <dgm:cxn modelId="{90CA8ABB-666B-4E80-9774-133056FEBDDD}" type="presOf" srcId="{C8875D5C-5E69-46BF-B4A9-6E3A037F4C60}" destId="{C02CA6AB-75E4-469B-8986-A9BE8421E2DD}" srcOrd="1" destOrd="0" presId="urn:microsoft.com/office/officeart/2005/8/layout/cycle7"/>
    <dgm:cxn modelId="{D29357D8-277F-4A04-B21E-331B0E399EC5}" type="presParOf" srcId="{44DC492C-6F30-4D83-B4BB-152E94BF8C15}" destId="{957F6753-BBBF-423A-B882-6F03C7097721}" srcOrd="0" destOrd="0" presId="urn:microsoft.com/office/officeart/2005/8/layout/cycle7"/>
    <dgm:cxn modelId="{609951C1-8920-4492-9FAF-FC1E6DBBCE96}" type="presParOf" srcId="{44DC492C-6F30-4D83-B4BB-152E94BF8C15}" destId="{DFD32359-AF0F-4C6F-986B-C6551AB12A79}" srcOrd="1" destOrd="0" presId="urn:microsoft.com/office/officeart/2005/8/layout/cycle7"/>
    <dgm:cxn modelId="{E61F8B01-A18F-40EA-9DF5-696A0DD3710D}" type="presParOf" srcId="{DFD32359-AF0F-4C6F-986B-C6551AB12A79}" destId="{33A1760F-B195-44F4-97ED-42255BD902E4}" srcOrd="0" destOrd="0" presId="urn:microsoft.com/office/officeart/2005/8/layout/cycle7"/>
    <dgm:cxn modelId="{FF1C2C6E-B029-45FC-A810-F2FCFCB24195}" type="presParOf" srcId="{44DC492C-6F30-4D83-B4BB-152E94BF8C15}" destId="{848DC968-F018-4055-8012-5F1F5E0C70E6}" srcOrd="2" destOrd="0" presId="urn:microsoft.com/office/officeart/2005/8/layout/cycle7"/>
    <dgm:cxn modelId="{4947B706-8840-4A49-8FF2-9717A5049126}" type="presParOf" srcId="{44DC492C-6F30-4D83-B4BB-152E94BF8C15}" destId="{C6558C7D-69F5-4131-BE1C-035949675FDC}" srcOrd="3" destOrd="0" presId="urn:microsoft.com/office/officeart/2005/8/layout/cycle7"/>
    <dgm:cxn modelId="{A0EDF448-53D3-4196-A7FF-041CC67306FB}" type="presParOf" srcId="{C6558C7D-69F5-4131-BE1C-035949675FDC}" destId="{524F4D5C-8351-4D7D-BD5B-F2E72E60A6E2}" srcOrd="0" destOrd="0" presId="urn:microsoft.com/office/officeart/2005/8/layout/cycle7"/>
    <dgm:cxn modelId="{DF5C313B-C1D2-43B7-8F1E-A7193ED81A3F}" type="presParOf" srcId="{44DC492C-6F30-4D83-B4BB-152E94BF8C15}" destId="{F76D03DC-0DFB-48F8-99C2-9F53CDB9ECEA}" srcOrd="4" destOrd="0" presId="urn:microsoft.com/office/officeart/2005/8/layout/cycle7"/>
    <dgm:cxn modelId="{B2FDF9F7-F733-46D5-95FD-7B43A2935C0B}" type="presParOf" srcId="{44DC492C-6F30-4D83-B4BB-152E94BF8C15}" destId="{61E3EEFB-103D-47D0-88AF-DF32EED413AF}" srcOrd="5" destOrd="0" presId="urn:microsoft.com/office/officeart/2005/8/layout/cycle7"/>
    <dgm:cxn modelId="{6565BFF5-2301-4DBD-935E-3B6055AE4615}" type="presParOf" srcId="{61E3EEFB-103D-47D0-88AF-DF32EED413AF}" destId="{C02CA6AB-75E4-469B-8986-A9BE8421E2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3E7B7E-5E6B-45E4-A67C-B0639EB11CE9}"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63AC8BDC-A245-44F2-9F17-727F26A1022E}">
      <dgm:prSet phldrT="[Text]"/>
      <dgm:spPr/>
      <dgm:t>
        <a:bodyPr/>
        <a:lstStyle/>
        <a:p>
          <a:r>
            <a:rPr lang="en-US" dirty="0" smtClean="0"/>
            <a:t>Cost</a:t>
          </a:r>
          <a:endParaRPr lang="en-US" dirty="0"/>
        </a:p>
      </dgm:t>
    </dgm:pt>
    <dgm:pt modelId="{FC577851-DD4C-45B8-AD7C-613DA23FA7F6}" type="parTrans" cxnId="{62B55F0B-5B58-473C-A1B3-F3630437A4CF}">
      <dgm:prSet/>
      <dgm:spPr/>
      <dgm:t>
        <a:bodyPr/>
        <a:lstStyle/>
        <a:p>
          <a:endParaRPr lang="en-US"/>
        </a:p>
      </dgm:t>
    </dgm:pt>
    <dgm:pt modelId="{C561F560-6BBB-4E31-871C-E37B24A1A998}" type="sibTrans" cxnId="{62B55F0B-5B58-473C-A1B3-F3630437A4CF}">
      <dgm:prSet/>
      <dgm:spPr/>
      <dgm:t>
        <a:bodyPr/>
        <a:lstStyle/>
        <a:p>
          <a:endParaRPr lang="en-US"/>
        </a:p>
      </dgm:t>
    </dgm:pt>
    <dgm:pt modelId="{F46C4CAD-1190-4DA5-BD17-3956C6B1AC2F}">
      <dgm:prSet phldrT="[Text]"/>
      <dgm:spPr>
        <a:solidFill>
          <a:schemeClr val="accent1"/>
        </a:solidFill>
      </dgm:spPr>
      <dgm:t>
        <a:bodyPr/>
        <a:lstStyle/>
        <a:p>
          <a:r>
            <a:rPr lang="en-US" dirty="0" smtClean="0"/>
            <a:t>Outcomes and Quality</a:t>
          </a:r>
          <a:endParaRPr lang="en-US" dirty="0"/>
        </a:p>
      </dgm:t>
    </dgm:pt>
    <dgm:pt modelId="{459B324F-C942-4847-AE2E-97E619ED4C8A}" type="parTrans" cxnId="{5ADB8107-14C3-43AC-BF6F-D9C56C3BE384}">
      <dgm:prSet/>
      <dgm:spPr/>
      <dgm:t>
        <a:bodyPr/>
        <a:lstStyle/>
        <a:p>
          <a:endParaRPr lang="en-US"/>
        </a:p>
      </dgm:t>
    </dgm:pt>
    <dgm:pt modelId="{F7B8D775-C63D-4B60-AC5E-ACBFA89AB809}" type="sibTrans" cxnId="{5ADB8107-14C3-43AC-BF6F-D9C56C3BE384}">
      <dgm:prSet/>
      <dgm:spPr/>
      <dgm:t>
        <a:bodyPr/>
        <a:lstStyle/>
        <a:p>
          <a:endParaRPr lang="en-US"/>
        </a:p>
      </dgm:t>
    </dgm:pt>
    <dgm:pt modelId="{54536533-24AC-4ABC-A0D2-5627E2F99D4F}">
      <dgm:prSet phldrT="[Text]"/>
      <dgm:spPr/>
      <dgm:t>
        <a:bodyPr/>
        <a:lstStyle/>
        <a:p>
          <a:r>
            <a:rPr lang="en-US" dirty="0" smtClean="0"/>
            <a:t>Service and Access</a:t>
          </a:r>
          <a:endParaRPr lang="en-US" dirty="0"/>
        </a:p>
      </dgm:t>
    </dgm:pt>
    <dgm:pt modelId="{B1F7A577-BC37-4664-8781-F7F5ABAB2C9F}" type="parTrans" cxnId="{1607CD74-FE41-47E0-9364-E95345D9082C}">
      <dgm:prSet/>
      <dgm:spPr/>
      <dgm:t>
        <a:bodyPr/>
        <a:lstStyle/>
        <a:p>
          <a:endParaRPr lang="en-US"/>
        </a:p>
      </dgm:t>
    </dgm:pt>
    <dgm:pt modelId="{C8875D5C-5E69-46BF-B4A9-6E3A037F4C60}" type="sibTrans" cxnId="{1607CD74-FE41-47E0-9364-E95345D9082C}">
      <dgm:prSet/>
      <dgm:spPr/>
      <dgm:t>
        <a:bodyPr/>
        <a:lstStyle/>
        <a:p>
          <a:endParaRPr lang="en-US"/>
        </a:p>
      </dgm:t>
    </dgm:pt>
    <dgm:pt modelId="{44DC492C-6F30-4D83-B4BB-152E94BF8C15}" type="pres">
      <dgm:prSet presAssocID="{673E7B7E-5E6B-45E4-A67C-B0639EB11CE9}" presName="Name0" presStyleCnt="0">
        <dgm:presLayoutVars>
          <dgm:dir/>
          <dgm:resizeHandles val="exact"/>
        </dgm:presLayoutVars>
      </dgm:prSet>
      <dgm:spPr/>
      <dgm:t>
        <a:bodyPr/>
        <a:lstStyle/>
        <a:p>
          <a:endParaRPr lang="en-US"/>
        </a:p>
      </dgm:t>
    </dgm:pt>
    <dgm:pt modelId="{957F6753-BBBF-423A-B882-6F03C7097721}" type="pres">
      <dgm:prSet presAssocID="{63AC8BDC-A245-44F2-9F17-727F26A1022E}" presName="node" presStyleLbl="node1" presStyleIdx="0" presStyleCnt="3">
        <dgm:presLayoutVars>
          <dgm:bulletEnabled val="1"/>
        </dgm:presLayoutVars>
      </dgm:prSet>
      <dgm:spPr/>
      <dgm:t>
        <a:bodyPr/>
        <a:lstStyle/>
        <a:p>
          <a:endParaRPr lang="en-US"/>
        </a:p>
      </dgm:t>
    </dgm:pt>
    <dgm:pt modelId="{DFD32359-AF0F-4C6F-986B-C6551AB12A79}" type="pres">
      <dgm:prSet presAssocID="{C561F560-6BBB-4E31-871C-E37B24A1A998}" presName="sibTrans" presStyleLbl="sibTrans2D1" presStyleIdx="0" presStyleCnt="3"/>
      <dgm:spPr/>
      <dgm:t>
        <a:bodyPr/>
        <a:lstStyle/>
        <a:p>
          <a:endParaRPr lang="en-US"/>
        </a:p>
      </dgm:t>
    </dgm:pt>
    <dgm:pt modelId="{33A1760F-B195-44F4-97ED-42255BD902E4}" type="pres">
      <dgm:prSet presAssocID="{C561F560-6BBB-4E31-871C-E37B24A1A998}" presName="connectorText" presStyleLbl="sibTrans2D1" presStyleIdx="0" presStyleCnt="3"/>
      <dgm:spPr/>
      <dgm:t>
        <a:bodyPr/>
        <a:lstStyle/>
        <a:p>
          <a:endParaRPr lang="en-US"/>
        </a:p>
      </dgm:t>
    </dgm:pt>
    <dgm:pt modelId="{848DC968-F018-4055-8012-5F1F5E0C70E6}" type="pres">
      <dgm:prSet presAssocID="{F46C4CAD-1190-4DA5-BD17-3956C6B1AC2F}" presName="node" presStyleLbl="node1" presStyleIdx="1" presStyleCnt="3">
        <dgm:presLayoutVars>
          <dgm:bulletEnabled val="1"/>
        </dgm:presLayoutVars>
      </dgm:prSet>
      <dgm:spPr/>
      <dgm:t>
        <a:bodyPr/>
        <a:lstStyle/>
        <a:p>
          <a:endParaRPr lang="en-US"/>
        </a:p>
      </dgm:t>
    </dgm:pt>
    <dgm:pt modelId="{C6558C7D-69F5-4131-BE1C-035949675FDC}" type="pres">
      <dgm:prSet presAssocID="{F7B8D775-C63D-4B60-AC5E-ACBFA89AB809}" presName="sibTrans" presStyleLbl="sibTrans2D1" presStyleIdx="1" presStyleCnt="3"/>
      <dgm:spPr/>
      <dgm:t>
        <a:bodyPr/>
        <a:lstStyle/>
        <a:p>
          <a:endParaRPr lang="en-US"/>
        </a:p>
      </dgm:t>
    </dgm:pt>
    <dgm:pt modelId="{524F4D5C-8351-4D7D-BD5B-F2E72E60A6E2}" type="pres">
      <dgm:prSet presAssocID="{F7B8D775-C63D-4B60-AC5E-ACBFA89AB809}" presName="connectorText" presStyleLbl="sibTrans2D1" presStyleIdx="1" presStyleCnt="3"/>
      <dgm:spPr/>
      <dgm:t>
        <a:bodyPr/>
        <a:lstStyle/>
        <a:p>
          <a:endParaRPr lang="en-US"/>
        </a:p>
      </dgm:t>
    </dgm:pt>
    <dgm:pt modelId="{F76D03DC-0DFB-48F8-99C2-9F53CDB9ECEA}" type="pres">
      <dgm:prSet presAssocID="{54536533-24AC-4ABC-A0D2-5627E2F99D4F}" presName="node" presStyleLbl="node1" presStyleIdx="2" presStyleCnt="3">
        <dgm:presLayoutVars>
          <dgm:bulletEnabled val="1"/>
        </dgm:presLayoutVars>
      </dgm:prSet>
      <dgm:spPr/>
      <dgm:t>
        <a:bodyPr/>
        <a:lstStyle/>
        <a:p>
          <a:endParaRPr lang="en-US"/>
        </a:p>
      </dgm:t>
    </dgm:pt>
    <dgm:pt modelId="{61E3EEFB-103D-47D0-88AF-DF32EED413AF}" type="pres">
      <dgm:prSet presAssocID="{C8875D5C-5E69-46BF-B4A9-6E3A037F4C60}" presName="sibTrans" presStyleLbl="sibTrans2D1" presStyleIdx="2" presStyleCnt="3"/>
      <dgm:spPr/>
      <dgm:t>
        <a:bodyPr/>
        <a:lstStyle/>
        <a:p>
          <a:endParaRPr lang="en-US"/>
        </a:p>
      </dgm:t>
    </dgm:pt>
    <dgm:pt modelId="{C02CA6AB-75E4-469B-8986-A9BE8421E2DD}" type="pres">
      <dgm:prSet presAssocID="{C8875D5C-5E69-46BF-B4A9-6E3A037F4C60}" presName="connectorText" presStyleLbl="sibTrans2D1" presStyleIdx="2" presStyleCnt="3"/>
      <dgm:spPr/>
      <dgm:t>
        <a:bodyPr/>
        <a:lstStyle/>
        <a:p>
          <a:endParaRPr lang="en-US"/>
        </a:p>
      </dgm:t>
    </dgm:pt>
  </dgm:ptLst>
  <dgm:cxnLst>
    <dgm:cxn modelId="{D5CC36E4-CFE5-4136-8DAB-A2BFBB04F9FE}" type="presOf" srcId="{F7B8D775-C63D-4B60-AC5E-ACBFA89AB809}" destId="{C6558C7D-69F5-4131-BE1C-035949675FDC}" srcOrd="0" destOrd="0" presId="urn:microsoft.com/office/officeart/2005/8/layout/cycle7"/>
    <dgm:cxn modelId="{9D64D3D5-87BF-4D45-8D9A-47BE9A38DC25}" type="presOf" srcId="{F46C4CAD-1190-4DA5-BD17-3956C6B1AC2F}" destId="{848DC968-F018-4055-8012-5F1F5E0C70E6}" srcOrd="0" destOrd="0" presId="urn:microsoft.com/office/officeart/2005/8/layout/cycle7"/>
    <dgm:cxn modelId="{48E86727-3E0F-49BF-8335-90DAF9D9BF8F}" type="presOf" srcId="{673E7B7E-5E6B-45E4-A67C-B0639EB11CE9}" destId="{44DC492C-6F30-4D83-B4BB-152E94BF8C15}" srcOrd="0" destOrd="0" presId="urn:microsoft.com/office/officeart/2005/8/layout/cycle7"/>
    <dgm:cxn modelId="{2B12ABC8-3A89-4457-ACFB-8A480FA4E0E1}" type="presOf" srcId="{C561F560-6BBB-4E31-871C-E37B24A1A998}" destId="{DFD32359-AF0F-4C6F-986B-C6551AB12A79}" srcOrd="0" destOrd="0" presId="urn:microsoft.com/office/officeart/2005/8/layout/cycle7"/>
    <dgm:cxn modelId="{62B55F0B-5B58-473C-A1B3-F3630437A4CF}" srcId="{673E7B7E-5E6B-45E4-A67C-B0639EB11CE9}" destId="{63AC8BDC-A245-44F2-9F17-727F26A1022E}" srcOrd="0" destOrd="0" parTransId="{FC577851-DD4C-45B8-AD7C-613DA23FA7F6}" sibTransId="{C561F560-6BBB-4E31-871C-E37B24A1A998}"/>
    <dgm:cxn modelId="{50FF5295-ACC2-469A-A54E-362C2A113249}" type="presOf" srcId="{F7B8D775-C63D-4B60-AC5E-ACBFA89AB809}" destId="{524F4D5C-8351-4D7D-BD5B-F2E72E60A6E2}" srcOrd="1" destOrd="0" presId="urn:microsoft.com/office/officeart/2005/8/layout/cycle7"/>
    <dgm:cxn modelId="{9ED26A67-7C72-4282-BEDF-F9F8F90860A3}" type="presOf" srcId="{54536533-24AC-4ABC-A0D2-5627E2F99D4F}" destId="{F76D03DC-0DFB-48F8-99C2-9F53CDB9ECEA}" srcOrd="0" destOrd="0" presId="urn:microsoft.com/office/officeart/2005/8/layout/cycle7"/>
    <dgm:cxn modelId="{720BFDC7-0F7D-4872-A402-4DA55CCD8E5C}" type="presOf" srcId="{C8875D5C-5E69-46BF-B4A9-6E3A037F4C60}" destId="{61E3EEFB-103D-47D0-88AF-DF32EED413AF}" srcOrd="0" destOrd="0" presId="urn:microsoft.com/office/officeart/2005/8/layout/cycle7"/>
    <dgm:cxn modelId="{1607CD74-FE41-47E0-9364-E95345D9082C}" srcId="{673E7B7E-5E6B-45E4-A67C-B0639EB11CE9}" destId="{54536533-24AC-4ABC-A0D2-5627E2F99D4F}" srcOrd="2" destOrd="0" parTransId="{B1F7A577-BC37-4664-8781-F7F5ABAB2C9F}" sibTransId="{C8875D5C-5E69-46BF-B4A9-6E3A037F4C60}"/>
    <dgm:cxn modelId="{5ADB8107-14C3-43AC-BF6F-D9C56C3BE384}" srcId="{673E7B7E-5E6B-45E4-A67C-B0639EB11CE9}" destId="{F46C4CAD-1190-4DA5-BD17-3956C6B1AC2F}" srcOrd="1" destOrd="0" parTransId="{459B324F-C942-4847-AE2E-97E619ED4C8A}" sibTransId="{F7B8D775-C63D-4B60-AC5E-ACBFA89AB809}"/>
    <dgm:cxn modelId="{BE53B856-43D7-4A3C-A643-73F35E942D36}" type="presOf" srcId="{C561F560-6BBB-4E31-871C-E37B24A1A998}" destId="{33A1760F-B195-44F4-97ED-42255BD902E4}" srcOrd="1" destOrd="0" presId="urn:microsoft.com/office/officeart/2005/8/layout/cycle7"/>
    <dgm:cxn modelId="{FC360179-1F9B-4E40-A18F-DC24A34EAD53}" type="presOf" srcId="{C8875D5C-5E69-46BF-B4A9-6E3A037F4C60}" destId="{C02CA6AB-75E4-469B-8986-A9BE8421E2DD}" srcOrd="1" destOrd="0" presId="urn:microsoft.com/office/officeart/2005/8/layout/cycle7"/>
    <dgm:cxn modelId="{09AAD51E-447A-4480-84A0-0B48D69535B7}" type="presOf" srcId="{63AC8BDC-A245-44F2-9F17-727F26A1022E}" destId="{957F6753-BBBF-423A-B882-6F03C7097721}" srcOrd="0" destOrd="0" presId="urn:microsoft.com/office/officeart/2005/8/layout/cycle7"/>
    <dgm:cxn modelId="{06795BF5-973B-4B0F-8F42-033323CFA712}" type="presParOf" srcId="{44DC492C-6F30-4D83-B4BB-152E94BF8C15}" destId="{957F6753-BBBF-423A-B882-6F03C7097721}" srcOrd="0" destOrd="0" presId="urn:microsoft.com/office/officeart/2005/8/layout/cycle7"/>
    <dgm:cxn modelId="{E116E9DE-CF8E-4507-BF08-739CC0C6C41E}" type="presParOf" srcId="{44DC492C-6F30-4D83-B4BB-152E94BF8C15}" destId="{DFD32359-AF0F-4C6F-986B-C6551AB12A79}" srcOrd="1" destOrd="0" presId="urn:microsoft.com/office/officeart/2005/8/layout/cycle7"/>
    <dgm:cxn modelId="{40A165B9-DC17-479A-8F17-688BC9FAB021}" type="presParOf" srcId="{DFD32359-AF0F-4C6F-986B-C6551AB12A79}" destId="{33A1760F-B195-44F4-97ED-42255BD902E4}" srcOrd="0" destOrd="0" presId="urn:microsoft.com/office/officeart/2005/8/layout/cycle7"/>
    <dgm:cxn modelId="{9C2FD9A0-3230-4821-B0C0-2AD41E596648}" type="presParOf" srcId="{44DC492C-6F30-4D83-B4BB-152E94BF8C15}" destId="{848DC968-F018-4055-8012-5F1F5E0C70E6}" srcOrd="2" destOrd="0" presId="urn:microsoft.com/office/officeart/2005/8/layout/cycle7"/>
    <dgm:cxn modelId="{BDC5E82B-EF44-4F2E-B94A-987042F40921}" type="presParOf" srcId="{44DC492C-6F30-4D83-B4BB-152E94BF8C15}" destId="{C6558C7D-69F5-4131-BE1C-035949675FDC}" srcOrd="3" destOrd="0" presId="urn:microsoft.com/office/officeart/2005/8/layout/cycle7"/>
    <dgm:cxn modelId="{F2C410C9-D8F9-42F0-967E-759F64546EA1}" type="presParOf" srcId="{C6558C7D-69F5-4131-BE1C-035949675FDC}" destId="{524F4D5C-8351-4D7D-BD5B-F2E72E60A6E2}" srcOrd="0" destOrd="0" presId="urn:microsoft.com/office/officeart/2005/8/layout/cycle7"/>
    <dgm:cxn modelId="{FF3A0F4B-F1CE-42D6-A759-DC6EB9B5A600}" type="presParOf" srcId="{44DC492C-6F30-4D83-B4BB-152E94BF8C15}" destId="{F76D03DC-0DFB-48F8-99C2-9F53CDB9ECEA}" srcOrd="4" destOrd="0" presId="urn:microsoft.com/office/officeart/2005/8/layout/cycle7"/>
    <dgm:cxn modelId="{CFC14956-02E6-47E4-A378-871811F12AE2}" type="presParOf" srcId="{44DC492C-6F30-4D83-B4BB-152E94BF8C15}" destId="{61E3EEFB-103D-47D0-88AF-DF32EED413AF}" srcOrd="5" destOrd="0" presId="urn:microsoft.com/office/officeart/2005/8/layout/cycle7"/>
    <dgm:cxn modelId="{EEB873C1-632C-4EBB-9D5F-9BDE3CF42738}" type="presParOf" srcId="{61E3EEFB-103D-47D0-88AF-DF32EED413AF}" destId="{C02CA6AB-75E4-469B-8986-A9BE8421E2D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542D4-736A-420D-BF7A-DE7969D0B201}">
      <dsp:nvSpPr>
        <dsp:cNvPr id="0" name=""/>
        <dsp:cNvSpPr/>
      </dsp:nvSpPr>
      <dsp:spPr>
        <a:xfrm>
          <a:off x="218322" y="369601"/>
          <a:ext cx="1638271" cy="1638271"/>
        </a:xfrm>
        <a:prstGeom prst="roundRect">
          <a:avLst>
            <a:gd name="adj" fmla="val 10000"/>
          </a:avLst>
        </a:prstGeom>
        <a:solidFill>
          <a:schemeClr val="accent1">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73AFB6-5008-4A07-9D7A-C50FFD6C31A0}">
      <dsp:nvSpPr>
        <dsp:cNvPr id="0" name=""/>
        <dsp:cNvSpPr/>
      </dsp:nvSpPr>
      <dsp:spPr>
        <a:xfrm>
          <a:off x="1219" y="0"/>
          <a:ext cx="2605866" cy="4343400"/>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ts val="1200"/>
            </a:spcAft>
          </a:pPr>
          <a:r>
            <a:rPr lang="en-US" sz="2400" b="1" u="sng" kern="1200" dirty="0" smtClean="0">
              <a:solidFill>
                <a:schemeClr val="bg1"/>
              </a:solidFill>
            </a:rPr>
            <a:t>Inputs</a:t>
          </a:r>
          <a:endParaRPr lang="en-US" sz="2400" b="1" u="sng" kern="1200" dirty="0">
            <a:solidFill>
              <a:schemeClr val="bg1"/>
            </a:solidFill>
          </a:endParaRPr>
        </a:p>
        <a:p>
          <a:pPr marL="171450" lvl="1" indent="-171450" algn="l" defTabSz="711200">
            <a:lnSpc>
              <a:spcPct val="90000"/>
            </a:lnSpc>
            <a:spcBef>
              <a:spcPct val="0"/>
            </a:spcBef>
            <a:spcAft>
              <a:spcPts val="1200"/>
            </a:spcAft>
            <a:buChar char="••"/>
          </a:pPr>
          <a:r>
            <a:rPr lang="en-US" sz="1600" kern="1200" dirty="0" smtClean="0"/>
            <a:t>Culture: norms and values, political attitudes</a:t>
          </a:r>
          <a:endParaRPr lang="en-US" sz="1600" kern="1200" dirty="0"/>
        </a:p>
        <a:p>
          <a:pPr marL="171450" lvl="1" indent="-171450" algn="l" defTabSz="711200">
            <a:lnSpc>
              <a:spcPct val="90000"/>
            </a:lnSpc>
            <a:spcBef>
              <a:spcPct val="0"/>
            </a:spcBef>
            <a:spcAft>
              <a:spcPts val="1200"/>
            </a:spcAft>
            <a:buChar char="••"/>
          </a:pPr>
          <a:r>
            <a:rPr lang="en-US" sz="1600" kern="1200" dirty="0" smtClean="0"/>
            <a:t>Environment and climate</a:t>
          </a:r>
          <a:endParaRPr lang="en-US" sz="1600" kern="1200" dirty="0"/>
        </a:p>
        <a:p>
          <a:pPr marL="171450" lvl="1" indent="-171450" algn="l" defTabSz="711200">
            <a:lnSpc>
              <a:spcPct val="90000"/>
            </a:lnSpc>
            <a:spcBef>
              <a:spcPct val="0"/>
            </a:spcBef>
            <a:spcAft>
              <a:spcPts val="1200"/>
            </a:spcAft>
            <a:buChar char="••"/>
          </a:pPr>
          <a:r>
            <a:rPr lang="en-US" sz="1600" kern="1200" dirty="0" smtClean="0"/>
            <a:t>Patients: education, socio-economic level, diet, disease prevalence and acuity, age</a:t>
          </a:r>
          <a:endParaRPr lang="en-US" sz="1600" kern="1200" dirty="0"/>
        </a:p>
        <a:p>
          <a:pPr marL="171450" lvl="1" indent="-171450" algn="l" defTabSz="711200">
            <a:lnSpc>
              <a:spcPct val="90000"/>
            </a:lnSpc>
            <a:spcBef>
              <a:spcPct val="0"/>
            </a:spcBef>
            <a:spcAft>
              <a:spcPts val="1200"/>
            </a:spcAft>
            <a:buChar char="••"/>
          </a:pPr>
          <a:r>
            <a:rPr lang="en-US" sz="1600" kern="1200" dirty="0" smtClean="0"/>
            <a:t>Transportation</a:t>
          </a:r>
          <a:endParaRPr lang="en-US" sz="1600" kern="1200" dirty="0"/>
        </a:p>
        <a:p>
          <a:pPr marL="171450" lvl="1" indent="-171450" algn="l" defTabSz="711200">
            <a:lnSpc>
              <a:spcPct val="90000"/>
            </a:lnSpc>
            <a:spcBef>
              <a:spcPct val="0"/>
            </a:spcBef>
            <a:spcAft>
              <a:spcPts val="1200"/>
            </a:spcAft>
            <a:buChar char="••"/>
          </a:pPr>
          <a:r>
            <a:rPr lang="en-US" sz="1600" kern="1200" dirty="0" smtClean="0"/>
            <a:t>Religion</a:t>
          </a:r>
          <a:endParaRPr lang="en-US" sz="1600" kern="1200" dirty="0"/>
        </a:p>
      </dsp:txBody>
      <dsp:txXfrm>
        <a:off x="77542" y="76323"/>
        <a:ext cx="2453220" cy="4190754"/>
      </dsp:txXfrm>
    </dsp:sp>
    <dsp:sp modelId="{DBBDC279-6BA1-4440-9164-9AADC9B1A5DC}">
      <dsp:nvSpPr>
        <dsp:cNvPr id="0" name=""/>
        <dsp:cNvSpPr/>
      </dsp:nvSpPr>
      <dsp:spPr>
        <a:xfrm>
          <a:off x="2711213" y="1861778"/>
          <a:ext cx="486874" cy="393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711213" y="1940509"/>
        <a:ext cx="368778" cy="236191"/>
      </dsp:txXfrm>
    </dsp:sp>
    <dsp:sp modelId="{8380CC89-4DD0-4FCA-AF63-D2F6F2C4C80F}">
      <dsp:nvSpPr>
        <dsp:cNvPr id="0" name=""/>
        <dsp:cNvSpPr/>
      </dsp:nvSpPr>
      <dsp:spPr>
        <a:xfrm>
          <a:off x="3247662" y="369601"/>
          <a:ext cx="1638271" cy="1638271"/>
        </a:xfrm>
        <a:prstGeom prst="roundRect">
          <a:avLst>
            <a:gd name="adj" fmla="val 10000"/>
          </a:avLst>
        </a:prstGeom>
        <a:solidFill>
          <a:schemeClr val="accent1">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54477E-65BA-4E78-9519-DC9E857F4E3B}">
      <dsp:nvSpPr>
        <dsp:cNvPr id="0" name=""/>
        <dsp:cNvSpPr/>
      </dsp:nvSpPr>
      <dsp:spPr>
        <a:xfrm>
          <a:off x="3242011" y="0"/>
          <a:ext cx="2182963" cy="4343400"/>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ts val="600"/>
            </a:spcAft>
          </a:pPr>
          <a:r>
            <a:rPr lang="en-US" sz="2400" b="1" u="sng" kern="1200" dirty="0" smtClean="0"/>
            <a:t>Healthcare System</a:t>
          </a:r>
          <a:endParaRPr lang="en-US" sz="2400" b="1" u="sng" kern="1200" dirty="0"/>
        </a:p>
        <a:p>
          <a:pPr marL="171450" lvl="1" indent="-171450" algn="l" defTabSz="711200">
            <a:lnSpc>
              <a:spcPct val="90000"/>
            </a:lnSpc>
            <a:spcBef>
              <a:spcPct val="0"/>
            </a:spcBef>
            <a:spcAft>
              <a:spcPts val="600"/>
            </a:spcAft>
            <a:buChar char="••"/>
          </a:pPr>
          <a:r>
            <a:rPr lang="en-US" sz="1600" kern="1200" dirty="0" smtClean="0"/>
            <a:t>Hospitals, clinics and other institutions</a:t>
          </a:r>
          <a:endParaRPr lang="en-US" sz="1600" kern="1200" dirty="0"/>
        </a:p>
        <a:p>
          <a:pPr marL="171450" lvl="1" indent="-171450" algn="l" defTabSz="711200">
            <a:lnSpc>
              <a:spcPct val="90000"/>
            </a:lnSpc>
            <a:spcBef>
              <a:spcPct val="0"/>
            </a:spcBef>
            <a:spcAft>
              <a:spcPts val="600"/>
            </a:spcAft>
            <a:buChar char="••"/>
          </a:pPr>
          <a:r>
            <a:rPr lang="en-US" sz="1600" kern="1200" dirty="0" smtClean="0"/>
            <a:t>Doctors, nurses, etc.</a:t>
          </a:r>
          <a:endParaRPr lang="en-US" sz="1600" kern="1200" dirty="0"/>
        </a:p>
        <a:p>
          <a:pPr marL="171450" lvl="1" indent="-171450" algn="l" defTabSz="711200">
            <a:lnSpc>
              <a:spcPct val="90000"/>
            </a:lnSpc>
            <a:spcBef>
              <a:spcPct val="0"/>
            </a:spcBef>
            <a:spcAft>
              <a:spcPts val="600"/>
            </a:spcAft>
            <a:buChar char="••"/>
          </a:pPr>
          <a:r>
            <a:rPr lang="en-US" sz="1600" kern="1200" dirty="0" smtClean="0"/>
            <a:t>Financing, Insurance </a:t>
          </a:r>
          <a:endParaRPr lang="en-US" sz="1600" kern="1200" dirty="0"/>
        </a:p>
        <a:p>
          <a:pPr marL="171450" lvl="1" indent="-171450" algn="l" defTabSz="711200">
            <a:lnSpc>
              <a:spcPct val="90000"/>
            </a:lnSpc>
            <a:spcBef>
              <a:spcPct val="0"/>
            </a:spcBef>
            <a:spcAft>
              <a:spcPts val="600"/>
            </a:spcAft>
            <a:buChar char="••"/>
          </a:pPr>
          <a:r>
            <a:rPr lang="en-US" sz="1600" kern="1200" dirty="0" smtClean="0"/>
            <a:t>Education of healthcare workers</a:t>
          </a:r>
          <a:endParaRPr lang="en-US" sz="1600" kern="1200" dirty="0"/>
        </a:p>
        <a:p>
          <a:pPr marL="171450" lvl="1" indent="-171450" algn="l" defTabSz="711200">
            <a:lnSpc>
              <a:spcPct val="90000"/>
            </a:lnSpc>
            <a:spcBef>
              <a:spcPct val="0"/>
            </a:spcBef>
            <a:spcAft>
              <a:spcPts val="600"/>
            </a:spcAft>
            <a:buChar char="••"/>
          </a:pPr>
          <a:r>
            <a:rPr lang="en-US" sz="1600" kern="1200" dirty="0" smtClean="0"/>
            <a:t>Technology</a:t>
          </a:r>
          <a:endParaRPr lang="en-US" sz="1600" kern="1200" dirty="0"/>
        </a:p>
        <a:p>
          <a:pPr marL="171450" lvl="1" indent="-171450" algn="l" defTabSz="711200">
            <a:lnSpc>
              <a:spcPct val="90000"/>
            </a:lnSpc>
            <a:spcBef>
              <a:spcPct val="0"/>
            </a:spcBef>
            <a:spcAft>
              <a:spcPts val="600"/>
            </a:spcAft>
            <a:buChar char="••"/>
          </a:pPr>
          <a:r>
            <a:rPr lang="en-US" sz="1600" kern="1200" dirty="0" smtClean="0"/>
            <a:t>Laws pertinent to the delivery and payment of care</a:t>
          </a:r>
          <a:endParaRPr lang="en-US" sz="1600" kern="1200" dirty="0"/>
        </a:p>
        <a:p>
          <a:pPr marL="114300" lvl="1" indent="-114300" algn="l" defTabSz="622300">
            <a:lnSpc>
              <a:spcPct val="90000"/>
            </a:lnSpc>
            <a:spcBef>
              <a:spcPct val="0"/>
            </a:spcBef>
            <a:spcAft>
              <a:spcPts val="600"/>
            </a:spcAft>
            <a:buChar char="••"/>
          </a:pPr>
          <a:endParaRPr lang="en-US" sz="1400" kern="1200" dirty="0"/>
        </a:p>
        <a:p>
          <a:pPr marL="114300" lvl="1" indent="-114300" algn="l" defTabSz="622300">
            <a:lnSpc>
              <a:spcPct val="90000"/>
            </a:lnSpc>
            <a:spcBef>
              <a:spcPct val="0"/>
            </a:spcBef>
            <a:spcAft>
              <a:spcPts val="600"/>
            </a:spcAft>
            <a:buChar char="••"/>
          </a:pPr>
          <a:endParaRPr lang="en-US" sz="1400" kern="1200" dirty="0"/>
        </a:p>
      </dsp:txBody>
      <dsp:txXfrm>
        <a:off x="3305948" y="63937"/>
        <a:ext cx="2055089" cy="4215526"/>
      </dsp:txXfrm>
    </dsp:sp>
    <dsp:sp modelId="{29357AAB-A956-4424-81A2-2FAC0D2A0A02}">
      <dsp:nvSpPr>
        <dsp:cNvPr id="0" name=""/>
        <dsp:cNvSpPr/>
      </dsp:nvSpPr>
      <dsp:spPr>
        <a:xfrm>
          <a:off x="5549994" y="1708634"/>
          <a:ext cx="413549" cy="3936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549994" y="1787365"/>
        <a:ext cx="295453" cy="236191"/>
      </dsp:txXfrm>
    </dsp:sp>
    <dsp:sp modelId="{DCCC8259-9C4B-4887-B840-92F7F667F000}">
      <dsp:nvSpPr>
        <dsp:cNvPr id="0" name=""/>
        <dsp:cNvSpPr/>
      </dsp:nvSpPr>
      <dsp:spPr>
        <a:xfrm>
          <a:off x="6059900" y="690199"/>
          <a:ext cx="1638271" cy="1638271"/>
        </a:xfrm>
        <a:prstGeom prst="roundRect">
          <a:avLst>
            <a:gd name="adj" fmla="val 10000"/>
          </a:avLst>
        </a:prstGeom>
        <a:solidFill>
          <a:schemeClr val="accent1">
            <a:tint val="50000"/>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14453-3061-45FB-8AD0-05D1D80084CA}">
      <dsp:nvSpPr>
        <dsp:cNvPr id="0" name=""/>
        <dsp:cNvSpPr/>
      </dsp:nvSpPr>
      <dsp:spPr>
        <a:xfrm>
          <a:off x="6063153" y="647825"/>
          <a:ext cx="2167580" cy="2321806"/>
        </a:xfrm>
        <a:prstGeom prst="roundRect">
          <a:avLst>
            <a:gd name="adj" fmla="val 10000"/>
          </a:avLst>
        </a:prstGeom>
        <a:solidFill>
          <a:schemeClr val="accent6">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ts val="600"/>
            </a:spcAft>
          </a:pPr>
          <a:r>
            <a:rPr lang="en-US" sz="2800" b="1" u="sng" kern="1200" dirty="0" smtClean="0"/>
            <a:t>Outputs</a:t>
          </a:r>
          <a:endParaRPr lang="en-US" sz="2800" b="1" u="sng" kern="1200" dirty="0"/>
        </a:p>
        <a:p>
          <a:pPr marL="228600" lvl="1" indent="-228600" algn="l" defTabSz="889000">
            <a:lnSpc>
              <a:spcPct val="90000"/>
            </a:lnSpc>
            <a:spcBef>
              <a:spcPct val="0"/>
            </a:spcBef>
            <a:spcAft>
              <a:spcPts val="600"/>
            </a:spcAft>
            <a:buChar char="••"/>
          </a:pPr>
          <a:r>
            <a:rPr lang="en-US" sz="2000" kern="1200" dirty="0" smtClean="0"/>
            <a:t>Quality/ Outcomes</a:t>
          </a:r>
          <a:endParaRPr lang="en-US" sz="2000" kern="1200" dirty="0"/>
        </a:p>
        <a:p>
          <a:pPr marL="228600" lvl="1" indent="-228600" algn="l" defTabSz="889000">
            <a:lnSpc>
              <a:spcPct val="90000"/>
            </a:lnSpc>
            <a:spcBef>
              <a:spcPct val="0"/>
            </a:spcBef>
            <a:spcAft>
              <a:spcPts val="600"/>
            </a:spcAft>
            <a:buChar char="••"/>
          </a:pPr>
          <a:r>
            <a:rPr lang="en-US" sz="2000" kern="1200" dirty="0" smtClean="0"/>
            <a:t>Service/ Access</a:t>
          </a:r>
          <a:endParaRPr lang="en-US" sz="2000" kern="1200" dirty="0"/>
        </a:p>
        <a:p>
          <a:pPr marL="228600" lvl="1" indent="-228600" algn="l" defTabSz="889000">
            <a:lnSpc>
              <a:spcPct val="90000"/>
            </a:lnSpc>
            <a:spcBef>
              <a:spcPct val="0"/>
            </a:spcBef>
            <a:spcAft>
              <a:spcPts val="600"/>
            </a:spcAft>
            <a:buChar char="••"/>
          </a:pPr>
          <a:r>
            <a:rPr lang="en-US" sz="2000" kern="1200" dirty="0" smtClean="0"/>
            <a:t>Cost</a:t>
          </a:r>
          <a:endParaRPr lang="en-US" sz="2000" kern="1200" dirty="0"/>
        </a:p>
      </dsp:txBody>
      <dsp:txXfrm>
        <a:off x="6126639" y="711311"/>
        <a:ext cx="2040608" cy="2194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F6753-BBBF-423A-B882-6F03C7097721}">
      <dsp:nvSpPr>
        <dsp:cNvPr id="0" name=""/>
        <dsp:cNvSpPr/>
      </dsp:nvSpPr>
      <dsp:spPr>
        <a:xfrm>
          <a:off x="2896082" y="976"/>
          <a:ext cx="2250109" cy="1125054"/>
        </a:xfrm>
        <a:prstGeom prst="roundRect">
          <a:avLst>
            <a:gd name="adj" fmla="val 10000"/>
          </a:avLst>
        </a:prstGeom>
        <a:solidFill>
          <a:schemeClr val="accent6">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Cost</a:t>
          </a:r>
          <a:endParaRPr lang="en-US" sz="3000" kern="1200" dirty="0"/>
        </a:p>
      </dsp:txBody>
      <dsp:txXfrm>
        <a:off x="2929034" y="33928"/>
        <a:ext cx="2184205" cy="1059150"/>
      </dsp:txXfrm>
    </dsp:sp>
    <dsp:sp modelId="{DFD32359-AF0F-4C6F-986B-C6551AB12A79}">
      <dsp:nvSpPr>
        <dsp:cNvPr id="0" name=""/>
        <dsp:cNvSpPr/>
      </dsp:nvSpPr>
      <dsp:spPr>
        <a:xfrm rot="3600000">
          <a:off x="4364085" y="1974815"/>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82216" y="2053569"/>
        <a:ext cx="934827" cy="236261"/>
      </dsp:txXfrm>
    </dsp:sp>
    <dsp:sp modelId="{848DC968-F018-4055-8012-5F1F5E0C70E6}">
      <dsp:nvSpPr>
        <dsp:cNvPr id="0" name=""/>
        <dsp:cNvSpPr/>
      </dsp:nvSpPr>
      <dsp:spPr>
        <a:xfrm>
          <a:off x="4753068" y="3217369"/>
          <a:ext cx="2250109" cy="1125054"/>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Outcomes and Quality</a:t>
          </a:r>
          <a:endParaRPr lang="en-US" sz="3000" kern="1200" dirty="0"/>
        </a:p>
      </dsp:txBody>
      <dsp:txXfrm>
        <a:off x="4786020" y="3250321"/>
        <a:ext cx="2184205" cy="1059150"/>
      </dsp:txXfrm>
    </dsp:sp>
    <dsp:sp modelId="{C6558C7D-69F5-4131-BE1C-035949675FDC}">
      <dsp:nvSpPr>
        <dsp:cNvPr id="0" name=""/>
        <dsp:cNvSpPr/>
      </dsp:nvSpPr>
      <dsp:spPr>
        <a:xfrm rot="10800000">
          <a:off x="3435592" y="3583011"/>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553723" y="3661765"/>
        <a:ext cx="934827" cy="236261"/>
      </dsp:txXfrm>
    </dsp:sp>
    <dsp:sp modelId="{F76D03DC-0DFB-48F8-99C2-9F53CDB9ECEA}">
      <dsp:nvSpPr>
        <dsp:cNvPr id="0" name=""/>
        <dsp:cNvSpPr/>
      </dsp:nvSpPr>
      <dsp:spPr>
        <a:xfrm>
          <a:off x="1039097" y="3217369"/>
          <a:ext cx="2250109" cy="1125054"/>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Service and Access</a:t>
          </a:r>
          <a:endParaRPr lang="en-US" sz="3000" kern="1200" dirty="0"/>
        </a:p>
      </dsp:txBody>
      <dsp:txXfrm>
        <a:off x="1072049" y="3250321"/>
        <a:ext cx="2184205" cy="1059150"/>
      </dsp:txXfrm>
    </dsp:sp>
    <dsp:sp modelId="{61E3EEFB-103D-47D0-88AF-DF32EED413AF}">
      <dsp:nvSpPr>
        <dsp:cNvPr id="0" name=""/>
        <dsp:cNvSpPr/>
      </dsp:nvSpPr>
      <dsp:spPr>
        <a:xfrm rot="18000000">
          <a:off x="2507100" y="1974815"/>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625231" y="2053569"/>
        <a:ext cx="934827" cy="2362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F6753-BBBF-423A-B882-6F03C7097721}">
      <dsp:nvSpPr>
        <dsp:cNvPr id="0" name=""/>
        <dsp:cNvSpPr/>
      </dsp:nvSpPr>
      <dsp:spPr>
        <a:xfrm>
          <a:off x="2896082" y="976"/>
          <a:ext cx="2250109" cy="1125054"/>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Cost</a:t>
          </a:r>
          <a:endParaRPr lang="en-US" sz="3000" kern="1200" dirty="0"/>
        </a:p>
      </dsp:txBody>
      <dsp:txXfrm>
        <a:off x="2929034" y="33928"/>
        <a:ext cx="2184205" cy="1059150"/>
      </dsp:txXfrm>
    </dsp:sp>
    <dsp:sp modelId="{DFD32359-AF0F-4C6F-986B-C6551AB12A79}">
      <dsp:nvSpPr>
        <dsp:cNvPr id="0" name=""/>
        <dsp:cNvSpPr/>
      </dsp:nvSpPr>
      <dsp:spPr>
        <a:xfrm rot="3600000">
          <a:off x="4364085" y="1974815"/>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82216" y="2053569"/>
        <a:ext cx="934827" cy="236261"/>
      </dsp:txXfrm>
    </dsp:sp>
    <dsp:sp modelId="{848DC968-F018-4055-8012-5F1F5E0C70E6}">
      <dsp:nvSpPr>
        <dsp:cNvPr id="0" name=""/>
        <dsp:cNvSpPr/>
      </dsp:nvSpPr>
      <dsp:spPr>
        <a:xfrm>
          <a:off x="4753068" y="3217369"/>
          <a:ext cx="2250109" cy="1125054"/>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Outcomes and Quality</a:t>
          </a:r>
          <a:endParaRPr lang="en-US" sz="3000" kern="1200" dirty="0"/>
        </a:p>
      </dsp:txBody>
      <dsp:txXfrm>
        <a:off x="4786020" y="3250321"/>
        <a:ext cx="2184205" cy="1059150"/>
      </dsp:txXfrm>
    </dsp:sp>
    <dsp:sp modelId="{C6558C7D-69F5-4131-BE1C-035949675FDC}">
      <dsp:nvSpPr>
        <dsp:cNvPr id="0" name=""/>
        <dsp:cNvSpPr/>
      </dsp:nvSpPr>
      <dsp:spPr>
        <a:xfrm rot="10800000">
          <a:off x="3435592" y="3583011"/>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553723" y="3661765"/>
        <a:ext cx="934827" cy="236261"/>
      </dsp:txXfrm>
    </dsp:sp>
    <dsp:sp modelId="{F76D03DC-0DFB-48F8-99C2-9F53CDB9ECEA}">
      <dsp:nvSpPr>
        <dsp:cNvPr id="0" name=""/>
        <dsp:cNvSpPr/>
      </dsp:nvSpPr>
      <dsp:spPr>
        <a:xfrm>
          <a:off x="1039097" y="3217369"/>
          <a:ext cx="2250109" cy="1125054"/>
        </a:xfrm>
        <a:prstGeom prst="roundRect">
          <a:avLst>
            <a:gd name="adj" fmla="val 10000"/>
          </a:avLst>
        </a:prstGeom>
        <a:solidFill>
          <a:schemeClr val="accent6">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Service and Access</a:t>
          </a:r>
          <a:endParaRPr lang="en-US" sz="3000" kern="1200" dirty="0"/>
        </a:p>
      </dsp:txBody>
      <dsp:txXfrm>
        <a:off x="1072049" y="3250321"/>
        <a:ext cx="2184205" cy="1059150"/>
      </dsp:txXfrm>
    </dsp:sp>
    <dsp:sp modelId="{61E3EEFB-103D-47D0-88AF-DF32EED413AF}">
      <dsp:nvSpPr>
        <dsp:cNvPr id="0" name=""/>
        <dsp:cNvSpPr/>
      </dsp:nvSpPr>
      <dsp:spPr>
        <a:xfrm rot="18000000">
          <a:off x="2507100" y="1974815"/>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625231" y="2053569"/>
        <a:ext cx="934827" cy="2362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F6753-BBBF-423A-B882-6F03C7097721}">
      <dsp:nvSpPr>
        <dsp:cNvPr id="0" name=""/>
        <dsp:cNvSpPr/>
      </dsp:nvSpPr>
      <dsp:spPr>
        <a:xfrm>
          <a:off x="2896082" y="976"/>
          <a:ext cx="2250109" cy="1125054"/>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Cost</a:t>
          </a:r>
          <a:endParaRPr lang="en-US" sz="3000" kern="1200" dirty="0"/>
        </a:p>
      </dsp:txBody>
      <dsp:txXfrm>
        <a:off x="2929034" y="33928"/>
        <a:ext cx="2184205" cy="1059150"/>
      </dsp:txXfrm>
    </dsp:sp>
    <dsp:sp modelId="{DFD32359-AF0F-4C6F-986B-C6551AB12A79}">
      <dsp:nvSpPr>
        <dsp:cNvPr id="0" name=""/>
        <dsp:cNvSpPr/>
      </dsp:nvSpPr>
      <dsp:spPr>
        <a:xfrm rot="3600000">
          <a:off x="4364085" y="1974815"/>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82216" y="2053569"/>
        <a:ext cx="934827" cy="236261"/>
      </dsp:txXfrm>
    </dsp:sp>
    <dsp:sp modelId="{848DC968-F018-4055-8012-5F1F5E0C70E6}">
      <dsp:nvSpPr>
        <dsp:cNvPr id="0" name=""/>
        <dsp:cNvSpPr/>
      </dsp:nvSpPr>
      <dsp:spPr>
        <a:xfrm>
          <a:off x="4753068" y="3217369"/>
          <a:ext cx="2250109" cy="1125054"/>
        </a:xfrm>
        <a:prstGeom prst="roundRect">
          <a:avLst>
            <a:gd name="adj" fmla="val 10000"/>
          </a:avLst>
        </a:prstGeom>
        <a:solidFill>
          <a:schemeClr val="accent6">
            <a:lumMod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Outcomes and Quality</a:t>
          </a:r>
          <a:endParaRPr lang="en-US" sz="3000" kern="1200" dirty="0"/>
        </a:p>
      </dsp:txBody>
      <dsp:txXfrm>
        <a:off x="4786020" y="3250321"/>
        <a:ext cx="2184205" cy="1059150"/>
      </dsp:txXfrm>
    </dsp:sp>
    <dsp:sp modelId="{C6558C7D-69F5-4131-BE1C-035949675FDC}">
      <dsp:nvSpPr>
        <dsp:cNvPr id="0" name=""/>
        <dsp:cNvSpPr/>
      </dsp:nvSpPr>
      <dsp:spPr>
        <a:xfrm rot="10800000">
          <a:off x="3435592" y="3583011"/>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553723" y="3661765"/>
        <a:ext cx="934827" cy="236261"/>
      </dsp:txXfrm>
    </dsp:sp>
    <dsp:sp modelId="{F76D03DC-0DFB-48F8-99C2-9F53CDB9ECEA}">
      <dsp:nvSpPr>
        <dsp:cNvPr id="0" name=""/>
        <dsp:cNvSpPr/>
      </dsp:nvSpPr>
      <dsp:spPr>
        <a:xfrm>
          <a:off x="1039097" y="3217369"/>
          <a:ext cx="2250109" cy="1125054"/>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Service and Access</a:t>
          </a:r>
          <a:endParaRPr lang="en-US" sz="3000" kern="1200" dirty="0"/>
        </a:p>
      </dsp:txBody>
      <dsp:txXfrm>
        <a:off x="1072049" y="3250321"/>
        <a:ext cx="2184205" cy="1059150"/>
      </dsp:txXfrm>
    </dsp:sp>
    <dsp:sp modelId="{61E3EEFB-103D-47D0-88AF-DF32EED413AF}">
      <dsp:nvSpPr>
        <dsp:cNvPr id="0" name=""/>
        <dsp:cNvSpPr/>
      </dsp:nvSpPr>
      <dsp:spPr>
        <a:xfrm rot="18000000">
          <a:off x="2507100" y="1974815"/>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625231" y="2053569"/>
        <a:ext cx="934827" cy="2362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F6753-BBBF-423A-B882-6F03C7097721}">
      <dsp:nvSpPr>
        <dsp:cNvPr id="0" name=""/>
        <dsp:cNvSpPr/>
      </dsp:nvSpPr>
      <dsp:spPr>
        <a:xfrm>
          <a:off x="2896082" y="976"/>
          <a:ext cx="2250109" cy="1125054"/>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Cost</a:t>
          </a:r>
          <a:endParaRPr lang="en-US" sz="3000" kern="1200" dirty="0"/>
        </a:p>
      </dsp:txBody>
      <dsp:txXfrm>
        <a:off x="2929034" y="33928"/>
        <a:ext cx="2184205" cy="1059150"/>
      </dsp:txXfrm>
    </dsp:sp>
    <dsp:sp modelId="{DFD32359-AF0F-4C6F-986B-C6551AB12A79}">
      <dsp:nvSpPr>
        <dsp:cNvPr id="0" name=""/>
        <dsp:cNvSpPr/>
      </dsp:nvSpPr>
      <dsp:spPr>
        <a:xfrm rot="3600000">
          <a:off x="4364085" y="1974815"/>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4482216" y="2053569"/>
        <a:ext cx="934827" cy="236261"/>
      </dsp:txXfrm>
    </dsp:sp>
    <dsp:sp modelId="{848DC968-F018-4055-8012-5F1F5E0C70E6}">
      <dsp:nvSpPr>
        <dsp:cNvPr id="0" name=""/>
        <dsp:cNvSpPr/>
      </dsp:nvSpPr>
      <dsp:spPr>
        <a:xfrm>
          <a:off x="4753068" y="3217369"/>
          <a:ext cx="2250109" cy="1125054"/>
        </a:xfrm>
        <a:prstGeom prst="roundRect">
          <a:avLst>
            <a:gd name="adj" fmla="val 10000"/>
          </a:avLst>
        </a:prstGeom>
        <a:solidFill>
          <a:schemeClr val="accent1"/>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Outcomes and Quality</a:t>
          </a:r>
          <a:endParaRPr lang="en-US" sz="3000" kern="1200" dirty="0"/>
        </a:p>
      </dsp:txBody>
      <dsp:txXfrm>
        <a:off x="4786020" y="3250321"/>
        <a:ext cx="2184205" cy="1059150"/>
      </dsp:txXfrm>
    </dsp:sp>
    <dsp:sp modelId="{C6558C7D-69F5-4131-BE1C-035949675FDC}">
      <dsp:nvSpPr>
        <dsp:cNvPr id="0" name=""/>
        <dsp:cNvSpPr/>
      </dsp:nvSpPr>
      <dsp:spPr>
        <a:xfrm rot="10800000">
          <a:off x="3435592" y="3583011"/>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10800000">
        <a:off x="3553723" y="3661765"/>
        <a:ext cx="934827" cy="236261"/>
      </dsp:txXfrm>
    </dsp:sp>
    <dsp:sp modelId="{F76D03DC-0DFB-48F8-99C2-9F53CDB9ECEA}">
      <dsp:nvSpPr>
        <dsp:cNvPr id="0" name=""/>
        <dsp:cNvSpPr/>
      </dsp:nvSpPr>
      <dsp:spPr>
        <a:xfrm>
          <a:off x="1039097" y="3217369"/>
          <a:ext cx="2250109" cy="1125054"/>
        </a:xfrm>
        <a:prstGeom prst="roundRect">
          <a:avLst>
            <a:gd name="adj" fmla="val 10000"/>
          </a:avLst>
        </a:prstGeom>
        <a:solidFill>
          <a:schemeClr val="accent1">
            <a:hueOff val="0"/>
            <a:satOff val="0"/>
            <a:lumOff val="0"/>
            <a:alphaOff val="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Service and Access</a:t>
          </a:r>
          <a:endParaRPr lang="en-US" sz="3000" kern="1200" dirty="0"/>
        </a:p>
      </dsp:txBody>
      <dsp:txXfrm>
        <a:off x="1072049" y="3250321"/>
        <a:ext cx="2184205" cy="1059150"/>
      </dsp:txXfrm>
    </dsp:sp>
    <dsp:sp modelId="{61E3EEFB-103D-47D0-88AF-DF32EED413AF}">
      <dsp:nvSpPr>
        <dsp:cNvPr id="0" name=""/>
        <dsp:cNvSpPr/>
      </dsp:nvSpPr>
      <dsp:spPr>
        <a:xfrm rot="18000000">
          <a:off x="2507100" y="1974815"/>
          <a:ext cx="1171089" cy="39376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625231" y="2053569"/>
        <a:ext cx="934827" cy="2362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0.59741</cdr:x>
      <cdr:y>0.03571</cdr:y>
    </cdr:from>
    <cdr:to>
      <cdr:x>0.65398</cdr:x>
      <cdr:y>0.15762</cdr:y>
    </cdr:to>
    <cdr:sp macro="" textlink="">
      <cdr:nvSpPr>
        <cdr:cNvPr id="2" name="Down Arrow 1"/>
        <cdr:cNvSpPr/>
      </cdr:nvSpPr>
      <cdr:spPr>
        <a:xfrm xmlns:a="http://schemas.openxmlformats.org/drawingml/2006/main">
          <a:off x="5117977" y="169598"/>
          <a:ext cx="484632" cy="579020"/>
        </a:xfrm>
        <a:prstGeom xmlns:a="http://schemas.openxmlformats.org/drawingml/2006/main" prst="downArrow">
          <a:avLst/>
        </a:prstGeom>
        <a:gradFill xmlns:a="http://schemas.openxmlformats.org/drawingml/2006/main">
          <a:gsLst>
            <a:gs pos="0">
              <a:srgbClr val="FF3399"/>
            </a:gs>
            <a:gs pos="25000">
              <a:srgbClr val="FF6633"/>
            </a:gs>
            <a:gs pos="50000">
              <a:srgbClr val="FFFF00"/>
            </a:gs>
            <a:gs pos="75000">
              <a:srgbClr val="01A78F"/>
            </a:gs>
            <a:gs pos="100000">
              <a:srgbClr val="3366FF"/>
            </a:gs>
          </a:gsLst>
          <a:lin ang="5400000" scaled="0"/>
        </a:gra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0.68927</cdr:x>
      <cdr:y>0.31497</cdr:y>
    </cdr:from>
    <cdr:to>
      <cdr:x>0.74721</cdr:x>
      <cdr:y>0.43374</cdr:y>
    </cdr:to>
    <cdr:sp macro="" textlink="">
      <cdr:nvSpPr>
        <cdr:cNvPr id="2" name="Down Arrow 1"/>
        <cdr:cNvSpPr/>
      </cdr:nvSpPr>
      <cdr:spPr>
        <a:xfrm xmlns:a="http://schemas.openxmlformats.org/drawingml/2006/main">
          <a:off x="5765930" y="1535569"/>
          <a:ext cx="484632" cy="579020"/>
        </a:xfrm>
        <a:prstGeom xmlns:a="http://schemas.openxmlformats.org/drawingml/2006/main" prst="downArrow">
          <a:avLst/>
        </a:prstGeom>
        <a:gradFill xmlns:a="http://schemas.openxmlformats.org/drawingml/2006/main">
          <a:gsLst>
            <a:gs pos="0">
              <a:srgbClr val="FF3399"/>
            </a:gs>
            <a:gs pos="25000">
              <a:srgbClr val="FF6633"/>
            </a:gs>
            <a:gs pos="50000">
              <a:srgbClr val="FFFF00"/>
            </a:gs>
            <a:gs pos="75000">
              <a:srgbClr val="01A78F"/>
            </a:gs>
            <a:gs pos="100000">
              <a:srgbClr val="3366FF"/>
            </a:gs>
          </a:gsLst>
          <a:lin ang="5400000" scaled="0"/>
        </a:gra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4871A74D-2CA5-4FBE-8426-1808C3C62FB9}" type="datetimeFigureOut">
              <a:rPr lang="en-US" smtClean="0"/>
              <a:t>2/17/2016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484177D-533A-42F7-9D88-3C10FEFD0AB3}" type="slidenum">
              <a:rPr lang="en-US" smtClean="0"/>
              <a:t>‹#›</a:t>
            </a:fld>
            <a:endParaRPr lang="en-US"/>
          </a:p>
        </p:txBody>
      </p:sp>
    </p:spTree>
    <p:extLst>
      <p:ext uri="{BB962C8B-B14F-4D97-AF65-F5344CB8AC3E}">
        <p14:creationId xmlns:p14="http://schemas.microsoft.com/office/powerpoint/2010/main" val="19591343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2DC9BE9F-BC9E-9648-A072-11A954F4D23B}" type="datetimeFigureOut">
              <a:rPr lang="en-US" smtClean="0"/>
              <a:t>2/17/2016</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857E8B4-146E-0043-B4BD-35159169CD01}" type="slidenum">
              <a:rPr lang="en-US" smtClean="0"/>
              <a:t>‹#›</a:t>
            </a:fld>
            <a:endParaRPr lang="en-US"/>
          </a:p>
        </p:txBody>
      </p:sp>
    </p:spTree>
    <p:extLst>
      <p:ext uri="{BB962C8B-B14F-4D97-AF65-F5344CB8AC3E}">
        <p14:creationId xmlns:p14="http://schemas.microsoft.com/office/powerpoint/2010/main" val="2957273603"/>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 about why</a:t>
            </a:r>
            <a:r>
              <a:rPr lang="en-US" baseline="0" dirty="0" smtClean="0"/>
              <a:t> the class ; good data and fascinating results ; not an expert so I wish others in the room who have experience can speak…  we all have personal stories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57E8B4-146E-0043-B4BD-35159169CD01}" type="slidenum">
              <a:rPr lang="en-US" smtClean="0"/>
              <a:t>1</a:t>
            </a:fld>
            <a:endParaRPr lang="en-US"/>
          </a:p>
        </p:txBody>
      </p:sp>
    </p:spTree>
    <p:extLst>
      <p:ext uri="{BB962C8B-B14F-4D97-AF65-F5344CB8AC3E}">
        <p14:creationId xmlns:p14="http://schemas.microsoft.com/office/powerpoint/2010/main" val="1882883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PPP = Purchasing Power Parity</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57E8B4-146E-0043-B4BD-35159169CD01}" type="slidenum">
              <a:rPr lang="en-US" smtClean="0"/>
              <a:t>19</a:t>
            </a:fld>
            <a:endParaRPr lang="en-US"/>
          </a:p>
        </p:txBody>
      </p:sp>
    </p:spTree>
    <p:extLst>
      <p:ext uri="{BB962C8B-B14F-4D97-AF65-F5344CB8AC3E}">
        <p14:creationId xmlns:p14="http://schemas.microsoft.com/office/powerpoint/2010/main" val="64516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r>
              <a:rPr lang="en-US" baseline="0" dirty="0" smtClean="0"/>
              <a:t> for USA to see a doc – higher is better</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57E8B4-146E-0043-B4BD-35159169CD01}" type="slidenum">
              <a:rPr lang="en-US" smtClean="0"/>
              <a:t>22</a:t>
            </a:fld>
            <a:endParaRPr lang="en-US"/>
          </a:p>
        </p:txBody>
      </p:sp>
    </p:spTree>
    <p:extLst>
      <p:ext uri="{BB962C8B-B14F-4D97-AF65-F5344CB8AC3E}">
        <p14:creationId xmlns:p14="http://schemas.microsoft.com/office/powerpoint/2010/main" val="2631335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UK and Canada</a:t>
            </a:r>
            <a:r>
              <a:rPr lang="en-US" baseline="0" dirty="0" smtClean="0"/>
              <a:t> struggling…   High lit blue good; low dark bad….</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57E8B4-146E-0043-B4BD-35159169CD01}" type="slidenum">
              <a:rPr lang="en-US" smtClean="0"/>
              <a:t>23</a:t>
            </a:fld>
            <a:endParaRPr lang="en-US"/>
          </a:p>
        </p:txBody>
      </p:sp>
    </p:spTree>
    <p:extLst>
      <p:ext uri="{BB962C8B-B14F-4D97-AF65-F5344CB8AC3E}">
        <p14:creationId xmlns:p14="http://schemas.microsoft.com/office/powerpoint/2010/main" val="290898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last two years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57E8B4-146E-0043-B4BD-35159169CD01}" type="slidenum">
              <a:rPr lang="en-US" smtClean="0"/>
              <a:t>24</a:t>
            </a:fld>
            <a:endParaRPr lang="en-US"/>
          </a:p>
        </p:txBody>
      </p:sp>
    </p:spTree>
    <p:extLst>
      <p:ext uri="{BB962C8B-B14F-4D97-AF65-F5344CB8AC3E}">
        <p14:creationId xmlns:p14="http://schemas.microsoft.com/office/powerpoint/2010/main" val="198936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2014 data for USA includes first</a:t>
            </a:r>
            <a:r>
              <a:rPr lang="en-US" baseline="0" dirty="0" smtClean="0"/>
              <a:t> year of Obamacare</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5438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Mortality rate</a:t>
            </a:r>
            <a:r>
              <a:rPr lang="en-US" baseline="0" dirty="0" smtClean="0"/>
              <a:t> information:  </a:t>
            </a:r>
            <a:r>
              <a:rPr lang="en-US" dirty="0"/>
              <a:t>Nolte and McKee consider that all deaths from respiratory diseases between 1 and 14 years are</a:t>
            </a:r>
          </a:p>
          <a:p>
            <a:r>
              <a:rPr lang="en-US" dirty="0"/>
              <a:t>preventable by appropriate and timely treatments. A limit of “under 15” was set as deaths other</a:t>
            </a:r>
          </a:p>
          <a:p>
            <a:r>
              <a:rPr lang="en-US" dirty="0"/>
              <a:t>Circulatory diseases were leading cause of amenable disease in OECD  51% of deaths, Cancer accounted for 33% pf amenable deaths in list; USA is slow in making progress in this metric Amenable death have </a:t>
            </a:r>
            <a:r>
              <a:rPr lang="en-US" dirty="0" err="1"/>
              <a:t>delcined</a:t>
            </a:r>
            <a:r>
              <a:rPr lang="en-US" dirty="0"/>
              <a:t> 1.8% since 1997, below the OECD average</a:t>
            </a:r>
          </a:p>
          <a:p>
            <a:endParaRPr lang="en-US" dirty="0"/>
          </a:p>
          <a:p>
            <a:r>
              <a:rPr lang="en-US" dirty="0"/>
              <a:t>Low rates of amenable death in cancer and diseases of the nervous system in USA</a:t>
            </a:r>
          </a:p>
          <a:p>
            <a:r>
              <a:rPr lang="en-US" i="1" dirty="0"/>
              <a:t>Amenable mortality </a:t>
            </a:r>
            <a:r>
              <a:rPr lang="en-US" dirty="0"/>
              <a:t>is generally defined as premature deaths that should not occur in the presence of</a:t>
            </a:r>
          </a:p>
          <a:p>
            <a:r>
              <a:rPr lang="en-US" dirty="0"/>
              <a:t>effective and timely care. It takes into account premature deaths for a list of diseases, for which effective</a:t>
            </a:r>
          </a:p>
          <a:p>
            <a:r>
              <a:rPr lang="en-US" dirty="0"/>
              <a:t>health interventions are deemed to exist and might prevent deaths before a certain age limit (usually 75,</a:t>
            </a:r>
          </a:p>
          <a:p>
            <a:r>
              <a:rPr lang="en-US" dirty="0"/>
              <a:t>though sometimes lower).</a:t>
            </a:r>
          </a:p>
          <a:p>
            <a:r>
              <a:rPr lang="en-US" dirty="0"/>
              <a:t>than in childhood from these causes are likely to reflect some other diseases process (Nolte and</a:t>
            </a:r>
          </a:p>
          <a:p>
            <a:r>
              <a:rPr lang="en-US" dirty="0"/>
              <a:t>McKee, 2004). Tobias and </a:t>
            </a:r>
            <a:r>
              <a:rPr lang="en-US" dirty="0" err="1"/>
              <a:t>Yeh</a:t>
            </a:r>
            <a:r>
              <a:rPr lang="en-US" dirty="0"/>
              <a:t> consider deaths from chronic obstructive pulmonary diseases</a:t>
            </a:r>
          </a:p>
          <a:p>
            <a:r>
              <a:rPr lang="en-US" dirty="0"/>
              <a:t>(COPD) only after 45 and deaths from asthma only before 45 as amenable to health services.</a:t>
            </a:r>
          </a:p>
        </p:txBody>
      </p:sp>
      <p:sp>
        <p:nvSpPr>
          <p:cNvPr id="4" name="Slide Number Placeholder 3"/>
          <p:cNvSpPr>
            <a:spLocks noGrp="1"/>
          </p:cNvSpPr>
          <p:nvPr>
            <p:ph type="sldNum" sz="quarter" idx="10"/>
          </p:nvPr>
        </p:nvSpPr>
        <p:spPr/>
        <p:txBody>
          <a:bodyPr/>
          <a:lstStyle/>
          <a:p>
            <a:fld id="{8857E8B4-146E-0043-B4BD-35159169CD01}" type="slidenum">
              <a:rPr lang="en-US" smtClean="0"/>
              <a:t>30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33218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OECD Healthcare</a:t>
            </a:r>
            <a:r>
              <a:rPr lang="en-US" baseline="0" dirty="0" smtClean="0"/>
              <a:t> 2015</a:t>
            </a:r>
          </a:p>
          <a:p>
            <a:r>
              <a:rPr lang="en-US" baseline="0" dirty="0" smtClean="0"/>
              <a:t>Recent data on middle aged white men whose life expectancy is going down…</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33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87591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Commonwealth fund Survey 2005</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36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31000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dirty="0"/>
              <a:t>hemoglobin A1c checked in past six months, and feet examined, eyes examined, and cholesterol checked in past year. 	</a:t>
            </a:r>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57E8B4-146E-0043-B4BD-35159169CD01}" type="slidenum">
              <a:rPr lang="en-US" smtClean="0"/>
              <a:t>38</a:t>
            </a:fld>
            <a:endParaRPr lang="en-US"/>
          </a:p>
        </p:txBody>
      </p:sp>
    </p:spTree>
    <p:extLst>
      <p:ext uri="{BB962C8B-B14F-4D97-AF65-F5344CB8AC3E}">
        <p14:creationId xmlns:p14="http://schemas.microsoft.com/office/powerpoint/2010/main" val="835047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40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9165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taster objectives and how they relate</a:t>
            </a:r>
            <a:r>
              <a:rPr lang="en-US" baseline="0" dirty="0" smtClean="0"/>
              <a:t> to course; root causes of </a:t>
            </a:r>
            <a:r>
              <a:rPr lang="en-US" baseline="0" smtClean="0"/>
              <a:t>cost inflation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485613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 of new technology and</a:t>
            </a:r>
            <a:r>
              <a:rPr lang="en-US" baseline="0" dirty="0" smtClean="0"/>
              <a:t> process: </a:t>
            </a:r>
            <a:r>
              <a:rPr lang="en-US" dirty="0" smtClean="0"/>
              <a:t>High dose</a:t>
            </a:r>
            <a:r>
              <a:rPr lang="en-US" baseline="0" dirty="0" smtClean="0"/>
              <a:t> chemotherapy for breast cancer treatment (up to 9000 deaths), PSA testing</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47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22668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 of new technology and</a:t>
            </a:r>
            <a:r>
              <a:rPr lang="en-US" baseline="0" dirty="0" smtClean="0"/>
              <a:t> process: </a:t>
            </a:r>
            <a:r>
              <a:rPr lang="en-US" dirty="0" smtClean="0"/>
              <a:t>High dose</a:t>
            </a:r>
            <a:r>
              <a:rPr lang="en-US" baseline="0" dirty="0" smtClean="0"/>
              <a:t> chemotherapy for breast cancer treatment (up to 9000 deaths), PSA testing</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48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22668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Risk of </a:t>
            </a:r>
            <a:r>
              <a:rPr lang="en-US" dirty="0" err="1" smtClean="0"/>
              <a:t>cardic</a:t>
            </a:r>
            <a:r>
              <a:rPr lang="en-US" baseline="0" dirty="0" smtClean="0"/>
              <a:t> event within 5 years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857E8B4-146E-0043-B4BD-35159169CD01}" type="slidenum">
              <a:rPr lang="en-US" smtClean="0"/>
              <a:t>49</a:t>
            </a:fld>
            <a:endParaRPr lang="en-US"/>
          </a:p>
        </p:txBody>
      </p:sp>
    </p:spTree>
    <p:extLst>
      <p:ext uri="{BB962C8B-B14F-4D97-AF65-F5344CB8AC3E}">
        <p14:creationId xmlns:p14="http://schemas.microsoft.com/office/powerpoint/2010/main" val="2686349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Peer countries</a:t>
            </a:r>
            <a:r>
              <a:rPr lang="en-US" baseline="0" dirty="0" smtClean="0"/>
              <a:t> : France, Germany, Italy, Spain, UK; COPD – Chronic Obstructive Pulmonary Disease; 21 diseases of 35 most frequent are less prevalent in USA</a:t>
            </a:r>
          </a:p>
          <a:p>
            <a:r>
              <a:rPr lang="en-US" baseline="0" dirty="0" smtClean="0"/>
              <a:t>prevalence= number of individual with a disease in a specific population at a discrete point in time</a:t>
            </a:r>
          </a:p>
          <a:p>
            <a:r>
              <a:rPr lang="en-US" baseline="0" dirty="0" smtClean="0"/>
              <a:t>Incidence= number of new cases of a disease in a population over a specific period of time</a:t>
            </a:r>
          </a:p>
          <a:p>
            <a:endParaRPr lang="en-US" baseline="0" dirty="0" smtClean="0"/>
          </a:p>
          <a:p>
            <a:r>
              <a:rPr lang="en-US" baseline="0" dirty="0" smtClean="0"/>
              <a:t>Treatment and severity not calculated</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50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13603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57E8B4-146E-0043-B4BD-35159169CD01}" type="slidenum">
              <a:rPr lang="en-US" smtClean="0"/>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8653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page 3 and</a:t>
            </a:r>
            <a:r>
              <a:rPr lang="en-US" baseline="0" dirty="0" smtClean="0"/>
              <a:t> </a:t>
            </a:r>
            <a:r>
              <a:rPr lang="en-US" dirty="0" smtClean="0"/>
              <a:t>4 in</a:t>
            </a:r>
            <a:r>
              <a:rPr lang="en-US" baseline="0" dirty="0" smtClean="0"/>
              <a:t> </a:t>
            </a:r>
            <a:r>
              <a:rPr lang="en-US" baseline="0" dirty="0" err="1" smtClean="0"/>
              <a:t>L</a:t>
            </a:r>
            <a:r>
              <a:rPr lang="en-US" dirty="0" err="1" smtClean="0"/>
              <a:t>assey</a:t>
            </a:r>
            <a:r>
              <a:rPr lang="en-US" dirty="0" smtClean="0"/>
              <a:t> for  first definition; 2</a:t>
            </a:r>
            <a:r>
              <a:rPr lang="en-US" baseline="30000" dirty="0" smtClean="0"/>
              <a:t>nd</a:t>
            </a:r>
            <a:r>
              <a:rPr lang="en-US" dirty="0" smtClean="0"/>
              <a:t> is in Johnson and </a:t>
            </a:r>
            <a:r>
              <a:rPr lang="en-US" dirty="0" err="1" smtClean="0"/>
              <a:t>Stoskopf</a:t>
            </a:r>
            <a:r>
              <a:rPr lang="en-US" dirty="0" smtClean="0"/>
              <a:t> </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4293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Seepage 4 ,5 and 6 in </a:t>
            </a:r>
            <a:r>
              <a:rPr lang="en-US" dirty="0" err="1" smtClean="0"/>
              <a:t>lassey</a:t>
            </a:r>
            <a:endParaRPr lang="en-US" dirty="0" smtClean="0"/>
          </a:p>
          <a:p>
            <a:r>
              <a:rPr lang="en-US" dirty="0" smtClean="0"/>
              <a:t>Climate</a:t>
            </a:r>
            <a:r>
              <a:rPr lang="en-US" baseline="0" dirty="0" smtClean="0"/>
              <a:t> and weather malaria issues;  high incomes , </a:t>
            </a:r>
            <a:r>
              <a:rPr lang="en-US" baseline="0" dirty="0" err="1" smtClean="0"/>
              <a:t>highed</a:t>
            </a:r>
            <a:r>
              <a:rPr lang="en-US" baseline="0" dirty="0" smtClean="0"/>
              <a:t> education= longer lifetime; English sense of solidarity led to HNS</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1786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9682">
              <a:defRPr/>
            </a:pPr>
            <a:r>
              <a:rPr lang="en-US" dirty="0"/>
              <a:t>See article by </a:t>
            </a:r>
            <a:r>
              <a:rPr lang="en-US" dirty="0" err="1"/>
              <a:t>Atul</a:t>
            </a:r>
            <a:r>
              <a:rPr lang="en-US" dirty="0"/>
              <a:t> </a:t>
            </a:r>
            <a:r>
              <a:rPr lang="en-US" dirty="0" err="1"/>
              <a:t>Gawande</a:t>
            </a:r>
            <a:r>
              <a:rPr lang="en-US" dirty="0"/>
              <a:t> in New Yorker 2009</a:t>
            </a:r>
          </a:p>
          <a:p>
            <a:pPr defTabSz="469682">
              <a:defRPr/>
            </a:pPr>
            <a:r>
              <a:rPr lang="en-US" dirty="0"/>
              <a:t>Evolution of workhouses into hospitals</a:t>
            </a:r>
          </a:p>
          <a:p>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313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largest private spending on HC on per capita and % basis  PPP – parity </a:t>
            </a:r>
            <a:r>
              <a:rPr lang="en-US" baseline="0" dirty="0" err="1" smtClean="0"/>
              <a:t>purchaing</a:t>
            </a:r>
            <a:r>
              <a:rPr lang="en-US" baseline="0" dirty="0" smtClean="0"/>
              <a:t> power – not just an exchange rate but more a comparison of what the local currency will buy you..   Comparing what you get for a dollar with what you get for a euro….</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9986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 1047 per resident out of pocket – only </a:t>
            </a:r>
            <a:r>
              <a:rPr lang="en-US" dirty="0" err="1" smtClean="0"/>
              <a:t>swiss</a:t>
            </a:r>
            <a:r>
              <a:rPr lang="en-US" dirty="0" smtClean="0"/>
              <a:t> spent more and the </a:t>
            </a:r>
            <a:r>
              <a:rPr lang="en-US" dirty="0" err="1" smtClean="0"/>
              <a:t>french</a:t>
            </a:r>
            <a:r>
              <a:rPr lang="en-US" dirty="0" smtClean="0"/>
              <a:t> spent 270</a:t>
            </a:r>
          </a:p>
          <a:p>
            <a:r>
              <a:rPr lang="en-US" dirty="0" smtClean="0"/>
              <a:t>-</a:t>
            </a:r>
            <a:r>
              <a:rPr lang="en-US" dirty="0" err="1" smtClean="0"/>
              <a:t>puclic</a:t>
            </a:r>
            <a:r>
              <a:rPr lang="en-US" dirty="0" smtClean="0"/>
              <a:t> spending</a:t>
            </a:r>
            <a:r>
              <a:rPr lang="en-US" baseline="0" dirty="0" smtClean="0"/>
              <a:t> in USA more than all except Nor and </a:t>
            </a:r>
            <a:r>
              <a:rPr lang="en-US" baseline="0" dirty="0" err="1" smtClean="0"/>
              <a:t>Netherladn</a:t>
            </a:r>
            <a:r>
              <a:rPr lang="en-US" baseline="0" dirty="0" smtClean="0"/>
              <a:t> only w/o national healthcare system; private insurance is 5 times the cost in the </a:t>
            </a:r>
            <a:r>
              <a:rPr lang="en-US" baseline="0" dirty="0" err="1" smtClean="0"/>
              <a:t>nxt</a:t>
            </a:r>
            <a:r>
              <a:rPr lang="en-US" baseline="0" dirty="0" smtClean="0"/>
              <a:t> country  - </a:t>
            </a:r>
            <a:r>
              <a:rPr lang="en-US" baseline="0" dirty="0" err="1" smtClean="0"/>
              <a:t>canada</a:t>
            </a:r>
            <a:r>
              <a:rPr lang="en-US" baseline="0" dirty="0" smtClean="0"/>
              <a:t>: $3442 per capita and $654 in </a:t>
            </a:r>
            <a:r>
              <a:rPr lang="en-US" baseline="0" dirty="0" err="1" smtClean="0"/>
              <a:t>canada</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14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79121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all OECD?  </a:t>
            </a:r>
            <a:endParaRPr lang="en-US" dirty="0"/>
          </a:p>
        </p:txBody>
      </p:sp>
      <p:sp>
        <p:nvSpPr>
          <p:cNvPr id="4" name="Slide Number Placeholder 3"/>
          <p:cNvSpPr>
            <a:spLocks noGrp="1"/>
          </p:cNvSpPr>
          <p:nvPr>
            <p:ph type="sldNum" sz="quarter" idx="10"/>
          </p:nvPr>
        </p:nvSpPr>
        <p:spPr/>
        <p:txBody>
          <a:bodyPr/>
          <a:lstStyle/>
          <a:p>
            <a:fld id="{8857E8B4-146E-0043-B4BD-35159169CD01}" type="slidenum">
              <a:rPr lang="en-US" smtClean="0"/>
              <a:t>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027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C174884-DD3C-4202-94F8-80F8C469E1FD}"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20A47-353A-4C83-9885-134E1259B511}"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3473A-FDED-2343-94C7-589CD1E1F78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D89A81D-D154-4D77-B560-B88C24F5CB20}"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E5EE7F4-4D6D-4585-A783-1F9CBE016562}"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080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219200"/>
            <a:ext cx="4114800" cy="1687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4114800" cy="766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138363"/>
            <a:ext cx="4114800" cy="76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AAF2E2AF-E482-4C8C-8C73-7789E2D6309C}" type="datetime1">
              <a:rPr lang="en-US" smtClean="0"/>
              <a:t>2/17/2016</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499E83D-1460-4318-B9C5-942278672EBF}" type="slidenum">
              <a:rPr lang="en-US"/>
              <a:pPr>
                <a:defRPr/>
              </a:pPr>
              <a:t>‹#›</a:t>
            </a:fld>
            <a:endParaRPr lang="en-US"/>
          </a:p>
        </p:txBody>
      </p:sp>
    </p:spTree>
    <p:extLst>
      <p:ext uri="{BB962C8B-B14F-4D97-AF65-F5344CB8AC3E}">
        <p14:creationId xmlns:p14="http://schemas.microsoft.com/office/powerpoint/2010/main" val="384160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233708D-A8EF-4B36-A0E0-6B729860DBE8}"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D16CDE3-81CA-4A1C-9EE0-4F6D6CD7A531}"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473A-FDED-2343-94C7-589CD1E1F788}"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F47DC6-90DA-4C5E-8CC9-9E974B2C69EE}" type="datetime1">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36D72369-7CE5-4644-9D92-1E16B75765B9}"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2E5546-5FEB-4FD2-841F-D233AAFA92C6}" type="datetime1">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C87C27A-4515-4B29-A303-1D7DD53B2185}" type="datetime1">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B8F28-F612-49DD-9927-DB18F6CF642F}" type="datetime1">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E92C2-B8A1-4537-BF5E-C1270A9904E9}" type="datetime1">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3473A-FDED-2343-94C7-589CD1E1F7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FB18C5E6-5FC0-43EA-B59F-470CC4237522}" type="datetime1">
              <a:rPr lang="en-US" smtClean="0"/>
              <a:t>2/17/2016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BA73473A-FDED-2343-94C7-589CD1E1F78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hyperlink" Target="http://www.gapminder.org/world/#$majorMode=chart$is;shi=t;ly=2003;lb=f;il=t;fs=11;al=30;stl=t;st=t;nsl=t;se=t$wst;tts=C$ts;sp=5.59290322580644;ti=2013$zpv;v=0$inc_x;mmid=XCOORDS;iid=phAwcNAVuyj1jiMAkmq1iMg;by=ind$inc_y;mmid=YCOORDS;iid=phAwcNAVuyj2tPLxKvvnNPA;by=ind$inc_s;uniValue=8.21;iid=phAwcNAVuyj0XOoBL_n5tAQ;by=ind$inc_c;uniValue=255;gid=CATID0;by=grp$map_x;scale=log;dataMin=194;dataMax=96846$map_y;scale=lin;dataMin=23;dataMax=86$map_s;sma=49;smi=2.65$cd;bd=0$inds=;example=75"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package" Target="../embeddings/Microsoft_Word_Document2.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www.cdc.gov/nchs/data/databriefs/db125_fig2.pn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youtube.com/watch?v=2yJqAdfO2w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1987635"/>
            <a:ext cx="6498158" cy="1724867"/>
          </a:xfrm>
        </p:spPr>
        <p:txBody>
          <a:bodyPr/>
          <a:lstStyle/>
          <a:p>
            <a:r>
              <a:rPr lang="en-US" dirty="0" smtClean="0"/>
              <a:t>Comparative Healthcare</a:t>
            </a:r>
            <a:br>
              <a:rPr lang="en-US" dirty="0" smtClean="0"/>
            </a:br>
            <a:r>
              <a:rPr lang="en-US" dirty="0" smtClean="0"/>
              <a:t>Systems</a:t>
            </a:r>
            <a:endParaRPr lang="en-US" dirty="0"/>
          </a:p>
        </p:txBody>
      </p:sp>
      <p:sp>
        <p:nvSpPr>
          <p:cNvPr id="3" name="Subtitle 2"/>
          <p:cNvSpPr>
            <a:spLocks noGrp="1"/>
          </p:cNvSpPr>
          <p:nvPr>
            <p:ph type="subTitle" idx="1"/>
          </p:nvPr>
        </p:nvSpPr>
        <p:spPr>
          <a:xfrm>
            <a:off x="1322920" y="4591740"/>
            <a:ext cx="6498159" cy="916641"/>
          </a:xfrm>
        </p:spPr>
        <p:txBody>
          <a:bodyPr>
            <a:noAutofit/>
          </a:bodyPr>
          <a:lstStyle/>
          <a:p>
            <a:pPr algn="l">
              <a:spcBef>
                <a:spcPts val="0"/>
              </a:spcBef>
            </a:pPr>
            <a:r>
              <a:rPr lang="en-US" sz="1600" b="1" i="1" dirty="0" smtClean="0"/>
              <a:t>Explore the US  Healthcare System and </a:t>
            </a:r>
            <a:r>
              <a:rPr lang="en-US" sz="1600" b="1" i="1" dirty="0"/>
              <a:t>c</a:t>
            </a:r>
            <a:r>
              <a:rPr lang="en-US" sz="1600" b="1" i="1" dirty="0" smtClean="0"/>
              <a:t>ompare it with other Healthcare Systems</a:t>
            </a:r>
            <a:r>
              <a:rPr lang="en-US" sz="1600" b="1" i="1" dirty="0"/>
              <a:t> </a:t>
            </a:r>
            <a:r>
              <a:rPr lang="en-US" sz="1600" b="1" i="1" dirty="0" smtClean="0"/>
              <a:t>to identify what can we learn</a:t>
            </a:r>
          </a:p>
        </p:txBody>
      </p:sp>
      <p:sp>
        <p:nvSpPr>
          <p:cNvPr id="4" name="TextBox 3"/>
          <p:cNvSpPr txBox="1"/>
          <p:nvPr/>
        </p:nvSpPr>
        <p:spPr>
          <a:xfrm>
            <a:off x="7118343" y="5885895"/>
            <a:ext cx="1963102" cy="646331"/>
          </a:xfrm>
          <a:prstGeom prst="rect">
            <a:avLst/>
          </a:prstGeom>
          <a:noFill/>
        </p:spPr>
        <p:txBody>
          <a:bodyPr wrap="none" rtlCol="0">
            <a:spAutoFit/>
          </a:bodyPr>
          <a:lstStyle/>
          <a:p>
            <a:r>
              <a:rPr lang="en-US" dirty="0" smtClean="0"/>
              <a:t>Michael Teasdale</a:t>
            </a:r>
          </a:p>
          <a:p>
            <a:r>
              <a:rPr lang="en-US" dirty="0" smtClean="0"/>
              <a:t>OLLI</a:t>
            </a:r>
          </a:p>
        </p:txBody>
      </p:sp>
    </p:spTree>
    <p:extLst>
      <p:ext uri="{BB962C8B-B14F-4D97-AF65-F5344CB8AC3E}">
        <p14:creationId xmlns:p14="http://schemas.microsoft.com/office/powerpoint/2010/main" val="155705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29" y="549042"/>
            <a:ext cx="8245322" cy="593760"/>
          </a:xfrm>
        </p:spPr>
        <p:txBody>
          <a:bodyPr/>
          <a:lstStyle/>
          <a:p>
            <a:r>
              <a:rPr lang="en-US" sz="3600" dirty="0" smtClean="0"/>
              <a:t>Healthcare systems: inputs and outputs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9805689"/>
              </p:ext>
            </p:extLst>
          </p:nvPr>
        </p:nvGraphicFramePr>
        <p:xfrm>
          <a:off x="549275" y="1257834"/>
          <a:ext cx="8230741"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a:xfrm>
            <a:off x="7897906" y="6364445"/>
            <a:ext cx="990600" cy="365125"/>
          </a:xfrm>
        </p:spPr>
        <p:txBody>
          <a:bodyPr/>
          <a:lstStyle/>
          <a:p>
            <a:fld id="{BA73473A-FDED-2343-94C7-589CD1E1F788}" type="slidenum">
              <a:rPr lang="en-US" sz="2400" smtClean="0"/>
              <a:t>10</a:t>
            </a:fld>
            <a:endParaRPr lang="en-US" sz="2400" dirty="0"/>
          </a:p>
        </p:txBody>
      </p:sp>
      <p:sp>
        <p:nvSpPr>
          <p:cNvPr id="7" name="TextBox 6"/>
          <p:cNvSpPr txBox="1"/>
          <p:nvPr/>
        </p:nvSpPr>
        <p:spPr>
          <a:xfrm>
            <a:off x="112234" y="5813185"/>
            <a:ext cx="8925233" cy="457200"/>
          </a:xfrm>
          <a:prstGeom prst="rect">
            <a:avLst/>
          </a:prstGeom>
          <a:noFill/>
          <a:ln>
            <a:solidFill>
              <a:schemeClr val="accent1">
                <a:shade val="95000"/>
                <a:satMod val="105000"/>
              </a:schemeClr>
            </a:solidFill>
          </a:ln>
        </p:spPr>
        <p:txBody>
          <a:bodyPr vert="horz" wrap="none" lIns="91440" tIns="45720" rIns="91440" bIns="45720" rtlCol="0">
            <a:normAutofit/>
          </a:bodyPr>
          <a:lstStyle/>
          <a:p>
            <a:pPr>
              <a:spcBef>
                <a:spcPts val="600"/>
              </a:spcBef>
              <a:buClr>
                <a:schemeClr val="tx1">
                  <a:lumMod val="75000"/>
                  <a:lumOff val="25000"/>
                </a:schemeClr>
              </a:buClr>
            </a:pPr>
            <a:r>
              <a:rPr lang="en-US" sz="2400" b="1" dirty="0"/>
              <a:t>Our comparison </a:t>
            </a:r>
            <a:r>
              <a:rPr lang="en-US" sz="2400" b="1" dirty="0" smtClean="0"/>
              <a:t>between </a:t>
            </a:r>
            <a:r>
              <a:rPr lang="en-US" sz="2400" b="1" dirty="0"/>
              <a:t>systems will </a:t>
            </a:r>
            <a:r>
              <a:rPr lang="en-US" sz="2400" b="1" dirty="0" smtClean="0"/>
              <a:t>focus first on Outputs</a:t>
            </a:r>
          </a:p>
        </p:txBody>
      </p:sp>
    </p:spTree>
    <p:extLst>
      <p:ext uri="{BB962C8B-B14F-4D97-AF65-F5344CB8AC3E}">
        <p14:creationId xmlns:p14="http://schemas.microsoft.com/office/powerpoint/2010/main" val="2340872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7845"/>
          </a:xfrm>
        </p:spPr>
        <p:txBody>
          <a:bodyPr/>
          <a:lstStyle/>
          <a:p>
            <a:r>
              <a:rPr lang="en-US" sz="4000" dirty="0" smtClean="0"/>
              <a:t>Comparing Healthcare Systems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8887714"/>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BA73473A-FDED-2343-94C7-589CD1E1F788}" type="slidenum">
              <a:rPr lang="en-US" smtClean="0"/>
              <a:t>11</a:t>
            </a:fld>
            <a:endParaRPr lang="en-US"/>
          </a:p>
        </p:txBody>
      </p:sp>
      <p:sp>
        <p:nvSpPr>
          <p:cNvPr id="7" name="Oval 6"/>
          <p:cNvSpPr/>
          <p:nvPr/>
        </p:nvSpPr>
        <p:spPr>
          <a:xfrm>
            <a:off x="3701988" y="3701989"/>
            <a:ext cx="1660124" cy="96766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VALUE</a:t>
            </a:r>
            <a:endParaRPr lang="en-US" sz="2000" b="1" dirty="0">
              <a:solidFill>
                <a:schemeClr val="tx1"/>
              </a:solidFill>
            </a:endParaRPr>
          </a:p>
        </p:txBody>
      </p:sp>
    </p:spTree>
    <p:extLst>
      <p:ext uri="{BB962C8B-B14F-4D97-AF65-F5344CB8AC3E}">
        <p14:creationId xmlns:p14="http://schemas.microsoft.com/office/powerpoint/2010/main" val="1405487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37381"/>
            <a:ext cx="8042276" cy="762436"/>
          </a:xfrm>
        </p:spPr>
        <p:txBody>
          <a:bodyPr/>
          <a:lstStyle/>
          <a:p>
            <a:r>
              <a:rPr lang="en-US" sz="3200" dirty="0" smtClean="0"/>
              <a:t>Life Expectancy and Wealth are Correlated</a:t>
            </a:r>
            <a:endParaRPr lang="en-US" sz="3200" dirty="0"/>
          </a:p>
        </p:txBody>
      </p:sp>
      <p:sp>
        <p:nvSpPr>
          <p:cNvPr id="3" name="Content Placeholder 2"/>
          <p:cNvSpPr>
            <a:spLocks noGrp="1"/>
          </p:cNvSpPr>
          <p:nvPr>
            <p:ph idx="1"/>
          </p:nvPr>
        </p:nvSpPr>
        <p:spPr/>
        <p:txBody>
          <a:bodyPr>
            <a:normAutofit/>
          </a:bodyPr>
          <a:lstStyle/>
          <a:p>
            <a:pPr marL="0" indent="0">
              <a:buNone/>
            </a:pPr>
            <a:r>
              <a:rPr lang="en-US" dirty="0" smtClean="0">
                <a:hlinkClick r:id="rId2"/>
              </a:rPr>
              <a:t>http://www.gapminder.org/world/#$majorMode=chart$is;shi=t;ly=2003;lb=f;il=t;fs=11;al=30;stl=t;st=t;nsl=t;se=t$wst;tts=C$ts;sp=5.59290322580644;ti=2013$zpv;v=0$inc_x;mmid=XCOORDS;iid=phAwcNAVuyj1jiMAkmq1iMg;by=ind$inc_y;mmid=YCOORDS;iid=phAwcNAVuyj2tPLxKvvnNPA;by=ind$inc_s;uniValue=8.21;iid=phAwcNAVuyj0XOoBL_n5tAQ;by=ind$inc_c;uniValue=255;gid=CATID0;by=grp$map_x;scale=log;dataMin=194;dataMax=96846$map_y;scale=lin;dataMin=23;dataMax=86$map_s;sma=49;smi=2.65$cd;bd=0$inds=;example=75</a:t>
            </a:r>
            <a:endParaRPr lang="en-US" dirty="0"/>
          </a:p>
        </p:txBody>
      </p:sp>
      <p:sp>
        <p:nvSpPr>
          <p:cNvPr id="9" name="Slide Number Placeholder 8"/>
          <p:cNvSpPr>
            <a:spLocks noGrp="1"/>
          </p:cNvSpPr>
          <p:nvPr>
            <p:ph type="sldNum" sz="quarter" idx="12"/>
          </p:nvPr>
        </p:nvSpPr>
        <p:spPr/>
        <p:txBody>
          <a:bodyPr/>
          <a:lstStyle/>
          <a:p>
            <a:fld id="{BA73473A-FDED-2343-94C7-589CD1E1F788}" type="slidenum">
              <a:rPr lang="en-US" smtClean="0"/>
              <a:t>12</a:t>
            </a:fld>
            <a:endParaRPr lang="en-US"/>
          </a:p>
        </p:txBody>
      </p:sp>
      <p:sp>
        <p:nvSpPr>
          <p:cNvPr id="10" name="TextBox 9"/>
          <p:cNvSpPr txBox="1"/>
          <p:nvPr/>
        </p:nvSpPr>
        <p:spPr>
          <a:xfrm>
            <a:off x="665826" y="5637320"/>
            <a:ext cx="7368466" cy="878890"/>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000" b="1" dirty="0" smtClean="0"/>
              <a:t>As a general rule, Health, measured by life expectancy, </a:t>
            </a:r>
          </a:p>
          <a:p>
            <a:pPr marL="0" indent="0">
              <a:spcBef>
                <a:spcPts val="600"/>
              </a:spcBef>
              <a:buClr>
                <a:schemeClr val="tx1">
                  <a:lumMod val="75000"/>
                  <a:lumOff val="25000"/>
                </a:schemeClr>
              </a:buClr>
              <a:buFont typeface="Wingdings 2" pitchFamily="18" charset="2"/>
              <a:buNone/>
            </a:pPr>
            <a:r>
              <a:rPr lang="en-US" sz="2000" b="1" dirty="0" smtClean="0"/>
              <a:t>increases with greater wealth</a:t>
            </a:r>
          </a:p>
        </p:txBody>
      </p:sp>
    </p:spTree>
    <p:extLst>
      <p:ext uri="{BB962C8B-B14F-4D97-AF65-F5344CB8AC3E}">
        <p14:creationId xmlns:p14="http://schemas.microsoft.com/office/powerpoint/2010/main" val="4134612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925"/>
          </a:xfrm>
        </p:spPr>
        <p:txBody>
          <a:bodyPr>
            <a:noAutofit/>
          </a:bodyPr>
          <a:lstStyle/>
          <a:p>
            <a:pPr lvl="0"/>
            <a:r>
              <a:rPr lang="en-US" sz="2800" b="1" dirty="0">
                <a:latin typeface="Arial" charset="0"/>
                <a:ea typeface="ÇlÇr ñæí©" charset="0"/>
              </a:rPr>
              <a:t>Health spending (excluding investment) as a share of GDP, OECD countries, </a:t>
            </a:r>
            <a:r>
              <a:rPr lang="en-US" sz="2800" b="1" dirty="0" smtClean="0">
                <a:latin typeface="Arial" charset="0"/>
                <a:ea typeface="ÇlÇr ñæí©" charset="0"/>
              </a:rPr>
              <a:t>2013</a:t>
            </a:r>
            <a:r>
              <a:rPr lang="en-US" sz="2800" dirty="0" smtClean="0"/>
              <a:t> </a:t>
            </a:r>
            <a:endParaRPr lang="en-US" sz="2800" dirty="0"/>
          </a:p>
        </p:txBody>
      </p:sp>
      <p:grpSp>
        <p:nvGrpSpPr>
          <p:cNvPr id="1646" name="Group 484"/>
          <p:cNvGrpSpPr>
            <a:grpSpLocks/>
          </p:cNvGrpSpPr>
          <p:nvPr/>
        </p:nvGrpSpPr>
        <p:grpSpPr bwMode="auto">
          <a:xfrm>
            <a:off x="547746" y="1202555"/>
            <a:ext cx="8139053" cy="4718667"/>
            <a:chOff x="1332" y="1690"/>
            <a:chExt cx="9751" cy="6433"/>
          </a:xfrm>
        </p:grpSpPr>
        <p:grpSp>
          <p:nvGrpSpPr>
            <p:cNvPr id="1647" name="Group 485"/>
            <p:cNvGrpSpPr>
              <a:grpSpLocks/>
            </p:cNvGrpSpPr>
            <p:nvPr/>
          </p:nvGrpSpPr>
          <p:grpSpPr bwMode="auto">
            <a:xfrm>
              <a:off x="1337" y="1700"/>
              <a:ext cx="442" cy="792"/>
              <a:chOff x="1337" y="1700"/>
              <a:chExt cx="442" cy="792"/>
            </a:xfrm>
          </p:grpSpPr>
          <p:sp>
            <p:nvSpPr>
              <p:cNvPr id="2073" name="Freeform 486"/>
              <p:cNvSpPr>
                <a:spLocks/>
              </p:cNvSpPr>
              <p:nvPr/>
            </p:nvSpPr>
            <p:spPr bwMode="auto">
              <a:xfrm>
                <a:off x="1337" y="1700"/>
                <a:ext cx="442" cy="792"/>
              </a:xfrm>
              <a:custGeom>
                <a:avLst/>
                <a:gdLst>
                  <a:gd name="T0" fmla="+- 0 1337 1337"/>
                  <a:gd name="T1" fmla="*/ T0 w 442"/>
                  <a:gd name="T2" fmla="+- 0 2492 1700"/>
                  <a:gd name="T3" fmla="*/ 2492 h 792"/>
                  <a:gd name="T4" fmla="+- 0 1779 1337"/>
                  <a:gd name="T5" fmla="*/ T4 w 442"/>
                  <a:gd name="T6" fmla="+- 0 2492 1700"/>
                  <a:gd name="T7" fmla="*/ 2492 h 792"/>
                  <a:gd name="T8" fmla="+- 0 1779 1337"/>
                  <a:gd name="T9" fmla="*/ T8 w 442"/>
                  <a:gd name="T10" fmla="+- 0 1700 1700"/>
                  <a:gd name="T11" fmla="*/ 1700 h 792"/>
                  <a:gd name="T12" fmla="+- 0 1337 1337"/>
                  <a:gd name="T13" fmla="*/ T12 w 442"/>
                  <a:gd name="T14" fmla="+- 0 1700 1700"/>
                  <a:gd name="T15" fmla="*/ 1700 h 792"/>
                  <a:gd name="T16" fmla="+- 0 1337 1337"/>
                  <a:gd name="T17" fmla="*/ T16 w 442"/>
                  <a:gd name="T18" fmla="+- 0 2492 1700"/>
                  <a:gd name="T19" fmla="*/ 2492 h 792"/>
                </a:gdLst>
                <a:ahLst/>
                <a:cxnLst>
                  <a:cxn ang="0">
                    <a:pos x="T1" y="T3"/>
                  </a:cxn>
                  <a:cxn ang="0">
                    <a:pos x="T5" y="T7"/>
                  </a:cxn>
                  <a:cxn ang="0">
                    <a:pos x="T9" y="T11"/>
                  </a:cxn>
                  <a:cxn ang="0">
                    <a:pos x="T13" y="T15"/>
                  </a:cxn>
                  <a:cxn ang="0">
                    <a:pos x="T17" y="T19"/>
                  </a:cxn>
                </a:cxnLst>
                <a:rect l="0" t="0" r="r" b="b"/>
                <a:pathLst>
                  <a:path w="442" h="792">
                    <a:moveTo>
                      <a:pt x="0" y="792"/>
                    </a:moveTo>
                    <a:lnTo>
                      <a:pt x="442" y="792"/>
                    </a:lnTo>
                    <a:lnTo>
                      <a:pt x="442" y="0"/>
                    </a:lnTo>
                    <a:lnTo>
                      <a:pt x="0" y="0"/>
                    </a:lnTo>
                    <a:lnTo>
                      <a:pt x="0" y="792"/>
                    </a:lnTo>
                    <a:close/>
                  </a:path>
                </a:pathLst>
              </a:custGeom>
              <a:solidFill>
                <a:srgbClr val="804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48" name="Group 487"/>
            <p:cNvGrpSpPr>
              <a:grpSpLocks/>
            </p:cNvGrpSpPr>
            <p:nvPr/>
          </p:nvGrpSpPr>
          <p:grpSpPr bwMode="auto">
            <a:xfrm>
              <a:off x="1440" y="1736"/>
              <a:ext cx="231" cy="718"/>
              <a:chOff x="1440" y="1736"/>
              <a:chExt cx="231" cy="718"/>
            </a:xfrm>
          </p:grpSpPr>
          <p:sp>
            <p:nvSpPr>
              <p:cNvPr id="2072" name="Freeform 488"/>
              <p:cNvSpPr>
                <a:spLocks/>
              </p:cNvSpPr>
              <p:nvPr/>
            </p:nvSpPr>
            <p:spPr bwMode="auto">
              <a:xfrm>
                <a:off x="1440" y="1736"/>
                <a:ext cx="231" cy="718"/>
              </a:xfrm>
              <a:custGeom>
                <a:avLst/>
                <a:gdLst>
                  <a:gd name="T0" fmla="+- 0 1440 1440"/>
                  <a:gd name="T1" fmla="*/ T0 w 231"/>
                  <a:gd name="T2" fmla="+- 0 2454 1736"/>
                  <a:gd name="T3" fmla="*/ 2454 h 718"/>
                  <a:gd name="T4" fmla="+- 0 1671 1440"/>
                  <a:gd name="T5" fmla="*/ T4 w 231"/>
                  <a:gd name="T6" fmla="+- 0 2454 1736"/>
                  <a:gd name="T7" fmla="*/ 2454 h 718"/>
                  <a:gd name="T8" fmla="+- 0 1671 1440"/>
                  <a:gd name="T9" fmla="*/ T8 w 231"/>
                  <a:gd name="T10" fmla="+- 0 1736 1736"/>
                  <a:gd name="T11" fmla="*/ 1736 h 718"/>
                  <a:gd name="T12" fmla="+- 0 1440 1440"/>
                  <a:gd name="T13" fmla="*/ T12 w 231"/>
                  <a:gd name="T14" fmla="+- 0 1736 1736"/>
                  <a:gd name="T15" fmla="*/ 1736 h 718"/>
                  <a:gd name="T16" fmla="+- 0 1440 1440"/>
                  <a:gd name="T17" fmla="*/ T16 w 231"/>
                  <a:gd name="T18" fmla="+- 0 2454 1736"/>
                  <a:gd name="T19" fmla="*/ 2454 h 718"/>
                </a:gdLst>
                <a:ahLst/>
                <a:cxnLst>
                  <a:cxn ang="0">
                    <a:pos x="T1" y="T3"/>
                  </a:cxn>
                  <a:cxn ang="0">
                    <a:pos x="T5" y="T7"/>
                  </a:cxn>
                  <a:cxn ang="0">
                    <a:pos x="T9" y="T11"/>
                  </a:cxn>
                  <a:cxn ang="0">
                    <a:pos x="T13" y="T15"/>
                  </a:cxn>
                  <a:cxn ang="0">
                    <a:pos x="T17" y="T19"/>
                  </a:cxn>
                </a:cxnLst>
                <a:rect l="0" t="0" r="r" b="b"/>
                <a:pathLst>
                  <a:path w="231" h="718">
                    <a:moveTo>
                      <a:pt x="0" y="718"/>
                    </a:moveTo>
                    <a:lnTo>
                      <a:pt x="231" y="718"/>
                    </a:lnTo>
                    <a:lnTo>
                      <a:pt x="231" y="0"/>
                    </a:lnTo>
                    <a:lnTo>
                      <a:pt x="0" y="0"/>
                    </a:lnTo>
                    <a:lnTo>
                      <a:pt x="0" y="718"/>
                    </a:lnTo>
                    <a:close/>
                  </a:path>
                </a:pathLst>
              </a:custGeom>
              <a:solidFill>
                <a:srgbClr val="804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49" name="Group 489"/>
            <p:cNvGrpSpPr>
              <a:grpSpLocks/>
            </p:cNvGrpSpPr>
            <p:nvPr/>
          </p:nvGrpSpPr>
          <p:grpSpPr bwMode="auto">
            <a:xfrm>
              <a:off x="1779" y="1700"/>
              <a:ext cx="9298" cy="792"/>
              <a:chOff x="1779" y="1700"/>
              <a:chExt cx="9298" cy="792"/>
            </a:xfrm>
          </p:grpSpPr>
          <p:sp>
            <p:nvSpPr>
              <p:cNvPr id="2071" name="Freeform 490"/>
              <p:cNvSpPr>
                <a:spLocks/>
              </p:cNvSpPr>
              <p:nvPr/>
            </p:nvSpPr>
            <p:spPr bwMode="auto">
              <a:xfrm>
                <a:off x="1779" y="1700"/>
                <a:ext cx="9298" cy="792"/>
              </a:xfrm>
              <a:custGeom>
                <a:avLst/>
                <a:gdLst>
                  <a:gd name="T0" fmla="+- 0 1779 1779"/>
                  <a:gd name="T1" fmla="*/ T0 w 9298"/>
                  <a:gd name="T2" fmla="+- 0 2492 1700"/>
                  <a:gd name="T3" fmla="*/ 2492 h 792"/>
                  <a:gd name="T4" fmla="+- 0 11076 1779"/>
                  <a:gd name="T5" fmla="*/ T4 w 9298"/>
                  <a:gd name="T6" fmla="+- 0 2492 1700"/>
                  <a:gd name="T7" fmla="*/ 2492 h 792"/>
                  <a:gd name="T8" fmla="+- 0 11076 1779"/>
                  <a:gd name="T9" fmla="*/ T8 w 9298"/>
                  <a:gd name="T10" fmla="+- 0 1700 1700"/>
                  <a:gd name="T11" fmla="*/ 1700 h 792"/>
                  <a:gd name="T12" fmla="+- 0 1779 1779"/>
                  <a:gd name="T13" fmla="*/ T12 w 9298"/>
                  <a:gd name="T14" fmla="+- 0 1700 1700"/>
                  <a:gd name="T15" fmla="*/ 1700 h 792"/>
                  <a:gd name="T16" fmla="+- 0 1779 1779"/>
                  <a:gd name="T17" fmla="*/ T16 w 9298"/>
                  <a:gd name="T18" fmla="+- 0 2492 1700"/>
                  <a:gd name="T19" fmla="*/ 2492 h 792"/>
                </a:gdLst>
                <a:ahLst/>
                <a:cxnLst>
                  <a:cxn ang="0">
                    <a:pos x="T1" y="T3"/>
                  </a:cxn>
                  <a:cxn ang="0">
                    <a:pos x="T5" y="T7"/>
                  </a:cxn>
                  <a:cxn ang="0">
                    <a:pos x="T9" y="T11"/>
                  </a:cxn>
                  <a:cxn ang="0">
                    <a:pos x="T13" y="T15"/>
                  </a:cxn>
                  <a:cxn ang="0">
                    <a:pos x="T17" y="T19"/>
                  </a:cxn>
                </a:cxnLst>
                <a:rect l="0" t="0" r="r" b="b"/>
                <a:pathLst>
                  <a:path w="9298" h="792">
                    <a:moveTo>
                      <a:pt x="0" y="792"/>
                    </a:moveTo>
                    <a:lnTo>
                      <a:pt x="9297" y="792"/>
                    </a:lnTo>
                    <a:lnTo>
                      <a:pt x="9297" y="0"/>
                    </a:lnTo>
                    <a:lnTo>
                      <a:pt x="0" y="0"/>
                    </a:lnTo>
                    <a:lnTo>
                      <a:pt x="0" y="792"/>
                    </a:lnTo>
                    <a:close/>
                  </a:path>
                </a:pathLst>
              </a:custGeom>
              <a:solidFill>
                <a:srgbClr val="804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0" name="Group 491"/>
            <p:cNvGrpSpPr>
              <a:grpSpLocks/>
            </p:cNvGrpSpPr>
            <p:nvPr/>
          </p:nvGrpSpPr>
          <p:grpSpPr bwMode="auto">
            <a:xfrm>
              <a:off x="1887" y="1700"/>
              <a:ext cx="9086" cy="396"/>
              <a:chOff x="1887" y="1700"/>
              <a:chExt cx="9086" cy="396"/>
            </a:xfrm>
          </p:grpSpPr>
          <p:sp>
            <p:nvSpPr>
              <p:cNvPr id="2070" name="Freeform 492"/>
              <p:cNvSpPr>
                <a:spLocks/>
              </p:cNvSpPr>
              <p:nvPr/>
            </p:nvSpPr>
            <p:spPr bwMode="auto">
              <a:xfrm>
                <a:off x="1887" y="1700"/>
                <a:ext cx="9086" cy="396"/>
              </a:xfrm>
              <a:custGeom>
                <a:avLst/>
                <a:gdLst>
                  <a:gd name="T0" fmla="+- 0 1887 1887"/>
                  <a:gd name="T1" fmla="*/ T0 w 9086"/>
                  <a:gd name="T2" fmla="+- 0 2096 1700"/>
                  <a:gd name="T3" fmla="*/ 2096 h 396"/>
                  <a:gd name="T4" fmla="+- 0 10973 1887"/>
                  <a:gd name="T5" fmla="*/ T4 w 9086"/>
                  <a:gd name="T6" fmla="+- 0 2096 1700"/>
                  <a:gd name="T7" fmla="*/ 2096 h 396"/>
                  <a:gd name="T8" fmla="+- 0 10973 1887"/>
                  <a:gd name="T9" fmla="*/ T8 w 9086"/>
                  <a:gd name="T10" fmla="+- 0 1700 1700"/>
                  <a:gd name="T11" fmla="*/ 1700 h 396"/>
                  <a:gd name="T12" fmla="+- 0 1887 1887"/>
                  <a:gd name="T13" fmla="*/ T12 w 9086"/>
                  <a:gd name="T14" fmla="+- 0 1700 1700"/>
                  <a:gd name="T15" fmla="*/ 1700 h 396"/>
                  <a:gd name="T16" fmla="+- 0 1887 1887"/>
                  <a:gd name="T17" fmla="*/ T16 w 9086"/>
                  <a:gd name="T18" fmla="+- 0 2096 1700"/>
                  <a:gd name="T19" fmla="*/ 2096 h 396"/>
                </a:gdLst>
                <a:ahLst/>
                <a:cxnLst>
                  <a:cxn ang="0">
                    <a:pos x="T1" y="T3"/>
                  </a:cxn>
                  <a:cxn ang="0">
                    <a:pos x="T5" y="T7"/>
                  </a:cxn>
                  <a:cxn ang="0">
                    <a:pos x="T9" y="T11"/>
                  </a:cxn>
                  <a:cxn ang="0">
                    <a:pos x="T13" y="T15"/>
                  </a:cxn>
                  <a:cxn ang="0">
                    <a:pos x="T17" y="T19"/>
                  </a:cxn>
                </a:cxnLst>
                <a:rect l="0" t="0" r="r" b="b"/>
                <a:pathLst>
                  <a:path w="9086" h="396">
                    <a:moveTo>
                      <a:pt x="0" y="396"/>
                    </a:moveTo>
                    <a:lnTo>
                      <a:pt x="9086" y="396"/>
                    </a:lnTo>
                    <a:lnTo>
                      <a:pt x="9086" y="0"/>
                    </a:lnTo>
                    <a:lnTo>
                      <a:pt x="0" y="0"/>
                    </a:lnTo>
                    <a:lnTo>
                      <a:pt x="0" y="396"/>
                    </a:lnTo>
                    <a:close/>
                  </a:path>
                </a:pathLst>
              </a:custGeom>
              <a:solidFill>
                <a:srgbClr val="804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1" name="Group 493"/>
            <p:cNvGrpSpPr>
              <a:grpSpLocks/>
            </p:cNvGrpSpPr>
            <p:nvPr/>
          </p:nvGrpSpPr>
          <p:grpSpPr bwMode="auto">
            <a:xfrm>
              <a:off x="1887" y="2096"/>
              <a:ext cx="9086" cy="396"/>
              <a:chOff x="1887" y="2096"/>
              <a:chExt cx="9086" cy="396"/>
            </a:xfrm>
          </p:grpSpPr>
          <p:sp>
            <p:nvSpPr>
              <p:cNvPr id="2069" name="Freeform 494"/>
              <p:cNvSpPr>
                <a:spLocks/>
              </p:cNvSpPr>
              <p:nvPr/>
            </p:nvSpPr>
            <p:spPr bwMode="auto">
              <a:xfrm>
                <a:off x="1887" y="2096"/>
                <a:ext cx="9086" cy="396"/>
              </a:xfrm>
              <a:custGeom>
                <a:avLst/>
                <a:gdLst>
                  <a:gd name="T0" fmla="+- 0 1887 1887"/>
                  <a:gd name="T1" fmla="*/ T0 w 9086"/>
                  <a:gd name="T2" fmla="+- 0 2492 2096"/>
                  <a:gd name="T3" fmla="*/ 2492 h 396"/>
                  <a:gd name="T4" fmla="+- 0 10973 1887"/>
                  <a:gd name="T5" fmla="*/ T4 w 9086"/>
                  <a:gd name="T6" fmla="+- 0 2492 2096"/>
                  <a:gd name="T7" fmla="*/ 2492 h 396"/>
                  <a:gd name="T8" fmla="+- 0 10973 1887"/>
                  <a:gd name="T9" fmla="*/ T8 w 9086"/>
                  <a:gd name="T10" fmla="+- 0 2096 2096"/>
                  <a:gd name="T11" fmla="*/ 2096 h 396"/>
                  <a:gd name="T12" fmla="+- 0 1887 1887"/>
                  <a:gd name="T13" fmla="*/ T12 w 9086"/>
                  <a:gd name="T14" fmla="+- 0 2096 2096"/>
                  <a:gd name="T15" fmla="*/ 2096 h 396"/>
                  <a:gd name="T16" fmla="+- 0 1887 1887"/>
                  <a:gd name="T17" fmla="*/ T16 w 9086"/>
                  <a:gd name="T18" fmla="+- 0 2492 2096"/>
                  <a:gd name="T19" fmla="*/ 2492 h 396"/>
                </a:gdLst>
                <a:ahLst/>
                <a:cxnLst>
                  <a:cxn ang="0">
                    <a:pos x="T1" y="T3"/>
                  </a:cxn>
                  <a:cxn ang="0">
                    <a:pos x="T5" y="T7"/>
                  </a:cxn>
                  <a:cxn ang="0">
                    <a:pos x="T9" y="T11"/>
                  </a:cxn>
                  <a:cxn ang="0">
                    <a:pos x="T13" y="T15"/>
                  </a:cxn>
                  <a:cxn ang="0">
                    <a:pos x="T17" y="T19"/>
                  </a:cxn>
                </a:cxnLst>
                <a:rect l="0" t="0" r="r" b="b"/>
                <a:pathLst>
                  <a:path w="9086" h="396">
                    <a:moveTo>
                      <a:pt x="0" y="396"/>
                    </a:moveTo>
                    <a:lnTo>
                      <a:pt x="9086" y="396"/>
                    </a:lnTo>
                    <a:lnTo>
                      <a:pt x="9086" y="0"/>
                    </a:lnTo>
                    <a:lnTo>
                      <a:pt x="0" y="0"/>
                    </a:lnTo>
                    <a:lnTo>
                      <a:pt x="0" y="396"/>
                    </a:lnTo>
                    <a:close/>
                  </a:path>
                </a:pathLst>
              </a:custGeom>
              <a:solidFill>
                <a:srgbClr val="8040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2" name="Group 495"/>
            <p:cNvGrpSpPr>
              <a:grpSpLocks/>
            </p:cNvGrpSpPr>
            <p:nvPr/>
          </p:nvGrpSpPr>
          <p:grpSpPr bwMode="auto">
            <a:xfrm>
              <a:off x="1337" y="1695"/>
              <a:ext cx="442" cy="2"/>
              <a:chOff x="1337" y="1695"/>
              <a:chExt cx="442" cy="2"/>
            </a:xfrm>
          </p:grpSpPr>
          <p:sp>
            <p:nvSpPr>
              <p:cNvPr id="2068" name="Freeform 496"/>
              <p:cNvSpPr>
                <a:spLocks/>
              </p:cNvSpPr>
              <p:nvPr/>
            </p:nvSpPr>
            <p:spPr bwMode="auto">
              <a:xfrm>
                <a:off x="1337" y="1695"/>
                <a:ext cx="442" cy="2"/>
              </a:xfrm>
              <a:custGeom>
                <a:avLst/>
                <a:gdLst>
                  <a:gd name="T0" fmla="+- 0 1337 1337"/>
                  <a:gd name="T1" fmla="*/ T0 w 442"/>
                  <a:gd name="T2" fmla="+- 0 1779 1337"/>
                  <a:gd name="T3" fmla="*/ T2 w 442"/>
                </a:gdLst>
                <a:ahLst/>
                <a:cxnLst>
                  <a:cxn ang="0">
                    <a:pos x="T1" y="0"/>
                  </a:cxn>
                  <a:cxn ang="0">
                    <a:pos x="T3" y="0"/>
                  </a:cxn>
                </a:cxnLst>
                <a:rect l="0" t="0" r="r" b="b"/>
                <a:pathLst>
                  <a:path w="442">
                    <a:moveTo>
                      <a:pt x="0" y="0"/>
                    </a:moveTo>
                    <a:lnTo>
                      <a:pt x="442" y="0"/>
                    </a:lnTo>
                  </a:path>
                </a:pathLst>
              </a:custGeom>
              <a:noFill/>
              <a:ln w="6096">
                <a:solidFill>
                  <a:srgbClr val="804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53" name="Group 497"/>
            <p:cNvGrpSpPr>
              <a:grpSpLocks/>
            </p:cNvGrpSpPr>
            <p:nvPr/>
          </p:nvGrpSpPr>
          <p:grpSpPr bwMode="auto">
            <a:xfrm>
              <a:off x="1779" y="1695"/>
              <a:ext cx="10" cy="2"/>
              <a:chOff x="1779" y="1695"/>
              <a:chExt cx="10" cy="2"/>
            </a:xfrm>
          </p:grpSpPr>
          <p:sp>
            <p:nvSpPr>
              <p:cNvPr id="2067" name="Freeform 498"/>
              <p:cNvSpPr>
                <a:spLocks/>
              </p:cNvSpPr>
              <p:nvPr/>
            </p:nvSpPr>
            <p:spPr bwMode="auto">
              <a:xfrm>
                <a:off x="1779" y="1695"/>
                <a:ext cx="10" cy="2"/>
              </a:xfrm>
              <a:custGeom>
                <a:avLst/>
                <a:gdLst>
                  <a:gd name="T0" fmla="+- 0 1779 1779"/>
                  <a:gd name="T1" fmla="*/ T0 w 10"/>
                  <a:gd name="T2" fmla="+- 0 1788 1779"/>
                  <a:gd name="T3" fmla="*/ T2 w 10"/>
                </a:gdLst>
                <a:ahLst/>
                <a:cxnLst>
                  <a:cxn ang="0">
                    <a:pos x="T1" y="0"/>
                  </a:cxn>
                  <a:cxn ang="0">
                    <a:pos x="T3" y="0"/>
                  </a:cxn>
                </a:cxnLst>
                <a:rect l="0" t="0" r="r" b="b"/>
                <a:pathLst>
                  <a:path w="10">
                    <a:moveTo>
                      <a:pt x="0" y="0"/>
                    </a:moveTo>
                    <a:lnTo>
                      <a:pt x="9" y="0"/>
                    </a:lnTo>
                  </a:path>
                </a:pathLst>
              </a:custGeom>
              <a:noFill/>
              <a:ln w="6096">
                <a:solidFill>
                  <a:srgbClr val="804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54" name="Group 499"/>
            <p:cNvGrpSpPr>
              <a:grpSpLocks/>
            </p:cNvGrpSpPr>
            <p:nvPr/>
          </p:nvGrpSpPr>
          <p:grpSpPr bwMode="auto">
            <a:xfrm>
              <a:off x="1788" y="1695"/>
              <a:ext cx="9288" cy="2"/>
              <a:chOff x="1788" y="1695"/>
              <a:chExt cx="9288" cy="2"/>
            </a:xfrm>
          </p:grpSpPr>
          <p:sp>
            <p:nvSpPr>
              <p:cNvPr id="2066" name="Freeform 500"/>
              <p:cNvSpPr>
                <a:spLocks/>
              </p:cNvSpPr>
              <p:nvPr/>
            </p:nvSpPr>
            <p:spPr bwMode="auto">
              <a:xfrm>
                <a:off x="1788" y="1695"/>
                <a:ext cx="9288" cy="2"/>
              </a:xfrm>
              <a:custGeom>
                <a:avLst/>
                <a:gdLst>
                  <a:gd name="T0" fmla="+- 0 1788 1788"/>
                  <a:gd name="T1" fmla="*/ T0 w 9288"/>
                  <a:gd name="T2" fmla="+- 0 11076 1788"/>
                  <a:gd name="T3" fmla="*/ T2 w 9288"/>
                </a:gdLst>
                <a:ahLst/>
                <a:cxnLst>
                  <a:cxn ang="0">
                    <a:pos x="T1" y="0"/>
                  </a:cxn>
                  <a:cxn ang="0">
                    <a:pos x="T3" y="0"/>
                  </a:cxn>
                </a:cxnLst>
                <a:rect l="0" t="0" r="r" b="b"/>
                <a:pathLst>
                  <a:path w="9288">
                    <a:moveTo>
                      <a:pt x="0" y="0"/>
                    </a:moveTo>
                    <a:lnTo>
                      <a:pt x="9288" y="0"/>
                    </a:lnTo>
                  </a:path>
                </a:pathLst>
              </a:custGeom>
              <a:noFill/>
              <a:ln w="6096">
                <a:solidFill>
                  <a:srgbClr val="804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55" name="Group 501"/>
            <p:cNvGrpSpPr>
              <a:grpSpLocks/>
            </p:cNvGrpSpPr>
            <p:nvPr/>
          </p:nvGrpSpPr>
          <p:grpSpPr bwMode="auto">
            <a:xfrm>
              <a:off x="10973" y="7717"/>
              <a:ext cx="104" cy="397"/>
              <a:chOff x="10973" y="7717"/>
              <a:chExt cx="104" cy="397"/>
            </a:xfrm>
          </p:grpSpPr>
          <p:sp>
            <p:nvSpPr>
              <p:cNvPr id="2065" name="Freeform 502"/>
              <p:cNvSpPr>
                <a:spLocks/>
              </p:cNvSpPr>
              <p:nvPr/>
            </p:nvSpPr>
            <p:spPr bwMode="auto">
              <a:xfrm>
                <a:off x="10973" y="7717"/>
                <a:ext cx="104" cy="397"/>
              </a:xfrm>
              <a:custGeom>
                <a:avLst/>
                <a:gdLst>
                  <a:gd name="T0" fmla="+- 0 10973 10973"/>
                  <a:gd name="T1" fmla="*/ T0 w 104"/>
                  <a:gd name="T2" fmla="+- 0 8114 7717"/>
                  <a:gd name="T3" fmla="*/ 8114 h 397"/>
                  <a:gd name="T4" fmla="+- 0 11076 10973"/>
                  <a:gd name="T5" fmla="*/ T4 w 104"/>
                  <a:gd name="T6" fmla="+- 0 8114 7717"/>
                  <a:gd name="T7" fmla="*/ 8114 h 397"/>
                  <a:gd name="T8" fmla="+- 0 11076 10973"/>
                  <a:gd name="T9" fmla="*/ T8 w 104"/>
                  <a:gd name="T10" fmla="+- 0 7717 7717"/>
                  <a:gd name="T11" fmla="*/ 7717 h 397"/>
                  <a:gd name="T12" fmla="+- 0 10973 10973"/>
                  <a:gd name="T13" fmla="*/ T12 w 104"/>
                  <a:gd name="T14" fmla="+- 0 7717 7717"/>
                  <a:gd name="T15" fmla="*/ 7717 h 397"/>
                  <a:gd name="T16" fmla="+- 0 10973 10973"/>
                  <a:gd name="T17" fmla="*/ T16 w 104"/>
                  <a:gd name="T18" fmla="+- 0 8114 7717"/>
                  <a:gd name="T19" fmla="*/ 8114 h 397"/>
                </a:gdLst>
                <a:ahLst/>
                <a:cxnLst>
                  <a:cxn ang="0">
                    <a:pos x="T1" y="T3"/>
                  </a:cxn>
                  <a:cxn ang="0">
                    <a:pos x="T5" y="T7"/>
                  </a:cxn>
                  <a:cxn ang="0">
                    <a:pos x="T9" y="T11"/>
                  </a:cxn>
                  <a:cxn ang="0">
                    <a:pos x="T13" y="T15"/>
                  </a:cxn>
                  <a:cxn ang="0">
                    <a:pos x="T17" y="T19"/>
                  </a:cxn>
                </a:cxnLst>
                <a:rect l="0" t="0" r="r" b="b"/>
                <a:pathLst>
                  <a:path w="104" h="397">
                    <a:moveTo>
                      <a:pt x="0" y="397"/>
                    </a:moveTo>
                    <a:lnTo>
                      <a:pt x="103" y="397"/>
                    </a:lnTo>
                    <a:lnTo>
                      <a:pt x="103" y="0"/>
                    </a:lnTo>
                    <a:lnTo>
                      <a:pt x="0" y="0"/>
                    </a:lnTo>
                    <a:lnTo>
                      <a:pt x="0" y="397"/>
                    </a:lnTo>
                    <a:close/>
                  </a:path>
                </a:pathLst>
              </a:custGeom>
              <a:solidFill>
                <a:srgbClr val="D7B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6" name="Group 503"/>
            <p:cNvGrpSpPr>
              <a:grpSpLocks/>
            </p:cNvGrpSpPr>
            <p:nvPr/>
          </p:nvGrpSpPr>
          <p:grpSpPr bwMode="auto">
            <a:xfrm>
              <a:off x="1337" y="7717"/>
              <a:ext cx="104" cy="397"/>
              <a:chOff x="1337" y="7717"/>
              <a:chExt cx="104" cy="397"/>
            </a:xfrm>
          </p:grpSpPr>
          <p:sp>
            <p:nvSpPr>
              <p:cNvPr id="2064" name="Freeform 504"/>
              <p:cNvSpPr>
                <a:spLocks/>
              </p:cNvSpPr>
              <p:nvPr/>
            </p:nvSpPr>
            <p:spPr bwMode="auto">
              <a:xfrm>
                <a:off x="1337" y="7717"/>
                <a:ext cx="104" cy="397"/>
              </a:xfrm>
              <a:custGeom>
                <a:avLst/>
                <a:gdLst>
                  <a:gd name="T0" fmla="+- 0 1337 1337"/>
                  <a:gd name="T1" fmla="*/ T0 w 104"/>
                  <a:gd name="T2" fmla="+- 0 8114 7717"/>
                  <a:gd name="T3" fmla="*/ 8114 h 397"/>
                  <a:gd name="T4" fmla="+- 0 1440 1337"/>
                  <a:gd name="T5" fmla="*/ T4 w 104"/>
                  <a:gd name="T6" fmla="+- 0 8114 7717"/>
                  <a:gd name="T7" fmla="*/ 8114 h 397"/>
                  <a:gd name="T8" fmla="+- 0 1440 1337"/>
                  <a:gd name="T9" fmla="*/ T8 w 104"/>
                  <a:gd name="T10" fmla="+- 0 7717 7717"/>
                  <a:gd name="T11" fmla="*/ 7717 h 397"/>
                  <a:gd name="T12" fmla="+- 0 1337 1337"/>
                  <a:gd name="T13" fmla="*/ T12 w 104"/>
                  <a:gd name="T14" fmla="+- 0 7717 7717"/>
                  <a:gd name="T15" fmla="*/ 7717 h 397"/>
                  <a:gd name="T16" fmla="+- 0 1337 1337"/>
                  <a:gd name="T17" fmla="*/ T16 w 104"/>
                  <a:gd name="T18" fmla="+- 0 8114 7717"/>
                  <a:gd name="T19" fmla="*/ 8114 h 397"/>
                </a:gdLst>
                <a:ahLst/>
                <a:cxnLst>
                  <a:cxn ang="0">
                    <a:pos x="T1" y="T3"/>
                  </a:cxn>
                  <a:cxn ang="0">
                    <a:pos x="T5" y="T7"/>
                  </a:cxn>
                  <a:cxn ang="0">
                    <a:pos x="T9" y="T11"/>
                  </a:cxn>
                  <a:cxn ang="0">
                    <a:pos x="T13" y="T15"/>
                  </a:cxn>
                  <a:cxn ang="0">
                    <a:pos x="T17" y="T19"/>
                  </a:cxn>
                </a:cxnLst>
                <a:rect l="0" t="0" r="r" b="b"/>
                <a:pathLst>
                  <a:path w="104" h="397">
                    <a:moveTo>
                      <a:pt x="0" y="397"/>
                    </a:moveTo>
                    <a:lnTo>
                      <a:pt x="103" y="397"/>
                    </a:lnTo>
                    <a:lnTo>
                      <a:pt x="103" y="0"/>
                    </a:lnTo>
                    <a:lnTo>
                      <a:pt x="0" y="0"/>
                    </a:lnTo>
                    <a:lnTo>
                      <a:pt x="0" y="397"/>
                    </a:lnTo>
                    <a:close/>
                  </a:path>
                </a:pathLst>
              </a:custGeom>
              <a:solidFill>
                <a:srgbClr val="D7B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57" name="Group 505"/>
            <p:cNvGrpSpPr>
              <a:grpSpLocks/>
            </p:cNvGrpSpPr>
            <p:nvPr/>
          </p:nvGrpSpPr>
          <p:grpSpPr bwMode="auto">
            <a:xfrm>
              <a:off x="1440" y="7717"/>
              <a:ext cx="9533" cy="397"/>
              <a:chOff x="1440" y="7717"/>
              <a:chExt cx="9533" cy="397"/>
            </a:xfrm>
          </p:grpSpPr>
          <p:sp>
            <p:nvSpPr>
              <p:cNvPr id="2062" name="Freeform 506"/>
              <p:cNvSpPr>
                <a:spLocks/>
              </p:cNvSpPr>
              <p:nvPr/>
            </p:nvSpPr>
            <p:spPr bwMode="auto">
              <a:xfrm>
                <a:off x="1440" y="7717"/>
                <a:ext cx="9533" cy="397"/>
              </a:xfrm>
              <a:custGeom>
                <a:avLst/>
                <a:gdLst>
                  <a:gd name="T0" fmla="+- 0 1440 1440"/>
                  <a:gd name="T1" fmla="*/ T0 w 9533"/>
                  <a:gd name="T2" fmla="+- 0 8114 7717"/>
                  <a:gd name="T3" fmla="*/ 8114 h 397"/>
                  <a:gd name="T4" fmla="+- 0 10973 1440"/>
                  <a:gd name="T5" fmla="*/ T4 w 9533"/>
                  <a:gd name="T6" fmla="+- 0 8114 7717"/>
                  <a:gd name="T7" fmla="*/ 8114 h 397"/>
                  <a:gd name="T8" fmla="+- 0 10973 1440"/>
                  <a:gd name="T9" fmla="*/ T8 w 9533"/>
                  <a:gd name="T10" fmla="+- 0 7717 7717"/>
                  <a:gd name="T11" fmla="*/ 7717 h 397"/>
                  <a:gd name="T12" fmla="+- 0 1440 1440"/>
                  <a:gd name="T13" fmla="*/ T12 w 9533"/>
                  <a:gd name="T14" fmla="+- 0 7717 7717"/>
                  <a:gd name="T15" fmla="*/ 7717 h 397"/>
                  <a:gd name="T16" fmla="+- 0 1440 1440"/>
                  <a:gd name="T17" fmla="*/ T16 w 9533"/>
                  <a:gd name="T18" fmla="+- 0 8114 7717"/>
                  <a:gd name="T19" fmla="*/ 8114 h 397"/>
                </a:gdLst>
                <a:ahLst/>
                <a:cxnLst>
                  <a:cxn ang="0">
                    <a:pos x="T1" y="T3"/>
                  </a:cxn>
                  <a:cxn ang="0">
                    <a:pos x="T5" y="T7"/>
                  </a:cxn>
                  <a:cxn ang="0">
                    <a:pos x="T9" y="T11"/>
                  </a:cxn>
                  <a:cxn ang="0">
                    <a:pos x="T13" y="T15"/>
                  </a:cxn>
                  <a:cxn ang="0">
                    <a:pos x="T17" y="T19"/>
                  </a:cxn>
                </a:cxnLst>
                <a:rect l="0" t="0" r="r" b="b"/>
                <a:pathLst>
                  <a:path w="9533" h="397">
                    <a:moveTo>
                      <a:pt x="0" y="397"/>
                    </a:moveTo>
                    <a:lnTo>
                      <a:pt x="9533" y="397"/>
                    </a:lnTo>
                    <a:lnTo>
                      <a:pt x="9533" y="0"/>
                    </a:lnTo>
                    <a:lnTo>
                      <a:pt x="0" y="0"/>
                    </a:lnTo>
                    <a:lnTo>
                      <a:pt x="0" y="397"/>
                    </a:lnTo>
                    <a:close/>
                  </a:path>
                </a:pathLst>
              </a:custGeom>
              <a:solidFill>
                <a:srgbClr val="D7B1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3" name="Picture 5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7835"/>
                <a:ext cx="233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58" name="Group 508"/>
            <p:cNvGrpSpPr>
              <a:grpSpLocks/>
            </p:cNvGrpSpPr>
            <p:nvPr/>
          </p:nvGrpSpPr>
          <p:grpSpPr bwMode="auto">
            <a:xfrm>
              <a:off x="1332" y="1690"/>
              <a:ext cx="2" cy="6433"/>
              <a:chOff x="1332" y="1690"/>
              <a:chExt cx="2" cy="6433"/>
            </a:xfrm>
          </p:grpSpPr>
          <p:sp>
            <p:nvSpPr>
              <p:cNvPr id="2061" name="Freeform 509"/>
              <p:cNvSpPr>
                <a:spLocks/>
              </p:cNvSpPr>
              <p:nvPr/>
            </p:nvSpPr>
            <p:spPr bwMode="auto">
              <a:xfrm>
                <a:off x="1332" y="1690"/>
                <a:ext cx="2" cy="6433"/>
              </a:xfrm>
              <a:custGeom>
                <a:avLst/>
                <a:gdLst>
                  <a:gd name="T0" fmla="+- 0 1690 1690"/>
                  <a:gd name="T1" fmla="*/ 1690 h 6433"/>
                  <a:gd name="T2" fmla="+- 0 8123 1690"/>
                  <a:gd name="T3" fmla="*/ 8123 h 6433"/>
                </a:gdLst>
                <a:ahLst/>
                <a:cxnLst>
                  <a:cxn ang="0">
                    <a:pos x="0" y="T1"/>
                  </a:cxn>
                  <a:cxn ang="0">
                    <a:pos x="0" y="T3"/>
                  </a:cxn>
                </a:cxnLst>
                <a:rect l="0" t="0" r="r" b="b"/>
                <a:pathLst>
                  <a:path h="6433">
                    <a:moveTo>
                      <a:pt x="0" y="0"/>
                    </a:moveTo>
                    <a:lnTo>
                      <a:pt x="0" y="6433"/>
                    </a:lnTo>
                  </a:path>
                </a:pathLst>
              </a:custGeom>
              <a:noFill/>
              <a:ln w="6096">
                <a:solidFill>
                  <a:srgbClr val="804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59" name="Group 510"/>
            <p:cNvGrpSpPr>
              <a:grpSpLocks/>
            </p:cNvGrpSpPr>
            <p:nvPr/>
          </p:nvGrpSpPr>
          <p:grpSpPr bwMode="auto">
            <a:xfrm>
              <a:off x="1337" y="8119"/>
              <a:ext cx="9739" cy="2"/>
              <a:chOff x="1337" y="8119"/>
              <a:chExt cx="9739" cy="2"/>
            </a:xfrm>
          </p:grpSpPr>
          <p:sp>
            <p:nvSpPr>
              <p:cNvPr id="2060" name="Freeform 511"/>
              <p:cNvSpPr>
                <a:spLocks/>
              </p:cNvSpPr>
              <p:nvPr/>
            </p:nvSpPr>
            <p:spPr bwMode="auto">
              <a:xfrm>
                <a:off x="1337" y="8119"/>
                <a:ext cx="9739" cy="2"/>
              </a:xfrm>
              <a:custGeom>
                <a:avLst/>
                <a:gdLst>
                  <a:gd name="T0" fmla="+- 0 1337 1337"/>
                  <a:gd name="T1" fmla="*/ T0 w 9739"/>
                  <a:gd name="T2" fmla="+- 0 11076 1337"/>
                  <a:gd name="T3" fmla="*/ T2 w 9739"/>
                </a:gdLst>
                <a:ahLst/>
                <a:cxnLst>
                  <a:cxn ang="0">
                    <a:pos x="T1" y="0"/>
                  </a:cxn>
                  <a:cxn ang="0">
                    <a:pos x="T3" y="0"/>
                  </a:cxn>
                </a:cxnLst>
                <a:rect l="0" t="0" r="r" b="b"/>
                <a:pathLst>
                  <a:path w="9739">
                    <a:moveTo>
                      <a:pt x="0" y="0"/>
                    </a:moveTo>
                    <a:lnTo>
                      <a:pt x="9739" y="0"/>
                    </a:lnTo>
                  </a:path>
                </a:pathLst>
              </a:custGeom>
              <a:noFill/>
              <a:ln w="6095">
                <a:solidFill>
                  <a:srgbClr val="804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60" name="Group 512"/>
            <p:cNvGrpSpPr>
              <a:grpSpLocks/>
            </p:cNvGrpSpPr>
            <p:nvPr/>
          </p:nvGrpSpPr>
          <p:grpSpPr bwMode="auto">
            <a:xfrm>
              <a:off x="11081" y="1690"/>
              <a:ext cx="2" cy="6433"/>
              <a:chOff x="11081" y="1690"/>
              <a:chExt cx="2" cy="6433"/>
            </a:xfrm>
          </p:grpSpPr>
          <p:sp>
            <p:nvSpPr>
              <p:cNvPr id="2058" name="Freeform 513"/>
              <p:cNvSpPr>
                <a:spLocks/>
              </p:cNvSpPr>
              <p:nvPr/>
            </p:nvSpPr>
            <p:spPr bwMode="auto">
              <a:xfrm>
                <a:off x="11081" y="1690"/>
                <a:ext cx="2" cy="6433"/>
              </a:xfrm>
              <a:custGeom>
                <a:avLst/>
                <a:gdLst>
                  <a:gd name="T0" fmla="+- 0 1690 1690"/>
                  <a:gd name="T1" fmla="*/ 1690 h 6433"/>
                  <a:gd name="T2" fmla="+- 0 8123 1690"/>
                  <a:gd name="T3" fmla="*/ 8123 h 6433"/>
                </a:gdLst>
                <a:ahLst/>
                <a:cxnLst>
                  <a:cxn ang="0">
                    <a:pos x="0" y="T1"/>
                  </a:cxn>
                  <a:cxn ang="0">
                    <a:pos x="0" y="T3"/>
                  </a:cxn>
                </a:cxnLst>
                <a:rect l="0" t="0" r="r" b="b"/>
                <a:pathLst>
                  <a:path h="6433">
                    <a:moveTo>
                      <a:pt x="0" y="0"/>
                    </a:moveTo>
                    <a:lnTo>
                      <a:pt x="0" y="6433"/>
                    </a:lnTo>
                  </a:path>
                </a:pathLst>
              </a:custGeom>
              <a:noFill/>
              <a:ln w="6096">
                <a:solidFill>
                  <a:srgbClr val="804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9" name="Picture 5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1856"/>
                <a:ext cx="230"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61" name="Group 515"/>
            <p:cNvGrpSpPr>
              <a:grpSpLocks/>
            </p:cNvGrpSpPr>
            <p:nvPr/>
          </p:nvGrpSpPr>
          <p:grpSpPr bwMode="auto">
            <a:xfrm>
              <a:off x="2210" y="3101"/>
              <a:ext cx="8180" cy="2660"/>
              <a:chOff x="2210" y="3101"/>
              <a:chExt cx="8180" cy="2660"/>
            </a:xfrm>
          </p:grpSpPr>
          <p:sp>
            <p:nvSpPr>
              <p:cNvPr id="2057" name="Freeform 516"/>
              <p:cNvSpPr>
                <a:spLocks/>
              </p:cNvSpPr>
              <p:nvPr/>
            </p:nvSpPr>
            <p:spPr bwMode="auto">
              <a:xfrm>
                <a:off x="2210" y="3101"/>
                <a:ext cx="8180" cy="2660"/>
              </a:xfrm>
              <a:custGeom>
                <a:avLst/>
                <a:gdLst>
                  <a:gd name="T0" fmla="+- 0 2210 2210"/>
                  <a:gd name="T1" fmla="*/ T0 w 8180"/>
                  <a:gd name="T2" fmla="+- 0 5760 3101"/>
                  <a:gd name="T3" fmla="*/ 5760 h 2660"/>
                  <a:gd name="T4" fmla="+- 0 10390 2210"/>
                  <a:gd name="T5" fmla="*/ T4 w 8180"/>
                  <a:gd name="T6" fmla="+- 0 5760 3101"/>
                  <a:gd name="T7" fmla="*/ 5760 h 2660"/>
                  <a:gd name="T8" fmla="+- 0 10390 2210"/>
                  <a:gd name="T9" fmla="*/ T8 w 8180"/>
                  <a:gd name="T10" fmla="+- 0 3101 3101"/>
                  <a:gd name="T11" fmla="*/ 3101 h 2660"/>
                  <a:gd name="T12" fmla="+- 0 2210 2210"/>
                  <a:gd name="T13" fmla="*/ T12 w 8180"/>
                  <a:gd name="T14" fmla="+- 0 3101 3101"/>
                  <a:gd name="T15" fmla="*/ 3101 h 2660"/>
                  <a:gd name="T16" fmla="+- 0 2210 2210"/>
                  <a:gd name="T17" fmla="*/ T16 w 8180"/>
                  <a:gd name="T18" fmla="+- 0 5760 3101"/>
                  <a:gd name="T19" fmla="*/ 5760 h 2660"/>
                </a:gdLst>
                <a:ahLst/>
                <a:cxnLst>
                  <a:cxn ang="0">
                    <a:pos x="T1" y="T3"/>
                  </a:cxn>
                  <a:cxn ang="0">
                    <a:pos x="T5" y="T7"/>
                  </a:cxn>
                  <a:cxn ang="0">
                    <a:pos x="T9" y="T11"/>
                  </a:cxn>
                  <a:cxn ang="0">
                    <a:pos x="T13" y="T15"/>
                  </a:cxn>
                  <a:cxn ang="0">
                    <a:pos x="T17" y="T19"/>
                  </a:cxn>
                </a:cxnLst>
                <a:rect l="0" t="0" r="r" b="b"/>
                <a:pathLst>
                  <a:path w="8180" h="2660">
                    <a:moveTo>
                      <a:pt x="0" y="2659"/>
                    </a:moveTo>
                    <a:lnTo>
                      <a:pt x="8180" y="2659"/>
                    </a:lnTo>
                    <a:lnTo>
                      <a:pt x="8180" y="0"/>
                    </a:lnTo>
                    <a:lnTo>
                      <a:pt x="0" y="0"/>
                    </a:lnTo>
                    <a:lnTo>
                      <a:pt x="0" y="2659"/>
                    </a:lnTo>
                    <a:close/>
                  </a:path>
                </a:pathLst>
              </a:custGeom>
              <a:solidFill>
                <a:srgbClr val="ECEA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2" name="Group 517"/>
            <p:cNvGrpSpPr>
              <a:grpSpLocks/>
            </p:cNvGrpSpPr>
            <p:nvPr/>
          </p:nvGrpSpPr>
          <p:grpSpPr bwMode="auto">
            <a:xfrm>
              <a:off x="4118" y="4584"/>
              <a:ext cx="156" cy="1176"/>
              <a:chOff x="4118" y="4584"/>
              <a:chExt cx="156" cy="1176"/>
            </a:xfrm>
          </p:grpSpPr>
          <p:sp>
            <p:nvSpPr>
              <p:cNvPr id="2056" name="Freeform 518"/>
              <p:cNvSpPr>
                <a:spLocks/>
              </p:cNvSpPr>
              <p:nvPr/>
            </p:nvSpPr>
            <p:spPr bwMode="auto">
              <a:xfrm>
                <a:off x="4118" y="4584"/>
                <a:ext cx="156" cy="1176"/>
              </a:xfrm>
              <a:custGeom>
                <a:avLst/>
                <a:gdLst>
                  <a:gd name="T0" fmla="+- 0 4118 4118"/>
                  <a:gd name="T1" fmla="*/ T0 w 156"/>
                  <a:gd name="T2" fmla="+- 0 5760 4584"/>
                  <a:gd name="T3" fmla="*/ 5760 h 1176"/>
                  <a:gd name="T4" fmla="+- 0 4274 4118"/>
                  <a:gd name="T5" fmla="*/ T4 w 156"/>
                  <a:gd name="T6" fmla="+- 0 5760 4584"/>
                  <a:gd name="T7" fmla="*/ 5760 h 1176"/>
                  <a:gd name="T8" fmla="+- 0 4274 4118"/>
                  <a:gd name="T9" fmla="*/ T8 w 156"/>
                  <a:gd name="T10" fmla="+- 0 4584 4584"/>
                  <a:gd name="T11" fmla="*/ 4584 h 1176"/>
                  <a:gd name="T12" fmla="+- 0 4118 4118"/>
                  <a:gd name="T13" fmla="*/ T12 w 156"/>
                  <a:gd name="T14" fmla="+- 0 4584 4584"/>
                  <a:gd name="T15" fmla="*/ 4584 h 1176"/>
                  <a:gd name="T16" fmla="+- 0 4118 4118"/>
                  <a:gd name="T17" fmla="*/ T16 w 156"/>
                  <a:gd name="T18" fmla="+- 0 5760 4584"/>
                  <a:gd name="T19" fmla="*/ 5760 h 1176"/>
                </a:gdLst>
                <a:ahLst/>
                <a:cxnLst>
                  <a:cxn ang="0">
                    <a:pos x="T1" y="T3"/>
                  </a:cxn>
                  <a:cxn ang="0">
                    <a:pos x="T5" y="T7"/>
                  </a:cxn>
                  <a:cxn ang="0">
                    <a:pos x="T9" y="T11"/>
                  </a:cxn>
                  <a:cxn ang="0">
                    <a:pos x="T13" y="T15"/>
                  </a:cxn>
                  <a:cxn ang="0">
                    <a:pos x="T17" y="T19"/>
                  </a:cxn>
                </a:cxnLst>
                <a:rect l="0" t="0" r="r" b="b"/>
                <a:pathLst>
                  <a:path w="156" h="1176">
                    <a:moveTo>
                      <a:pt x="0" y="1176"/>
                    </a:moveTo>
                    <a:lnTo>
                      <a:pt x="156" y="1176"/>
                    </a:lnTo>
                    <a:lnTo>
                      <a:pt x="156" y="0"/>
                    </a:lnTo>
                    <a:lnTo>
                      <a:pt x="0" y="0"/>
                    </a:lnTo>
                    <a:lnTo>
                      <a:pt x="0" y="1176"/>
                    </a:lnTo>
                    <a:close/>
                  </a:path>
                </a:pathLst>
              </a:cu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3" name="Group 519"/>
            <p:cNvGrpSpPr>
              <a:grpSpLocks/>
            </p:cNvGrpSpPr>
            <p:nvPr/>
          </p:nvGrpSpPr>
          <p:grpSpPr bwMode="auto">
            <a:xfrm>
              <a:off x="4118" y="4584"/>
              <a:ext cx="156" cy="1176"/>
              <a:chOff x="4118" y="4584"/>
              <a:chExt cx="156" cy="1176"/>
            </a:xfrm>
          </p:grpSpPr>
          <p:sp>
            <p:nvSpPr>
              <p:cNvPr id="2055" name="Freeform 520"/>
              <p:cNvSpPr>
                <a:spLocks/>
              </p:cNvSpPr>
              <p:nvPr/>
            </p:nvSpPr>
            <p:spPr bwMode="auto">
              <a:xfrm>
                <a:off x="4118" y="4584"/>
                <a:ext cx="156" cy="1176"/>
              </a:xfrm>
              <a:custGeom>
                <a:avLst/>
                <a:gdLst>
                  <a:gd name="T0" fmla="+- 0 4118 4118"/>
                  <a:gd name="T1" fmla="*/ T0 w 156"/>
                  <a:gd name="T2" fmla="+- 0 5760 4584"/>
                  <a:gd name="T3" fmla="*/ 5760 h 1176"/>
                  <a:gd name="T4" fmla="+- 0 4274 4118"/>
                  <a:gd name="T5" fmla="*/ T4 w 156"/>
                  <a:gd name="T6" fmla="+- 0 5760 4584"/>
                  <a:gd name="T7" fmla="*/ 5760 h 1176"/>
                  <a:gd name="T8" fmla="+- 0 4274 4118"/>
                  <a:gd name="T9" fmla="*/ T8 w 156"/>
                  <a:gd name="T10" fmla="+- 0 4584 4584"/>
                  <a:gd name="T11" fmla="*/ 4584 h 1176"/>
                  <a:gd name="T12" fmla="+- 0 4118 4118"/>
                  <a:gd name="T13" fmla="*/ T12 w 156"/>
                  <a:gd name="T14" fmla="+- 0 4584 4584"/>
                  <a:gd name="T15" fmla="*/ 4584 h 1176"/>
                  <a:gd name="T16" fmla="+- 0 4118 4118"/>
                  <a:gd name="T17" fmla="*/ T16 w 156"/>
                  <a:gd name="T18" fmla="+- 0 5760 4584"/>
                  <a:gd name="T19" fmla="*/ 5760 h 1176"/>
                </a:gdLst>
                <a:ahLst/>
                <a:cxnLst>
                  <a:cxn ang="0">
                    <a:pos x="T1" y="T3"/>
                  </a:cxn>
                  <a:cxn ang="0">
                    <a:pos x="T5" y="T7"/>
                  </a:cxn>
                  <a:cxn ang="0">
                    <a:pos x="T9" y="T11"/>
                  </a:cxn>
                  <a:cxn ang="0">
                    <a:pos x="T13" y="T15"/>
                  </a:cxn>
                  <a:cxn ang="0">
                    <a:pos x="T17" y="T19"/>
                  </a:cxn>
                </a:cxnLst>
                <a:rect l="0" t="0" r="r" b="b"/>
                <a:pathLst>
                  <a:path w="156" h="1176">
                    <a:moveTo>
                      <a:pt x="0" y="1176"/>
                    </a:moveTo>
                    <a:lnTo>
                      <a:pt x="156" y="1176"/>
                    </a:lnTo>
                    <a:lnTo>
                      <a:pt x="156" y="0"/>
                    </a:lnTo>
                    <a:lnTo>
                      <a:pt x="0" y="0"/>
                    </a:lnTo>
                    <a:lnTo>
                      <a:pt x="0" y="1176"/>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4" name="Group 521"/>
            <p:cNvGrpSpPr>
              <a:grpSpLocks/>
            </p:cNvGrpSpPr>
            <p:nvPr/>
          </p:nvGrpSpPr>
          <p:grpSpPr bwMode="auto">
            <a:xfrm>
              <a:off x="4351" y="4700"/>
              <a:ext cx="156" cy="1061"/>
              <a:chOff x="4351" y="4700"/>
              <a:chExt cx="156" cy="1061"/>
            </a:xfrm>
          </p:grpSpPr>
          <p:sp>
            <p:nvSpPr>
              <p:cNvPr id="2054" name="Freeform 522"/>
              <p:cNvSpPr>
                <a:spLocks/>
              </p:cNvSpPr>
              <p:nvPr/>
            </p:nvSpPr>
            <p:spPr bwMode="auto">
              <a:xfrm>
                <a:off x="4351" y="4700"/>
                <a:ext cx="156" cy="1061"/>
              </a:xfrm>
              <a:custGeom>
                <a:avLst/>
                <a:gdLst>
                  <a:gd name="T0" fmla="+- 0 4351 4351"/>
                  <a:gd name="T1" fmla="*/ T0 w 156"/>
                  <a:gd name="T2" fmla="+- 0 5760 4700"/>
                  <a:gd name="T3" fmla="*/ 5760 h 1061"/>
                  <a:gd name="T4" fmla="+- 0 4507 4351"/>
                  <a:gd name="T5" fmla="*/ T4 w 156"/>
                  <a:gd name="T6" fmla="+- 0 5760 4700"/>
                  <a:gd name="T7" fmla="*/ 5760 h 1061"/>
                  <a:gd name="T8" fmla="+- 0 4507 4351"/>
                  <a:gd name="T9" fmla="*/ T8 w 156"/>
                  <a:gd name="T10" fmla="+- 0 4700 4700"/>
                  <a:gd name="T11" fmla="*/ 4700 h 1061"/>
                  <a:gd name="T12" fmla="+- 0 4351 4351"/>
                  <a:gd name="T13" fmla="*/ T12 w 156"/>
                  <a:gd name="T14" fmla="+- 0 4700 4700"/>
                  <a:gd name="T15" fmla="*/ 4700 h 1061"/>
                  <a:gd name="T16" fmla="+- 0 4351 4351"/>
                  <a:gd name="T17" fmla="*/ T16 w 156"/>
                  <a:gd name="T18" fmla="+- 0 5760 4700"/>
                  <a:gd name="T19" fmla="*/ 5760 h 1061"/>
                </a:gdLst>
                <a:ahLst/>
                <a:cxnLst>
                  <a:cxn ang="0">
                    <a:pos x="T1" y="T3"/>
                  </a:cxn>
                  <a:cxn ang="0">
                    <a:pos x="T5" y="T7"/>
                  </a:cxn>
                  <a:cxn ang="0">
                    <a:pos x="T9" y="T11"/>
                  </a:cxn>
                  <a:cxn ang="0">
                    <a:pos x="T13" y="T15"/>
                  </a:cxn>
                  <a:cxn ang="0">
                    <a:pos x="T17" y="T19"/>
                  </a:cxn>
                </a:cxnLst>
                <a:rect l="0" t="0" r="r" b="b"/>
                <a:pathLst>
                  <a:path w="156" h="1061">
                    <a:moveTo>
                      <a:pt x="0" y="1060"/>
                    </a:moveTo>
                    <a:lnTo>
                      <a:pt x="156" y="1060"/>
                    </a:lnTo>
                    <a:lnTo>
                      <a:pt x="156" y="0"/>
                    </a:lnTo>
                    <a:lnTo>
                      <a:pt x="0" y="0"/>
                    </a:lnTo>
                    <a:lnTo>
                      <a:pt x="0" y="1060"/>
                    </a:lnTo>
                    <a:close/>
                  </a:path>
                </a:pathLst>
              </a:cu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5" name="Group 523"/>
            <p:cNvGrpSpPr>
              <a:grpSpLocks/>
            </p:cNvGrpSpPr>
            <p:nvPr/>
          </p:nvGrpSpPr>
          <p:grpSpPr bwMode="auto">
            <a:xfrm>
              <a:off x="4351" y="4700"/>
              <a:ext cx="156" cy="1061"/>
              <a:chOff x="4351" y="4700"/>
              <a:chExt cx="156" cy="1061"/>
            </a:xfrm>
          </p:grpSpPr>
          <p:sp>
            <p:nvSpPr>
              <p:cNvPr id="2053" name="Freeform 524"/>
              <p:cNvSpPr>
                <a:spLocks/>
              </p:cNvSpPr>
              <p:nvPr/>
            </p:nvSpPr>
            <p:spPr bwMode="auto">
              <a:xfrm>
                <a:off x="4351" y="4700"/>
                <a:ext cx="156" cy="1061"/>
              </a:xfrm>
              <a:custGeom>
                <a:avLst/>
                <a:gdLst>
                  <a:gd name="T0" fmla="+- 0 4351 4351"/>
                  <a:gd name="T1" fmla="*/ T0 w 156"/>
                  <a:gd name="T2" fmla="+- 0 5760 4700"/>
                  <a:gd name="T3" fmla="*/ 5760 h 1061"/>
                  <a:gd name="T4" fmla="+- 0 4507 4351"/>
                  <a:gd name="T5" fmla="*/ T4 w 156"/>
                  <a:gd name="T6" fmla="+- 0 5760 4700"/>
                  <a:gd name="T7" fmla="*/ 5760 h 1061"/>
                  <a:gd name="T8" fmla="+- 0 4507 4351"/>
                  <a:gd name="T9" fmla="*/ T8 w 156"/>
                  <a:gd name="T10" fmla="+- 0 4700 4700"/>
                  <a:gd name="T11" fmla="*/ 4700 h 1061"/>
                  <a:gd name="T12" fmla="+- 0 4351 4351"/>
                  <a:gd name="T13" fmla="*/ T12 w 156"/>
                  <a:gd name="T14" fmla="+- 0 4700 4700"/>
                  <a:gd name="T15" fmla="*/ 4700 h 1061"/>
                  <a:gd name="T16" fmla="+- 0 4351 4351"/>
                  <a:gd name="T17" fmla="*/ T16 w 156"/>
                  <a:gd name="T18" fmla="+- 0 5760 4700"/>
                  <a:gd name="T19" fmla="*/ 5760 h 1061"/>
                </a:gdLst>
                <a:ahLst/>
                <a:cxnLst>
                  <a:cxn ang="0">
                    <a:pos x="T1" y="T3"/>
                  </a:cxn>
                  <a:cxn ang="0">
                    <a:pos x="T5" y="T7"/>
                  </a:cxn>
                  <a:cxn ang="0">
                    <a:pos x="T9" y="T11"/>
                  </a:cxn>
                  <a:cxn ang="0">
                    <a:pos x="T13" y="T15"/>
                  </a:cxn>
                  <a:cxn ang="0">
                    <a:pos x="T17" y="T19"/>
                  </a:cxn>
                </a:cxnLst>
                <a:rect l="0" t="0" r="r" b="b"/>
                <a:pathLst>
                  <a:path w="156" h="1061">
                    <a:moveTo>
                      <a:pt x="0" y="1060"/>
                    </a:moveTo>
                    <a:lnTo>
                      <a:pt x="156" y="1060"/>
                    </a:lnTo>
                    <a:lnTo>
                      <a:pt x="156" y="0"/>
                    </a:lnTo>
                    <a:lnTo>
                      <a:pt x="0" y="0"/>
                    </a:lnTo>
                    <a:lnTo>
                      <a:pt x="0" y="106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6" name="Group 525"/>
            <p:cNvGrpSpPr>
              <a:grpSpLocks/>
            </p:cNvGrpSpPr>
            <p:nvPr/>
          </p:nvGrpSpPr>
          <p:grpSpPr bwMode="auto">
            <a:xfrm>
              <a:off x="4586" y="4623"/>
              <a:ext cx="156" cy="1138"/>
              <a:chOff x="4586" y="4623"/>
              <a:chExt cx="156" cy="1138"/>
            </a:xfrm>
          </p:grpSpPr>
          <p:sp>
            <p:nvSpPr>
              <p:cNvPr id="2052" name="Freeform 526"/>
              <p:cNvSpPr>
                <a:spLocks/>
              </p:cNvSpPr>
              <p:nvPr/>
            </p:nvSpPr>
            <p:spPr bwMode="auto">
              <a:xfrm>
                <a:off x="4586" y="4623"/>
                <a:ext cx="156" cy="1138"/>
              </a:xfrm>
              <a:custGeom>
                <a:avLst/>
                <a:gdLst>
                  <a:gd name="T0" fmla="+- 0 4586 4586"/>
                  <a:gd name="T1" fmla="*/ T0 w 156"/>
                  <a:gd name="T2" fmla="+- 0 5760 4623"/>
                  <a:gd name="T3" fmla="*/ 5760 h 1138"/>
                  <a:gd name="T4" fmla="+- 0 4742 4586"/>
                  <a:gd name="T5" fmla="*/ T4 w 156"/>
                  <a:gd name="T6" fmla="+- 0 5760 4623"/>
                  <a:gd name="T7" fmla="*/ 5760 h 1138"/>
                  <a:gd name="T8" fmla="+- 0 4742 4586"/>
                  <a:gd name="T9" fmla="*/ T8 w 156"/>
                  <a:gd name="T10" fmla="+- 0 4623 4623"/>
                  <a:gd name="T11" fmla="*/ 4623 h 1138"/>
                  <a:gd name="T12" fmla="+- 0 4586 4586"/>
                  <a:gd name="T13" fmla="*/ T12 w 156"/>
                  <a:gd name="T14" fmla="+- 0 4623 4623"/>
                  <a:gd name="T15" fmla="*/ 4623 h 1138"/>
                  <a:gd name="T16" fmla="+- 0 4586 4586"/>
                  <a:gd name="T17" fmla="*/ T16 w 156"/>
                  <a:gd name="T18" fmla="+- 0 5760 4623"/>
                  <a:gd name="T19" fmla="*/ 5760 h 1138"/>
                </a:gdLst>
                <a:ahLst/>
                <a:cxnLst>
                  <a:cxn ang="0">
                    <a:pos x="T1" y="T3"/>
                  </a:cxn>
                  <a:cxn ang="0">
                    <a:pos x="T5" y="T7"/>
                  </a:cxn>
                  <a:cxn ang="0">
                    <a:pos x="T9" y="T11"/>
                  </a:cxn>
                  <a:cxn ang="0">
                    <a:pos x="T13" y="T15"/>
                  </a:cxn>
                  <a:cxn ang="0">
                    <a:pos x="T17" y="T19"/>
                  </a:cxn>
                </a:cxnLst>
                <a:rect l="0" t="0" r="r" b="b"/>
                <a:pathLst>
                  <a:path w="156" h="1138">
                    <a:moveTo>
                      <a:pt x="0" y="1137"/>
                    </a:moveTo>
                    <a:lnTo>
                      <a:pt x="156" y="1137"/>
                    </a:lnTo>
                    <a:lnTo>
                      <a:pt x="156" y="0"/>
                    </a:lnTo>
                    <a:lnTo>
                      <a:pt x="0" y="0"/>
                    </a:lnTo>
                    <a:lnTo>
                      <a:pt x="0" y="1137"/>
                    </a:lnTo>
                    <a:close/>
                  </a:path>
                </a:pathLst>
              </a:cu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7" name="Group 527"/>
            <p:cNvGrpSpPr>
              <a:grpSpLocks/>
            </p:cNvGrpSpPr>
            <p:nvPr/>
          </p:nvGrpSpPr>
          <p:grpSpPr bwMode="auto">
            <a:xfrm>
              <a:off x="4586" y="4623"/>
              <a:ext cx="156" cy="1138"/>
              <a:chOff x="4586" y="4623"/>
              <a:chExt cx="156" cy="1138"/>
            </a:xfrm>
          </p:grpSpPr>
          <p:sp>
            <p:nvSpPr>
              <p:cNvPr id="2051" name="Freeform 528"/>
              <p:cNvSpPr>
                <a:spLocks/>
              </p:cNvSpPr>
              <p:nvPr/>
            </p:nvSpPr>
            <p:spPr bwMode="auto">
              <a:xfrm>
                <a:off x="4586" y="4623"/>
                <a:ext cx="156" cy="1138"/>
              </a:xfrm>
              <a:custGeom>
                <a:avLst/>
                <a:gdLst>
                  <a:gd name="T0" fmla="+- 0 4586 4586"/>
                  <a:gd name="T1" fmla="*/ T0 w 156"/>
                  <a:gd name="T2" fmla="+- 0 5760 4623"/>
                  <a:gd name="T3" fmla="*/ 5760 h 1138"/>
                  <a:gd name="T4" fmla="+- 0 4742 4586"/>
                  <a:gd name="T5" fmla="*/ T4 w 156"/>
                  <a:gd name="T6" fmla="+- 0 5760 4623"/>
                  <a:gd name="T7" fmla="*/ 5760 h 1138"/>
                  <a:gd name="T8" fmla="+- 0 4742 4586"/>
                  <a:gd name="T9" fmla="*/ T8 w 156"/>
                  <a:gd name="T10" fmla="+- 0 4623 4623"/>
                  <a:gd name="T11" fmla="*/ 4623 h 1138"/>
                  <a:gd name="T12" fmla="+- 0 4586 4586"/>
                  <a:gd name="T13" fmla="*/ T12 w 156"/>
                  <a:gd name="T14" fmla="+- 0 4623 4623"/>
                  <a:gd name="T15" fmla="*/ 4623 h 1138"/>
                  <a:gd name="T16" fmla="+- 0 4586 4586"/>
                  <a:gd name="T17" fmla="*/ T16 w 156"/>
                  <a:gd name="T18" fmla="+- 0 5760 4623"/>
                  <a:gd name="T19" fmla="*/ 5760 h 1138"/>
                </a:gdLst>
                <a:ahLst/>
                <a:cxnLst>
                  <a:cxn ang="0">
                    <a:pos x="T1" y="T3"/>
                  </a:cxn>
                  <a:cxn ang="0">
                    <a:pos x="T5" y="T7"/>
                  </a:cxn>
                  <a:cxn ang="0">
                    <a:pos x="T9" y="T11"/>
                  </a:cxn>
                  <a:cxn ang="0">
                    <a:pos x="T13" y="T15"/>
                  </a:cxn>
                  <a:cxn ang="0">
                    <a:pos x="T17" y="T19"/>
                  </a:cxn>
                </a:cxnLst>
                <a:rect l="0" t="0" r="r" b="b"/>
                <a:pathLst>
                  <a:path w="156" h="1138">
                    <a:moveTo>
                      <a:pt x="0" y="1137"/>
                    </a:moveTo>
                    <a:lnTo>
                      <a:pt x="156" y="1137"/>
                    </a:lnTo>
                    <a:lnTo>
                      <a:pt x="156" y="0"/>
                    </a:lnTo>
                    <a:lnTo>
                      <a:pt x="0" y="0"/>
                    </a:lnTo>
                    <a:lnTo>
                      <a:pt x="0" y="1137"/>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8" name="Group 529"/>
            <p:cNvGrpSpPr>
              <a:grpSpLocks/>
            </p:cNvGrpSpPr>
            <p:nvPr/>
          </p:nvGrpSpPr>
          <p:grpSpPr bwMode="auto">
            <a:xfrm>
              <a:off x="5988" y="4803"/>
              <a:ext cx="156" cy="958"/>
              <a:chOff x="5988" y="4803"/>
              <a:chExt cx="156" cy="958"/>
            </a:xfrm>
          </p:grpSpPr>
          <p:sp>
            <p:nvSpPr>
              <p:cNvPr id="2050" name="Freeform 530"/>
              <p:cNvSpPr>
                <a:spLocks/>
              </p:cNvSpPr>
              <p:nvPr/>
            </p:nvSpPr>
            <p:spPr bwMode="auto">
              <a:xfrm>
                <a:off x="5988" y="4803"/>
                <a:ext cx="156" cy="958"/>
              </a:xfrm>
              <a:custGeom>
                <a:avLst/>
                <a:gdLst>
                  <a:gd name="T0" fmla="+- 0 5988 5988"/>
                  <a:gd name="T1" fmla="*/ T0 w 156"/>
                  <a:gd name="T2" fmla="+- 0 5760 4803"/>
                  <a:gd name="T3" fmla="*/ 5760 h 958"/>
                  <a:gd name="T4" fmla="+- 0 6144 5988"/>
                  <a:gd name="T5" fmla="*/ T4 w 156"/>
                  <a:gd name="T6" fmla="+- 0 5760 4803"/>
                  <a:gd name="T7" fmla="*/ 5760 h 958"/>
                  <a:gd name="T8" fmla="+- 0 6144 5988"/>
                  <a:gd name="T9" fmla="*/ T8 w 156"/>
                  <a:gd name="T10" fmla="+- 0 4803 4803"/>
                  <a:gd name="T11" fmla="*/ 4803 h 958"/>
                  <a:gd name="T12" fmla="+- 0 5988 5988"/>
                  <a:gd name="T13" fmla="*/ T12 w 156"/>
                  <a:gd name="T14" fmla="+- 0 4803 4803"/>
                  <a:gd name="T15" fmla="*/ 4803 h 958"/>
                  <a:gd name="T16" fmla="+- 0 5988 5988"/>
                  <a:gd name="T17" fmla="*/ T16 w 156"/>
                  <a:gd name="T18" fmla="+- 0 5760 4803"/>
                  <a:gd name="T19" fmla="*/ 5760 h 958"/>
                </a:gdLst>
                <a:ahLst/>
                <a:cxnLst>
                  <a:cxn ang="0">
                    <a:pos x="T1" y="T3"/>
                  </a:cxn>
                  <a:cxn ang="0">
                    <a:pos x="T5" y="T7"/>
                  </a:cxn>
                  <a:cxn ang="0">
                    <a:pos x="T9" y="T11"/>
                  </a:cxn>
                  <a:cxn ang="0">
                    <a:pos x="T13" y="T15"/>
                  </a:cxn>
                  <a:cxn ang="0">
                    <a:pos x="T17" y="T19"/>
                  </a:cxn>
                </a:cxnLst>
                <a:rect l="0" t="0" r="r" b="b"/>
                <a:pathLst>
                  <a:path w="156" h="958">
                    <a:moveTo>
                      <a:pt x="0" y="957"/>
                    </a:moveTo>
                    <a:lnTo>
                      <a:pt x="156" y="957"/>
                    </a:lnTo>
                    <a:lnTo>
                      <a:pt x="156" y="0"/>
                    </a:lnTo>
                    <a:lnTo>
                      <a:pt x="0" y="0"/>
                    </a:lnTo>
                    <a:lnTo>
                      <a:pt x="0" y="957"/>
                    </a:lnTo>
                    <a:close/>
                  </a:path>
                </a:pathLst>
              </a:custGeom>
              <a:solidFill>
                <a:srgbClr val="3085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9" name="Group 531"/>
            <p:cNvGrpSpPr>
              <a:grpSpLocks/>
            </p:cNvGrpSpPr>
            <p:nvPr/>
          </p:nvGrpSpPr>
          <p:grpSpPr bwMode="auto">
            <a:xfrm>
              <a:off x="5988" y="4803"/>
              <a:ext cx="156" cy="958"/>
              <a:chOff x="5988" y="4803"/>
              <a:chExt cx="156" cy="958"/>
            </a:xfrm>
          </p:grpSpPr>
          <p:sp>
            <p:nvSpPr>
              <p:cNvPr id="2049" name="Freeform 532"/>
              <p:cNvSpPr>
                <a:spLocks/>
              </p:cNvSpPr>
              <p:nvPr/>
            </p:nvSpPr>
            <p:spPr bwMode="auto">
              <a:xfrm>
                <a:off x="5988" y="4803"/>
                <a:ext cx="156" cy="958"/>
              </a:xfrm>
              <a:custGeom>
                <a:avLst/>
                <a:gdLst>
                  <a:gd name="T0" fmla="+- 0 5988 5988"/>
                  <a:gd name="T1" fmla="*/ T0 w 156"/>
                  <a:gd name="T2" fmla="+- 0 5760 4803"/>
                  <a:gd name="T3" fmla="*/ 5760 h 958"/>
                  <a:gd name="T4" fmla="+- 0 6144 5988"/>
                  <a:gd name="T5" fmla="*/ T4 w 156"/>
                  <a:gd name="T6" fmla="+- 0 5760 4803"/>
                  <a:gd name="T7" fmla="*/ 5760 h 958"/>
                  <a:gd name="T8" fmla="+- 0 6144 5988"/>
                  <a:gd name="T9" fmla="*/ T8 w 156"/>
                  <a:gd name="T10" fmla="+- 0 4803 4803"/>
                  <a:gd name="T11" fmla="*/ 4803 h 958"/>
                  <a:gd name="T12" fmla="+- 0 5988 5988"/>
                  <a:gd name="T13" fmla="*/ T12 w 156"/>
                  <a:gd name="T14" fmla="+- 0 4803 4803"/>
                  <a:gd name="T15" fmla="*/ 4803 h 958"/>
                  <a:gd name="T16" fmla="+- 0 5988 5988"/>
                  <a:gd name="T17" fmla="*/ T16 w 156"/>
                  <a:gd name="T18" fmla="+- 0 5760 4803"/>
                  <a:gd name="T19" fmla="*/ 5760 h 958"/>
                </a:gdLst>
                <a:ahLst/>
                <a:cxnLst>
                  <a:cxn ang="0">
                    <a:pos x="T1" y="T3"/>
                  </a:cxn>
                  <a:cxn ang="0">
                    <a:pos x="T5" y="T7"/>
                  </a:cxn>
                  <a:cxn ang="0">
                    <a:pos x="T9" y="T11"/>
                  </a:cxn>
                  <a:cxn ang="0">
                    <a:pos x="T13" y="T15"/>
                  </a:cxn>
                  <a:cxn ang="0">
                    <a:pos x="T17" y="T19"/>
                  </a:cxn>
                </a:cxnLst>
                <a:rect l="0" t="0" r="r" b="b"/>
                <a:pathLst>
                  <a:path w="156" h="958">
                    <a:moveTo>
                      <a:pt x="0" y="957"/>
                    </a:moveTo>
                    <a:lnTo>
                      <a:pt x="156" y="957"/>
                    </a:lnTo>
                    <a:lnTo>
                      <a:pt x="156" y="0"/>
                    </a:lnTo>
                    <a:lnTo>
                      <a:pt x="0" y="0"/>
                    </a:lnTo>
                    <a:lnTo>
                      <a:pt x="0" y="957"/>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0" name="Group 533"/>
            <p:cNvGrpSpPr>
              <a:grpSpLocks/>
            </p:cNvGrpSpPr>
            <p:nvPr/>
          </p:nvGrpSpPr>
          <p:grpSpPr bwMode="auto">
            <a:xfrm>
              <a:off x="6456" y="4757"/>
              <a:ext cx="156" cy="1004"/>
              <a:chOff x="6456" y="4757"/>
              <a:chExt cx="156" cy="1004"/>
            </a:xfrm>
          </p:grpSpPr>
          <p:sp>
            <p:nvSpPr>
              <p:cNvPr id="2048" name="Freeform 534"/>
              <p:cNvSpPr>
                <a:spLocks/>
              </p:cNvSpPr>
              <p:nvPr/>
            </p:nvSpPr>
            <p:spPr bwMode="auto">
              <a:xfrm>
                <a:off x="6456" y="4757"/>
                <a:ext cx="156" cy="1004"/>
              </a:xfrm>
              <a:custGeom>
                <a:avLst/>
                <a:gdLst>
                  <a:gd name="T0" fmla="+- 0 6456 6456"/>
                  <a:gd name="T1" fmla="*/ T0 w 156"/>
                  <a:gd name="T2" fmla="+- 0 5760 4757"/>
                  <a:gd name="T3" fmla="*/ 5760 h 1004"/>
                  <a:gd name="T4" fmla="+- 0 6612 6456"/>
                  <a:gd name="T5" fmla="*/ T4 w 156"/>
                  <a:gd name="T6" fmla="+- 0 5760 4757"/>
                  <a:gd name="T7" fmla="*/ 5760 h 1004"/>
                  <a:gd name="T8" fmla="+- 0 6612 6456"/>
                  <a:gd name="T9" fmla="*/ T8 w 156"/>
                  <a:gd name="T10" fmla="+- 0 4757 4757"/>
                  <a:gd name="T11" fmla="*/ 4757 h 1004"/>
                  <a:gd name="T12" fmla="+- 0 6456 6456"/>
                  <a:gd name="T13" fmla="*/ T12 w 156"/>
                  <a:gd name="T14" fmla="+- 0 4757 4757"/>
                  <a:gd name="T15" fmla="*/ 4757 h 1004"/>
                  <a:gd name="T16" fmla="+- 0 6456 6456"/>
                  <a:gd name="T17" fmla="*/ T16 w 156"/>
                  <a:gd name="T18" fmla="+- 0 5760 4757"/>
                  <a:gd name="T19" fmla="*/ 5760 h 1004"/>
                </a:gdLst>
                <a:ahLst/>
                <a:cxnLst>
                  <a:cxn ang="0">
                    <a:pos x="T1" y="T3"/>
                  </a:cxn>
                  <a:cxn ang="0">
                    <a:pos x="T5" y="T7"/>
                  </a:cxn>
                  <a:cxn ang="0">
                    <a:pos x="T9" y="T11"/>
                  </a:cxn>
                  <a:cxn ang="0">
                    <a:pos x="T13" y="T15"/>
                  </a:cxn>
                  <a:cxn ang="0">
                    <a:pos x="T17" y="T19"/>
                  </a:cxn>
                </a:cxnLst>
                <a:rect l="0" t="0" r="r" b="b"/>
                <a:pathLst>
                  <a:path w="156" h="1004">
                    <a:moveTo>
                      <a:pt x="0" y="1003"/>
                    </a:moveTo>
                    <a:lnTo>
                      <a:pt x="156" y="1003"/>
                    </a:lnTo>
                    <a:lnTo>
                      <a:pt x="156" y="0"/>
                    </a:lnTo>
                    <a:lnTo>
                      <a:pt x="0" y="0"/>
                    </a:lnTo>
                    <a:lnTo>
                      <a:pt x="0" y="1003"/>
                    </a:lnTo>
                    <a:close/>
                  </a:path>
                </a:pathLst>
              </a:custGeom>
              <a:solidFill>
                <a:srgbClr val="5F49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1" name="Group 535"/>
            <p:cNvGrpSpPr>
              <a:grpSpLocks/>
            </p:cNvGrpSpPr>
            <p:nvPr/>
          </p:nvGrpSpPr>
          <p:grpSpPr bwMode="auto">
            <a:xfrm>
              <a:off x="6456" y="4757"/>
              <a:ext cx="156" cy="1004"/>
              <a:chOff x="6456" y="4757"/>
              <a:chExt cx="156" cy="1004"/>
            </a:xfrm>
          </p:grpSpPr>
          <p:sp>
            <p:nvSpPr>
              <p:cNvPr id="2047" name="Freeform 536"/>
              <p:cNvSpPr>
                <a:spLocks/>
              </p:cNvSpPr>
              <p:nvPr/>
            </p:nvSpPr>
            <p:spPr bwMode="auto">
              <a:xfrm>
                <a:off x="6456" y="4757"/>
                <a:ext cx="156" cy="1004"/>
              </a:xfrm>
              <a:custGeom>
                <a:avLst/>
                <a:gdLst>
                  <a:gd name="T0" fmla="+- 0 6456 6456"/>
                  <a:gd name="T1" fmla="*/ T0 w 156"/>
                  <a:gd name="T2" fmla="+- 0 5760 4757"/>
                  <a:gd name="T3" fmla="*/ 5760 h 1004"/>
                  <a:gd name="T4" fmla="+- 0 6612 6456"/>
                  <a:gd name="T5" fmla="*/ T4 w 156"/>
                  <a:gd name="T6" fmla="+- 0 5760 4757"/>
                  <a:gd name="T7" fmla="*/ 5760 h 1004"/>
                  <a:gd name="T8" fmla="+- 0 6612 6456"/>
                  <a:gd name="T9" fmla="*/ T8 w 156"/>
                  <a:gd name="T10" fmla="+- 0 4757 4757"/>
                  <a:gd name="T11" fmla="*/ 4757 h 1004"/>
                  <a:gd name="T12" fmla="+- 0 6456 6456"/>
                  <a:gd name="T13" fmla="*/ T12 w 156"/>
                  <a:gd name="T14" fmla="+- 0 4757 4757"/>
                  <a:gd name="T15" fmla="*/ 4757 h 1004"/>
                  <a:gd name="T16" fmla="+- 0 6456 6456"/>
                  <a:gd name="T17" fmla="*/ T16 w 156"/>
                  <a:gd name="T18" fmla="+- 0 5760 4757"/>
                  <a:gd name="T19" fmla="*/ 5760 h 1004"/>
                </a:gdLst>
                <a:ahLst/>
                <a:cxnLst>
                  <a:cxn ang="0">
                    <a:pos x="T1" y="T3"/>
                  </a:cxn>
                  <a:cxn ang="0">
                    <a:pos x="T5" y="T7"/>
                  </a:cxn>
                  <a:cxn ang="0">
                    <a:pos x="T9" y="T11"/>
                  </a:cxn>
                  <a:cxn ang="0">
                    <a:pos x="T13" y="T15"/>
                  </a:cxn>
                  <a:cxn ang="0">
                    <a:pos x="T17" y="T19"/>
                  </a:cxn>
                </a:cxnLst>
                <a:rect l="0" t="0" r="r" b="b"/>
                <a:pathLst>
                  <a:path w="156" h="1004">
                    <a:moveTo>
                      <a:pt x="0" y="1003"/>
                    </a:moveTo>
                    <a:lnTo>
                      <a:pt x="156" y="1003"/>
                    </a:lnTo>
                    <a:lnTo>
                      <a:pt x="156" y="0"/>
                    </a:lnTo>
                    <a:lnTo>
                      <a:pt x="0" y="0"/>
                    </a:lnTo>
                    <a:lnTo>
                      <a:pt x="0" y="1003"/>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2" name="Group 537"/>
            <p:cNvGrpSpPr>
              <a:grpSpLocks/>
            </p:cNvGrpSpPr>
            <p:nvPr/>
          </p:nvGrpSpPr>
          <p:grpSpPr bwMode="auto">
            <a:xfrm>
              <a:off x="2249" y="4592"/>
              <a:ext cx="156" cy="1169"/>
              <a:chOff x="2249" y="4592"/>
              <a:chExt cx="156" cy="1169"/>
            </a:xfrm>
          </p:grpSpPr>
          <p:sp>
            <p:nvSpPr>
              <p:cNvPr id="2046" name="Freeform 538"/>
              <p:cNvSpPr>
                <a:spLocks/>
              </p:cNvSpPr>
              <p:nvPr/>
            </p:nvSpPr>
            <p:spPr bwMode="auto">
              <a:xfrm>
                <a:off x="2249" y="4592"/>
                <a:ext cx="156" cy="1169"/>
              </a:xfrm>
              <a:custGeom>
                <a:avLst/>
                <a:gdLst>
                  <a:gd name="T0" fmla="+- 0 2249 2249"/>
                  <a:gd name="T1" fmla="*/ T0 w 156"/>
                  <a:gd name="T2" fmla="+- 0 5760 4592"/>
                  <a:gd name="T3" fmla="*/ 5760 h 1169"/>
                  <a:gd name="T4" fmla="+- 0 2405 2249"/>
                  <a:gd name="T5" fmla="*/ T4 w 156"/>
                  <a:gd name="T6" fmla="+- 0 5760 4592"/>
                  <a:gd name="T7" fmla="*/ 5760 h 1169"/>
                  <a:gd name="T8" fmla="+- 0 2405 2249"/>
                  <a:gd name="T9" fmla="*/ T8 w 156"/>
                  <a:gd name="T10" fmla="+- 0 4592 4592"/>
                  <a:gd name="T11" fmla="*/ 4592 h 1169"/>
                  <a:gd name="T12" fmla="+- 0 2249 2249"/>
                  <a:gd name="T13" fmla="*/ T12 w 156"/>
                  <a:gd name="T14" fmla="+- 0 4592 4592"/>
                  <a:gd name="T15" fmla="*/ 4592 h 1169"/>
                  <a:gd name="T16" fmla="+- 0 2249 2249"/>
                  <a:gd name="T17" fmla="*/ T16 w 156"/>
                  <a:gd name="T18" fmla="+- 0 5760 4592"/>
                  <a:gd name="T19" fmla="*/ 5760 h 1169"/>
                </a:gdLst>
                <a:ahLst/>
                <a:cxnLst>
                  <a:cxn ang="0">
                    <a:pos x="T1" y="T3"/>
                  </a:cxn>
                  <a:cxn ang="0">
                    <a:pos x="T5" y="T7"/>
                  </a:cxn>
                  <a:cxn ang="0">
                    <a:pos x="T9" y="T11"/>
                  </a:cxn>
                  <a:cxn ang="0">
                    <a:pos x="T13" y="T15"/>
                  </a:cxn>
                  <a:cxn ang="0">
                    <a:pos x="T17" y="T19"/>
                  </a:cxn>
                </a:cxnLst>
                <a:rect l="0" t="0" r="r" b="b"/>
                <a:pathLst>
                  <a:path w="156" h="1169">
                    <a:moveTo>
                      <a:pt x="0" y="1168"/>
                    </a:moveTo>
                    <a:lnTo>
                      <a:pt x="156" y="1168"/>
                    </a:lnTo>
                    <a:lnTo>
                      <a:pt x="156" y="0"/>
                    </a:lnTo>
                    <a:lnTo>
                      <a:pt x="0" y="0"/>
                    </a:lnTo>
                    <a:lnTo>
                      <a:pt x="0" y="1168"/>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3" name="Group 539"/>
            <p:cNvGrpSpPr>
              <a:grpSpLocks/>
            </p:cNvGrpSpPr>
            <p:nvPr/>
          </p:nvGrpSpPr>
          <p:grpSpPr bwMode="auto">
            <a:xfrm>
              <a:off x="2249" y="4592"/>
              <a:ext cx="156" cy="1169"/>
              <a:chOff x="2249" y="4592"/>
              <a:chExt cx="156" cy="1169"/>
            </a:xfrm>
          </p:grpSpPr>
          <p:sp>
            <p:nvSpPr>
              <p:cNvPr id="2045" name="Freeform 540"/>
              <p:cNvSpPr>
                <a:spLocks/>
              </p:cNvSpPr>
              <p:nvPr/>
            </p:nvSpPr>
            <p:spPr bwMode="auto">
              <a:xfrm>
                <a:off x="2249" y="4592"/>
                <a:ext cx="156" cy="1169"/>
              </a:xfrm>
              <a:custGeom>
                <a:avLst/>
                <a:gdLst>
                  <a:gd name="T0" fmla="+- 0 2249 2249"/>
                  <a:gd name="T1" fmla="*/ T0 w 156"/>
                  <a:gd name="T2" fmla="+- 0 5760 4592"/>
                  <a:gd name="T3" fmla="*/ 5760 h 1169"/>
                  <a:gd name="T4" fmla="+- 0 2405 2249"/>
                  <a:gd name="T5" fmla="*/ T4 w 156"/>
                  <a:gd name="T6" fmla="+- 0 5760 4592"/>
                  <a:gd name="T7" fmla="*/ 5760 h 1169"/>
                  <a:gd name="T8" fmla="+- 0 2405 2249"/>
                  <a:gd name="T9" fmla="*/ T8 w 156"/>
                  <a:gd name="T10" fmla="+- 0 4592 4592"/>
                  <a:gd name="T11" fmla="*/ 4592 h 1169"/>
                  <a:gd name="T12" fmla="+- 0 2249 2249"/>
                  <a:gd name="T13" fmla="*/ T12 w 156"/>
                  <a:gd name="T14" fmla="+- 0 4592 4592"/>
                  <a:gd name="T15" fmla="*/ 4592 h 1169"/>
                  <a:gd name="T16" fmla="+- 0 2249 2249"/>
                  <a:gd name="T17" fmla="*/ T16 w 156"/>
                  <a:gd name="T18" fmla="+- 0 5760 4592"/>
                  <a:gd name="T19" fmla="*/ 5760 h 1169"/>
                </a:gdLst>
                <a:ahLst/>
                <a:cxnLst>
                  <a:cxn ang="0">
                    <a:pos x="T1" y="T3"/>
                  </a:cxn>
                  <a:cxn ang="0">
                    <a:pos x="T5" y="T7"/>
                  </a:cxn>
                  <a:cxn ang="0">
                    <a:pos x="T9" y="T11"/>
                  </a:cxn>
                  <a:cxn ang="0">
                    <a:pos x="T13" y="T15"/>
                  </a:cxn>
                  <a:cxn ang="0">
                    <a:pos x="T17" y="T19"/>
                  </a:cxn>
                </a:cxnLst>
                <a:rect l="0" t="0" r="r" b="b"/>
                <a:pathLst>
                  <a:path w="156" h="1169">
                    <a:moveTo>
                      <a:pt x="0" y="1168"/>
                    </a:moveTo>
                    <a:lnTo>
                      <a:pt x="156" y="1168"/>
                    </a:lnTo>
                    <a:lnTo>
                      <a:pt x="156" y="0"/>
                    </a:lnTo>
                    <a:lnTo>
                      <a:pt x="0" y="0"/>
                    </a:lnTo>
                    <a:lnTo>
                      <a:pt x="0" y="116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4" name="Group 541"/>
            <p:cNvGrpSpPr>
              <a:grpSpLocks/>
            </p:cNvGrpSpPr>
            <p:nvPr/>
          </p:nvGrpSpPr>
          <p:grpSpPr bwMode="auto">
            <a:xfrm>
              <a:off x="2482" y="4320"/>
              <a:ext cx="156" cy="1440"/>
              <a:chOff x="2482" y="4320"/>
              <a:chExt cx="156" cy="1440"/>
            </a:xfrm>
          </p:grpSpPr>
          <p:sp>
            <p:nvSpPr>
              <p:cNvPr id="2044" name="Freeform 542"/>
              <p:cNvSpPr>
                <a:spLocks/>
              </p:cNvSpPr>
              <p:nvPr/>
            </p:nvSpPr>
            <p:spPr bwMode="auto">
              <a:xfrm>
                <a:off x="2482" y="4320"/>
                <a:ext cx="156" cy="1440"/>
              </a:xfrm>
              <a:custGeom>
                <a:avLst/>
                <a:gdLst>
                  <a:gd name="T0" fmla="+- 0 2482 2482"/>
                  <a:gd name="T1" fmla="*/ T0 w 156"/>
                  <a:gd name="T2" fmla="+- 0 5760 4320"/>
                  <a:gd name="T3" fmla="*/ 5760 h 1440"/>
                  <a:gd name="T4" fmla="+- 0 2638 2482"/>
                  <a:gd name="T5" fmla="*/ T4 w 156"/>
                  <a:gd name="T6" fmla="+- 0 5760 4320"/>
                  <a:gd name="T7" fmla="*/ 5760 h 1440"/>
                  <a:gd name="T8" fmla="+- 0 2638 2482"/>
                  <a:gd name="T9" fmla="*/ T8 w 156"/>
                  <a:gd name="T10" fmla="+- 0 4320 4320"/>
                  <a:gd name="T11" fmla="*/ 4320 h 1440"/>
                  <a:gd name="T12" fmla="+- 0 2482 2482"/>
                  <a:gd name="T13" fmla="*/ T12 w 156"/>
                  <a:gd name="T14" fmla="+- 0 4320 4320"/>
                  <a:gd name="T15" fmla="*/ 4320 h 1440"/>
                  <a:gd name="T16" fmla="+- 0 2482 2482"/>
                  <a:gd name="T17" fmla="*/ T16 w 156"/>
                  <a:gd name="T18" fmla="+- 0 5760 4320"/>
                  <a:gd name="T19" fmla="*/ 5760 h 1440"/>
                </a:gdLst>
                <a:ahLst/>
                <a:cxnLst>
                  <a:cxn ang="0">
                    <a:pos x="T1" y="T3"/>
                  </a:cxn>
                  <a:cxn ang="0">
                    <a:pos x="T5" y="T7"/>
                  </a:cxn>
                  <a:cxn ang="0">
                    <a:pos x="T9" y="T11"/>
                  </a:cxn>
                  <a:cxn ang="0">
                    <a:pos x="T13" y="T15"/>
                  </a:cxn>
                  <a:cxn ang="0">
                    <a:pos x="T17" y="T19"/>
                  </a:cxn>
                </a:cxnLst>
                <a:rect l="0" t="0" r="r" b="b"/>
                <a:pathLst>
                  <a:path w="156" h="1440">
                    <a:moveTo>
                      <a:pt x="0" y="1440"/>
                    </a:moveTo>
                    <a:lnTo>
                      <a:pt x="156" y="1440"/>
                    </a:lnTo>
                    <a:lnTo>
                      <a:pt x="156" y="0"/>
                    </a:lnTo>
                    <a:lnTo>
                      <a:pt x="0" y="0"/>
                    </a:lnTo>
                    <a:lnTo>
                      <a:pt x="0" y="1440"/>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5" name="Group 543"/>
            <p:cNvGrpSpPr>
              <a:grpSpLocks/>
            </p:cNvGrpSpPr>
            <p:nvPr/>
          </p:nvGrpSpPr>
          <p:grpSpPr bwMode="auto">
            <a:xfrm>
              <a:off x="2482" y="4320"/>
              <a:ext cx="156" cy="1440"/>
              <a:chOff x="2482" y="4320"/>
              <a:chExt cx="156" cy="1440"/>
            </a:xfrm>
          </p:grpSpPr>
          <p:sp>
            <p:nvSpPr>
              <p:cNvPr id="2043" name="Freeform 544"/>
              <p:cNvSpPr>
                <a:spLocks/>
              </p:cNvSpPr>
              <p:nvPr/>
            </p:nvSpPr>
            <p:spPr bwMode="auto">
              <a:xfrm>
                <a:off x="2482" y="4320"/>
                <a:ext cx="156" cy="1440"/>
              </a:xfrm>
              <a:custGeom>
                <a:avLst/>
                <a:gdLst>
                  <a:gd name="T0" fmla="+- 0 2482 2482"/>
                  <a:gd name="T1" fmla="*/ T0 w 156"/>
                  <a:gd name="T2" fmla="+- 0 5760 4320"/>
                  <a:gd name="T3" fmla="*/ 5760 h 1440"/>
                  <a:gd name="T4" fmla="+- 0 2638 2482"/>
                  <a:gd name="T5" fmla="*/ T4 w 156"/>
                  <a:gd name="T6" fmla="+- 0 5760 4320"/>
                  <a:gd name="T7" fmla="*/ 5760 h 1440"/>
                  <a:gd name="T8" fmla="+- 0 2638 2482"/>
                  <a:gd name="T9" fmla="*/ T8 w 156"/>
                  <a:gd name="T10" fmla="+- 0 4320 4320"/>
                  <a:gd name="T11" fmla="*/ 4320 h 1440"/>
                  <a:gd name="T12" fmla="+- 0 2482 2482"/>
                  <a:gd name="T13" fmla="*/ T12 w 156"/>
                  <a:gd name="T14" fmla="+- 0 4320 4320"/>
                  <a:gd name="T15" fmla="*/ 4320 h 1440"/>
                  <a:gd name="T16" fmla="+- 0 2482 2482"/>
                  <a:gd name="T17" fmla="*/ T16 w 156"/>
                  <a:gd name="T18" fmla="+- 0 5760 4320"/>
                  <a:gd name="T19" fmla="*/ 5760 h 1440"/>
                </a:gdLst>
                <a:ahLst/>
                <a:cxnLst>
                  <a:cxn ang="0">
                    <a:pos x="T1" y="T3"/>
                  </a:cxn>
                  <a:cxn ang="0">
                    <a:pos x="T5" y="T7"/>
                  </a:cxn>
                  <a:cxn ang="0">
                    <a:pos x="T9" y="T11"/>
                  </a:cxn>
                  <a:cxn ang="0">
                    <a:pos x="T13" y="T15"/>
                  </a:cxn>
                  <a:cxn ang="0">
                    <a:pos x="T17" y="T19"/>
                  </a:cxn>
                </a:cxnLst>
                <a:rect l="0" t="0" r="r" b="b"/>
                <a:pathLst>
                  <a:path w="156" h="1440">
                    <a:moveTo>
                      <a:pt x="0" y="1440"/>
                    </a:moveTo>
                    <a:lnTo>
                      <a:pt x="156" y="1440"/>
                    </a:lnTo>
                    <a:lnTo>
                      <a:pt x="156" y="0"/>
                    </a:lnTo>
                    <a:lnTo>
                      <a:pt x="0" y="0"/>
                    </a:lnTo>
                    <a:lnTo>
                      <a:pt x="0" y="144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6" name="Group 545"/>
            <p:cNvGrpSpPr>
              <a:grpSpLocks/>
            </p:cNvGrpSpPr>
            <p:nvPr/>
          </p:nvGrpSpPr>
          <p:grpSpPr bwMode="auto">
            <a:xfrm>
              <a:off x="2717" y="4676"/>
              <a:ext cx="156" cy="1085"/>
              <a:chOff x="2717" y="4676"/>
              <a:chExt cx="156" cy="1085"/>
            </a:xfrm>
          </p:grpSpPr>
          <p:sp>
            <p:nvSpPr>
              <p:cNvPr id="2042" name="Freeform 546"/>
              <p:cNvSpPr>
                <a:spLocks/>
              </p:cNvSpPr>
              <p:nvPr/>
            </p:nvSpPr>
            <p:spPr bwMode="auto">
              <a:xfrm>
                <a:off x="2717" y="4676"/>
                <a:ext cx="156" cy="1085"/>
              </a:xfrm>
              <a:custGeom>
                <a:avLst/>
                <a:gdLst>
                  <a:gd name="T0" fmla="+- 0 2717 2717"/>
                  <a:gd name="T1" fmla="*/ T0 w 156"/>
                  <a:gd name="T2" fmla="+- 0 5760 4676"/>
                  <a:gd name="T3" fmla="*/ 5760 h 1085"/>
                  <a:gd name="T4" fmla="+- 0 2873 2717"/>
                  <a:gd name="T5" fmla="*/ T4 w 156"/>
                  <a:gd name="T6" fmla="+- 0 5760 4676"/>
                  <a:gd name="T7" fmla="*/ 5760 h 1085"/>
                  <a:gd name="T8" fmla="+- 0 2873 2717"/>
                  <a:gd name="T9" fmla="*/ T8 w 156"/>
                  <a:gd name="T10" fmla="+- 0 4676 4676"/>
                  <a:gd name="T11" fmla="*/ 4676 h 1085"/>
                  <a:gd name="T12" fmla="+- 0 2717 2717"/>
                  <a:gd name="T13" fmla="*/ T12 w 156"/>
                  <a:gd name="T14" fmla="+- 0 4676 4676"/>
                  <a:gd name="T15" fmla="*/ 4676 h 1085"/>
                  <a:gd name="T16" fmla="+- 0 2717 2717"/>
                  <a:gd name="T17" fmla="*/ T16 w 156"/>
                  <a:gd name="T18" fmla="+- 0 5760 4676"/>
                  <a:gd name="T19" fmla="*/ 5760 h 1085"/>
                </a:gdLst>
                <a:ahLst/>
                <a:cxnLst>
                  <a:cxn ang="0">
                    <a:pos x="T1" y="T3"/>
                  </a:cxn>
                  <a:cxn ang="0">
                    <a:pos x="T5" y="T7"/>
                  </a:cxn>
                  <a:cxn ang="0">
                    <a:pos x="T9" y="T11"/>
                  </a:cxn>
                  <a:cxn ang="0">
                    <a:pos x="T13" y="T15"/>
                  </a:cxn>
                  <a:cxn ang="0">
                    <a:pos x="T17" y="T19"/>
                  </a:cxn>
                </a:cxnLst>
                <a:rect l="0" t="0" r="r" b="b"/>
                <a:pathLst>
                  <a:path w="156" h="1085">
                    <a:moveTo>
                      <a:pt x="0" y="1084"/>
                    </a:moveTo>
                    <a:lnTo>
                      <a:pt x="156" y="1084"/>
                    </a:lnTo>
                    <a:lnTo>
                      <a:pt x="156" y="0"/>
                    </a:lnTo>
                    <a:lnTo>
                      <a:pt x="0" y="0"/>
                    </a:lnTo>
                    <a:lnTo>
                      <a:pt x="0" y="1084"/>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7" name="Group 547"/>
            <p:cNvGrpSpPr>
              <a:grpSpLocks/>
            </p:cNvGrpSpPr>
            <p:nvPr/>
          </p:nvGrpSpPr>
          <p:grpSpPr bwMode="auto">
            <a:xfrm>
              <a:off x="2717" y="4676"/>
              <a:ext cx="156" cy="1085"/>
              <a:chOff x="2717" y="4676"/>
              <a:chExt cx="156" cy="1085"/>
            </a:xfrm>
          </p:grpSpPr>
          <p:sp>
            <p:nvSpPr>
              <p:cNvPr id="2041" name="Freeform 548"/>
              <p:cNvSpPr>
                <a:spLocks/>
              </p:cNvSpPr>
              <p:nvPr/>
            </p:nvSpPr>
            <p:spPr bwMode="auto">
              <a:xfrm>
                <a:off x="2717" y="4676"/>
                <a:ext cx="156" cy="1085"/>
              </a:xfrm>
              <a:custGeom>
                <a:avLst/>
                <a:gdLst>
                  <a:gd name="T0" fmla="+- 0 2717 2717"/>
                  <a:gd name="T1" fmla="*/ T0 w 156"/>
                  <a:gd name="T2" fmla="+- 0 5760 4676"/>
                  <a:gd name="T3" fmla="*/ 5760 h 1085"/>
                  <a:gd name="T4" fmla="+- 0 2873 2717"/>
                  <a:gd name="T5" fmla="*/ T4 w 156"/>
                  <a:gd name="T6" fmla="+- 0 5760 4676"/>
                  <a:gd name="T7" fmla="*/ 5760 h 1085"/>
                  <a:gd name="T8" fmla="+- 0 2873 2717"/>
                  <a:gd name="T9" fmla="*/ T8 w 156"/>
                  <a:gd name="T10" fmla="+- 0 4676 4676"/>
                  <a:gd name="T11" fmla="*/ 4676 h 1085"/>
                  <a:gd name="T12" fmla="+- 0 2717 2717"/>
                  <a:gd name="T13" fmla="*/ T12 w 156"/>
                  <a:gd name="T14" fmla="+- 0 4676 4676"/>
                  <a:gd name="T15" fmla="*/ 4676 h 1085"/>
                  <a:gd name="T16" fmla="+- 0 2717 2717"/>
                  <a:gd name="T17" fmla="*/ T16 w 156"/>
                  <a:gd name="T18" fmla="+- 0 5760 4676"/>
                  <a:gd name="T19" fmla="*/ 5760 h 1085"/>
                </a:gdLst>
                <a:ahLst/>
                <a:cxnLst>
                  <a:cxn ang="0">
                    <a:pos x="T1" y="T3"/>
                  </a:cxn>
                  <a:cxn ang="0">
                    <a:pos x="T5" y="T7"/>
                  </a:cxn>
                  <a:cxn ang="0">
                    <a:pos x="T9" y="T11"/>
                  </a:cxn>
                  <a:cxn ang="0">
                    <a:pos x="T13" y="T15"/>
                  </a:cxn>
                  <a:cxn ang="0">
                    <a:pos x="T17" y="T19"/>
                  </a:cxn>
                </a:cxnLst>
                <a:rect l="0" t="0" r="r" b="b"/>
                <a:pathLst>
                  <a:path w="156" h="1085">
                    <a:moveTo>
                      <a:pt x="0" y="1084"/>
                    </a:moveTo>
                    <a:lnTo>
                      <a:pt x="156" y="1084"/>
                    </a:lnTo>
                    <a:lnTo>
                      <a:pt x="156" y="0"/>
                    </a:lnTo>
                    <a:lnTo>
                      <a:pt x="0" y="0"/>
                    </a:lnTo>
                    <a:lnTo>
                      <a:pt x="0" y="108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8" name="Group 549"/>
            <p:cNvGrpSpPr>
              <a:grpSpLocks/>
            </p:cNvGrpSpPr>
            <p:nvPr/>
          </p:nvGrpSpPr>
          <p:grpSpPr bwMode="auto">
            <a:xfrm>
              <a:off x="2950" y="4395"/>
              <a:ext cx="156" cy="1366"/>
              <a:chOff x="2950" y="4395"/>
              <a:chExt cx="156" cy="1366"/>
            </a:xfrm>
          </p:grpSpPr>
          <p:sp>
            <p:nvSpPr>
              <p:cNvPr id="2040" name="Freeform 550"/>
              <p:cNvSpPr>
                <a:spLocks/>
              </p:cNvSpPr>
              <p:nvPr/>
            </p:nvSpPr>
            <p:spPr bwMode="auto">
              <a:xfrm>
                <a:off x="2950" y="4395"/>
                <a:ext cx="156" cy="1366"/>
              </a:xfrm>
              <a:custGeom>
                <a:avLst/>
                <a:gdLst>
                  <a:gd name="T0" fmla="+- 0 2950 2950"/>
                  <a:gd name="T1" fmla="*/ T0 w 156"/>
                  <a:gd name="T2" fmla="+- 0 5760 4395"/>
                  <a:gd name="T3" fmla="*/ 5760 h 1366"/>
                  <a:gd name="T4" fmla="+- 0 3106 2950"/>
                  <a:gd name="T5" fmla="*/ T4 w 156"/>
                  <a:gd name="T6" fmla="+- 0 5760 4395"/>
                  <a:gd name="T7" fmla="*/ 5760 h 1366"/>
                  <a:gd name="T8" fmla="+- 0 3106 2950"/>
                  <a:gd name="T9" fmla="*/ T8 w 156"/>
                  <a:gd name="T10" fmla="+- 0 4395 4395"/>
                  <a:gd name="T11" fmla="*/ 4395 h 1366"/>
                  <a:gd name="T12" fmla="+- 0 2950 2950"/>
                  <a:gd name="T13" fmla="*/ T12 w 156"/>
                  <a:gd name="T14" fmla="+- 0 4395 4395"/>
                  <a:gd name="T15" fmla="*/ 4395 h 1366"/>
                  <a:gd name="T16" fmla="+- 0 2950 2950"/>
                  <a:gd name="T17" fmla="*/ T16 w 156"/>
                  <a:gd name="T18" fmla="+- 0 5760 4395"/>
                  <a:gd name="T19" fmla="*/ 5760 h 1366"/>
                </a:gdLst>
                <a:ahLst/>
                <a:cxnLst>
                  <a:cxn ang="0">
                    <a:pos x="T1" y="T3"/>
                  </a:cxn>
                  <a:cxn ang="0">
                    <a:pos x="T5" y="T7"/>
                  </a:cxn>
                  <a:cxn ang="0">
                    <a:pos x="T9" y="T11"/>
                  </a:cxn>
                  <a:cxn ang="0">
                    <a:pos x="T13" y="T15"/>
                  </a:cxn>
                  <a:cxn ang="0">
                    <a:pos x="T17" y="T19"/>
                  </a:cxn>
                </a:cxnLst>
                <a:rect l="0" t="0" r="r" b="b"/>
                <a:pathLst>
                  <a:path w="156" h="1366">
                    <a:moveTo>
                      <a:pt x="0" y="1365"/>
                    </a:moveTo>
                    <a:lnTo>
                      <a:pt x="156" y="1365"/>
                    </a:lnTo>
                    <a:lnTo>
                      <a:pt x="156" y="0"/>
                    </a:lnTo>
                    <a:lnTo>
                      <a:pt x="0" y="0"/>
                    </a:lnTo>
                    <a:lnTo>
                      <a:pt x="0" y="1365"/>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39" name="Group 551"/>
            <p:cNvGrpSpPr>
              <a:grpSpLocks/>
            </p:cNvGrpSpPr>
            <p:nvPr/>
          </p:nvGrpSpPr>
          <p:grpSpPr bwMode="auto">
            <a:xfrm>
              <a:off x="2950" y="4395"/>
              <a:ext cx="156" cy="1366"/>
              <a:chOff x="2950" y="4395"/>
              <a:chExt cx="156" cy="1366"/>
            </a:xfrm>
          </p:grpSpPr>
          <p:sp>
            <p:nvSpPr>
              <p:cNvPr id="2039" name="Freeform 552"/>
              <p:cNvSpPr>
                <a:spLocks/>
              </p:cNvSpPr>
              <p:nvPr/>
            </p:nvSpPr>
            <p:spPr bwMode="auto">
              <a:xfrm>
                <a:off x="2950" y="4395"/>
                <a:ext cx="156" cy="1366"/>
              </a:xfrm>
              <a:custGeom>
                <a:avLst/>
                <a:gdLst>
                  <a:gd name="T0" fmla="+- 0 2950 2950"/>
                  <a:gd name="T1" fmla="*/ T0 w 156"/>
                  <a:gd name="T2" fmla="+- 0 5760 4395"/>
                  <a:gd name="T3" fmla="*/ 5760 h 1366"/>
                  <a:gd name="T4" fmla="+- 0 3106 2950"/>
                  <a:gd name="T5" fmla="*/ T4 w 156"/>
                  <a:gd name="T6" fmla="+- 0 5760 4395"/>
                  <a:gd name="T7" fmla="*/ 5760 h 1366"/>
                  <a:gd name="T8" fmla="+- 0 3106 2950"/>
                  <a:gd name="T9" fmla="*/ T8 w 156"/>
                  <a:gd name="T10" fmla="+- 0 4395 4395"/>
                  <a:gd name="T11" fmla="*/ 4395 h 1366"/>
                  <a:gd name="T12" fmla="+- 0 2950 2950"/>
                  <a:gd name="T13" fmla="*/ T12 w 156"/>
                  <a:gd name="T14" fmla="+- 0 4395 4395"/>
                  <a:gd name="T15" fmla="*/ 4395 h 1366"/>
                  <a:gd name="T16" fmla="+- 0 2950 2950"/>
                  <a:gd name="T17" fmla="*/ T16 w 156"/>
                  <a:gd name="T18" fmla="+- 0 5760 4395"/>
                  <a:gd name="T19" fmla="*/ 5760 h 1366"/>
                </a:gdLst>
                <a:ahLst/>
                <a:cxnLst>
                  <a:cxn ang="0">
                    <a:pos x="T1" y="T3"/>
                  </a:cxn>
                  <a:cxn ang="0">
                    <a:pos x="T5" y="T7"/>
                  </a:cxn>
                  <a:cxn ang="0">
                    <a:pos x="T9" y="T11"/>
                  </a:cxn>
                  <a:cxn ang="0">
                    <a:pos x="T13" y="T15"/>
                  </a:cxn>
                  <a:cxn ang="0">
                    <a:pos x="T17" y="T19"/>
                  </a:cxn>
                </a:cxnLst>
                <a:rect l="0" t="0" r="r" b="b"/>
                <a:pathLst>
                  <a:path w="156" h="1366">
                    <a:moveTo>
                      <a:pt x="0" y="1365"/>
                    </a:moveTo>
                    <a:lnTo>
                      <a:pt x="156" y="1365"/>
                    </a:lnTo>
                    <a:lnTo>
                      <a:pt x="156" y="0"/>
                    </a:lnTo>
                    <a:lnTo>
                      <a:pt x="0" y="0"/>
                    </a:lnTo>
                    <a:lnTo>
                      <a:pt x="0" y="1365"/>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0" name="Group 553"/>
            <p:cNvGrpSpPr>
              <a:grpSpLocks/>
            </p:cNvGrpSpPr>
            <p:nvPr/>
          </p:nvGrpSpPr>
          <p:grpSpPr bwMode="auto">
            <a:xfrm>
              <a:off x="3182" y="4522"/>
              <a:ext cx="156" cy="1239"/>
              <a:chOff x="3182" y="4522"/>
              <a:chExt cx="156" cy="1239"/>
            </a:xfrm>
          </p:grpSpPr>
          <p:sp>
            <p:nvSpPr>
              <p:cNvPr id="2038" name="Freeform 554"/>
              <p:cNvSpPr>
                <a:spLocks/>
              </p:cNvSpPr>
              <p:nvPr/>
            </p:nvSpPr>
            <p:spPr bwMode="auto">
              <a:xfrm>
                <a:off x="3182" y="4522"/>
                <a:ext cx="156" cy="1239"/>
              </a:xfrm>
              <a:custGeom>
                <a:avLst/>
                <a:gdLst>
                  <a:gd name="T0" fmla="+- 0 3182 3182"/>
                  <a:gd name="T1" fmla="*/ T0 w 156"/>
                  <a:gd name="T2" fmla="+- 0 5760 4522"/>
                  <a:gd name="T3" fmla="*/ 5760 h 1239"/>
                  <a:gd name="T4" fmla="+- 0 3338 3182"/>
                  <a:gd name="T5" fmla="*/ T4 w 156"/>
                  <a:gd name="T6" fmla="+- 0 5760 4522"/>
                  <a:gd name="T7" fmla="*/ 5760 h 1239"/>
                  <a:gd name="T8" fmla="+- 0 3338 3182"/>
                  <a:gd name="T9" fmla="*/ T8 w 156"/>
                  <a:gd name="T10" fmla="+- 0 4522 4522"/>
                  <a:gd name="T11" fmla="*/ 4522 h 1239"/>
                  <a:gd name="T12" fmla="+- 0 3182 3182"/>
                  <a:gd name="T13" fmla="*/ T12 w 156"/>
                  <a:gd name="T14" fmla="+- 0 4522 4522"/>
                  <a:gd name="T15" fmla="*/ 4522 h 1239"/>
                  <a:gd name="T16" fmla="+- 0 3182 3182"/>
                  <a:gd name="T17" fmla="*/ T16 w 156"/>
                  <a:gd name="T18" fmla="+- 0 5760 4522"/>
                  <a:gd name="T19" fmla="*/ 5760 h 1239"/>
                </a:gdLst>
                <a:ahLst/>
                <a:cxnLst>
                  <a:cxn ang="0">
                    <a:pos x="T1" y="T3"/>
                  </a:cxn>
                  <a:cxn ang="0">
                    <a:pos x="T5" y="T7"/>
                  </a:cxn>
                  <a:cxn ang="0">
                    <a:pos x="T9" y="T11"/>
                  </a:cxn>
                  <a:cxn ang="0">
                    <a:pos x="T13" y="T15"/>
                  </a:cxn>
                  <a:cxn ang="0">
                    <a:pos x="T17" y="T19"/>
                  </a:cxn>
                </a:cxnLst>
                <a:rect l="0" t="0" r="r" b="b"/>
                <a:pathLst>
                  <a:path w="156" h="1239">
                    <a:moveTo>
                      <a:pt x="0" y="1238"/>
                    </a:moveTo>
                    <a:lnTo>
                      <a:pt x="156" y="1238"/>
                    </a:lnTo>
                    <a:lnTo>
                      <a:pt x="156" y="0"/>
                    </a:lnTo>
                    <a:lnTo>
                      <a:pt x="0" y="0"/>
                    </a:lnTo>
                    <a:lnTo>
                      <a:pt x="0" y="1238"/>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1" name="Group 555"/>
            <p:cNvGrpSpPr>
              <a:grpSpLocks/>
            </p:cNvGrpSpPr>
            <p:nvPr/>
          </p:nvGrpSpPr>
          <p:grpSpPr bwMode="auto">
            <a:xfrm>
              <a:off x="3182" y="4522"/>
              <a:ext cx="156" cy="1239"/>
              <a:chOff x="3182" y="4522"/>
              <a:chExt cx="156" cy="1239"/>
            </a:xfrm>
          </p:grpSpPr>
          <p:sp>
            <p:nvSpPr>
              <p:cNvPr id="2037" name="Freeform 556"/>
              <p:cNvSpPr>
                <a:spLocks/>
              </p:cNvSpPr>
              <p:nvPr/>
            </p:nvSpPr>
            <p:spPr bwMode="auto">
              <a:xfrm>
                <a:off x="3182" y="4522"/>
                <a:ext cx="156" cy="1239"/>
              </a:xfrm>
              <a:custGeom>
                <a:avLst/>
                <a:gdLst>
                  <a:gd name="T0" fmla="+- 0 3182 3182"/>
                  <a:gd name="T1" fmla="*/ T0 w 156"/>
                  <a:gd name="T2" fmla="+- 0 5760 4522"/>
                  <a:gd name="T3" fmla="*/ 5760 h 1239"/>
                  <a:gd name="T4" fmla="+- 0 3338 3182"/>
                  <a:gd name="T5" fmla="*/ T4 w 156"/>
                  <a:gd name="T6" fmla="+- 0 5760 4522"/>
                  <a:gd name="T7" fmla="*/ 5760 h 1239"/>
                  <a:gd name="T8" fmla="+- 0 3338 3182"/>
                  <a:gd name="T9" fmla="*/ T8 w 156"/>
                  <a:gd name="T10" fmla="+- 0 4522 4522"/>
                  <a:gd name="T11" fmla="*/ 4522 h 1239"/>
                  <a:gd name="T12" fmla="+- 0 3182 3182"/>
                  <a:gd name="T13" fmla="*/ T12 w 156"/>
                  <a:gd name="T14" fmla="+- 0 4522 4522"/>
                  <a:gd name="T15" fmla="*/ 4522 h 1239"/>
                  <a:gd name="T16" fmla="+- 0 3182 3182"/>
                  <a:gd name="T17" fmla="*/ T16 w 156"/>
                  <a:gd name="T18" fmla="+- 0 5760 4522"/>
                  <a:gd name="T19" fmla="*/ 5760 h 1239"/>
                </a:gdLst>
                <a:ahLst/>
                <a:cxnLst>
                  <a:cxn ang="0">
                    <a:pos x="T1" y="T3"/>
                  </a:cxn>
                  <a:cxn ang="0">
                    <a:pos x="T5" y="T7"/>
                  </a:cxn>
                  <a:cxn ang="0">
                    <a:pos x="T9" y="T11"/>
                  </a:cxn>
                  <a:cxn ang="0">
                    <a:pos x="T13" y="T15"/>
                  </a:cxn>
                  <a:cxn ang="0">
                    <a:pos x="T17" y="T19"/>
                  </a:cxn>
                </a:cxnLst>
                <a:rect l="0" t="0" r="r" b="b"/>
                <a:pathLst>
                  <a:path w="156" h="1239">
                    <a:moveTo>
                      <a:pt x="0" y="1238"/>
                    </a:moveTo>
                    <a:lnTo>
                      <a:pt x="156" y="1238"/>
                    </a:lnTo>
                    <a:lnTo>
                      <a:pt x="156" y="0"/>
                    </a:lnTo>
                    <a:lnTo>
                      <a:pt x="0" y="0"/>
                    </a:lnTo>
                    <a:lnTo>
                      <a:pt x="0" y="123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2" name="Group 557"/>
            <p:cNvGrpSpPr>
              <a:grpSpLocks/>
            </p:cNvGrpSpPr>
            <p:nvPr/>
          </p:nvGrpSpPr>
          <p:grpSpPr bwMode="auto">
            <a:xfrm>
              <a:off x="3418" y="4486"/>
              <a:ext cx="156" cy="1275"/>
              <a:chOff x="3418" y="4486"/>
              <a:chExt cx="156" cy="1275"/>
            </a:xfrm>
          </p:grpSpPr>
          <p:sp>
            <p:nvSpPr>
              <p:cNvPr id="2036" name="Freeform 558"/>
              <p:cNvSpPr>
                <a:spLocks/>
              </p:cNvSpPr>
              <p:nvPr/>
            </p:nvSpPr>
            <p:spPr bwMode="auto">
              <a:xfrm>
                <a:off x="3418" y="4486"/>
                <a:ext cx="156" cy="1275"/>
              </a:xfrm>
              <a:custGeom>
                <a:avLst/>
                <a:gdLst>
                  <a:gd name="T0" fmla="+- 0 3418 3418"/>
                  <a:gd name="T1" fmla="*/ T0 w 156"/>
                  <a:gd name="T2" fmla="+- 0 5760 4486"/>
                  <a:gd name="T3" fmla="*/ 5760 h 1275"/>
                  <a:gd name="T4" fmla="+- 0 3574 3418"/>
                  <a:gd name="T5" fmla="*/ T4 w 156"/>
                  <a:gd name="T6" fmla="+- 0 5760 4486"/>
                  <a:gd name="T7" fmla="*/ 5760 h 1275"/>
                  <a:gd name="T8" fmla="+- 0 3574 3418"/>
                  <a:gd name="T9" fmla="*/ T8 w 156"/>
                  <a:gd name="T10" fmla="+- 0 4486 4486"/>
                  <a:gd name="T11" fmla="*/ 4486 h 1275"/>
                  <a:gd name="T12" fmla="+- 0 3418 3418"/>
                  <a:gd name="T13" fmla="*/ T12 w 156"/>
                  <a:gd name="T14" fmla="+- 0 4486 4486"/>
                  <a:gd name="T15" fmla="*/ 4486 h 1275"/>
                  <a:gd name="T16" fmla="+- 0 3418 3418"/>
                  <a:gd name="T17" fmla="*/ T16 w 156"/>
                  <a:gd name="T18" fmla="+- 0 5760 4486"/>
                  <a:gd name="T19" fmla="*/ 5760 h 1275"/>
                </a:gdLst>
                <a:ahLst/>
                <a:cxnLst>
                  <a:cxn ang="0">
                    <a:pos x="T1" y="T3"/>
                  </a:cxn>
                  <a:cxn ang="0">
                    <a:pos x="T5" y="T7"/>
                  </a:cxn>
                  <a:cxn ang="0">
                    <a:pos x="T9" y="T11"/>
                  </a:cxn>
                  <a:cxn ang="0">
                    <a:pos x="T13" y="T15"/>
                  </a:cxn>
                  <a:cxn ang="0">
                    <a:pos x="T17" y="T19"/>
                  </a:cxn>
                </a:cxnLst>
                <a:rect l="0" t="0" r="r" b="b"/>
                <a:pathLst>
                  <a:path w="156" h="1275">
                    <a:moveTo>
                      <a:pt x="0" y="1274"/>
                    </a:moveTo>
                    <a:lnTo>
                      <a:pt x="156" y="1274"/>
                    </a:lnTo>
                    <a:lnTo>
                      <a:pt x="156" y="0"/>
                    </a:lnTo>
                    <a:lnTo>
                      <a:pt x="0" y="0"/>
                    </a:lnTo>
                    <a:lnTo>
                      <a:pt x="0" y="1274"/>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3" name="Group 559"/>
            <p:cNvGrpSpPr>
              <a:grpSpLocks/>
            </p:cNvGrpSpPr>
            <p:nvPr/>
          </p:nvGrpSpPr>
          <p:grpSpPr bwMode="auto">
            <a:xfrm>
              <a:off x="3418" y="4486"/>
              <a:ext cx="156" cy="1275"/>
              <a:chOff x="3418" y="4486"/>
              <a:chExt cx="156" cy="1275"/>
            </a:xfrm>
          </p:grpSpPr>
          <p:sp>
            <p:nvSpPr>
              <p:cNvPr id="2035" name="Freeform 560"/>
              <p:cNvSpPr>
                <a:spLocks/>
              </p:cNvSpPr>
              <p:nvPr/>
            </p:nvSpPr>
            <p:spPr bwMode="auto">
              <a:xfrm>
                <a:off x="3418" y="4486"/>
                <a:ext cx="156" cy="1275"/>
              </a:xfrm>
              <a:custGeom>
                <a:avLst/>
                <a:gdLst>
                  <a:gd name="T0" fmla="+- 0 3418 3418"/>
                  <a:gd name="T1" fmla="*/ T0 w 156"/>
                  <a:gd name="T2" fmla="+- 0 5760 4486"/>
                  <a:gd name="T3" fmla="*/ 5760 h 1275"/>
                  <a:gd name="T4" fmla="+- 0 3574 3418"/>
                  <a:gd name="T5" fmla="*/ T4 w 156"/>
                  <a:gd name="T6" fmla="+- 0 5760 4486"/>
                  <a:gd name="T7" fmla="*/ 5760 h 1275"/>
                  <a:gd name="T8" fmla="+- 0 3574 3418"/>
                  <a:gd name="T9" fmla="*/ T8 w 156"/>
                  <a:gd name="T10" fmla="+- 0 4486 4486"/>
                  <a:gd name="T11" fmla="*/ 4486 h 1275"/>
                  <a:gd name="T12" fmla="+- 0 3418 3418"/>
                  <a:gd name="T13" fmla="*/ T12 w 156"/>
                  <a:gd name="T14" fmla="+- 0 4486 4486"/>
                  <a:gd name="T15" fmla="*/ 4486 h 1275"/>
                  <a:gd name="T16" fmla="+- 0 3418 3418"/>
                  <a:gd name="T17" fmla="*/ T16 w 156"/>
                  <a:gd name="T18" fmla="+- 0 5760 4486"/>
                  <a:gd name="T19" fmla="*/ 5760 h 1275"/>
                </a:gdLst>
                <a:ahLst/>
                <a:cxnLst>
                  <a:cxn ang="0">
                    <a:pos x="T1" y="T3"/>
                  </a:cxn>
                  <a:cxn ang="0">
                    <a:pos x="T5" y="T7"/>
                  </a:cxn>
                  <a:cxn ang="0">
                    <a:pos x="T9" y="T11"/>
                  </a:cxn>
                  <a:cxn ang="0">
                    <a:pos x="T13" y="T15"/>
                  </a:cxn>
                  <a:cxn ang="0">
                    <a:pos x="T17" y="T19"/>
                  </a:cxn>
                </a:cxnLst>
                <a:rect l="0" t="0" r="r" b="b"/>
                <a:pathLst>
                  <a:path w="156" h="1275">
                    <a:moveTo>
                      <a:pt x="0" y="1274"/>
                    </a:moveTo>
                    <a:lnTo>
                      <a:pt x="156" y="1274"/>
                    </a:lnTo>
                    <a:lnTo>
                      <a:pt x="156" y="0"/>
                    </a:lnTo>
                    <a:lnTo>
                      <a:pt x="0" y="0"/>
                    </a:lnTo>
                    <a:lnTo>
                      <a:pt x="0" y="127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4" name="Group 561"/>
            <p:cNvGrpSpPr>
              <a:grpSpLocks/>
            </p:cNvGrpSpPr>
            <p:nvPr/>
          </p:nvGrpSpPr>
          <p:grpSpPr bwMode="auto">
            <a:xfrm>
              <a:off x="3650" y="4464"/>
              <a:ext cx="156" cy="1296"/>
              <a:chOff x="3650" y="4464"/>
              <a:chExt cx="156" cy="1296"/>
            </a:xfrm>
          </p:grpSpPr>
          <p:sp>
            <p:nvSpPr>
              <p:cNvPr id="2034" name="Freeform 562"/>
              <p:cNvSpPr>
                <a:spLocks/>
              </p:cNvSpPr>
              <p:nvPr/>
            </p:nvSpPr>
            <p:spPr bwMode="auto">
              <a:xfrm>
                <a:off x="3650" y="4464"/>
                <a:ext cx="156" cy="1296"/>
              </a:xfrm>
              <a:custGeom>
                <a:avLst/>
                <a:gdLst>
                  <a:gd name="T0" fmla="+- 0 3650 3650"/>
                  <a:gd name="T1" fmla="*/ T0 w 156"/>
                  <a:gd name="T2" fmla="+- 0 5760 4464"/>
                  <a:gd name="T3" fmla="*/ 5760 h 1296"/>
                  <a:gd name="T4" fmla="+- 0 3806 3650"/>
                  <a:gd name="T5" fmla="*/ T4 w 156"/>
                  <a:gd name="T6" fmla="+- 0 5760 4464"/>
                  <a:gd name="T7" fmla="*/ 5760 h 1296"/>
                  <a:gd name="T8" fmla="+- 0 3806 3650"/>
                  <a:gd name="T9" fmla="*/ T8 w 156"/>
                  <a:gd name="T10" fmla="+- 0 4464 4464"/>
                  <a:gd name="T11" fmla="*/ 4464 h 1296"/>
                  <a:gd name="T12" fmla="+- 0 3650 3650"/>
                  <a:gd name="T13" fmla="*/ T12 w 156"/>
                  <a:gd name="T14" fmla="+- 0 4464 4464"/>
                  <a:gd name="T15" fmla="*/ 4464 h 1296"/>
                  <a:gd name="T16" fmla="+- 0 3650 3650"/>
                  <a:gd name="T17" fmla="*/ T16 w 156"/>
                  <a:gd name="T18" fmla="+- 0 5760 4464"/>
                  <a:gd name="T19" fmla="*/ 5760 h 1296"/>
                </a:gdLst>
                <a:ahLst/>
                <a:cxnLst>
                  <a:cxn ang="0">
                    <a:pos x="T1" y="T3"/>
                  </a:cxn>
                  <a:cxn ang="0">
                    <a:pos x="T5" y="T7"/>
                  </a:cxn>
                  <a:cxn ang="0">
                    <a:pos x="T9" y="T11"/>
                  </a:cxn>
                  <a:cxn ang="0">
                    <a:pos x="T13" y="T15"/>
                  </a:cxn>
                  <a:cxn ang="0">
                    <a:pos x="T17" y="T19"/>
                  </a:cxn>
                </a:cxnLst>
                <a:rect l="0" t="0" r="r" b="b"/>
                <a:pathLst>
                  <a:path w="156" h="1296">
                    <a:moveTo>
                      <a:pt x="0" y="1296"/>
                    </a:moveTo>
                    <a:lnTo>
                      <a:pt x="156" y="1296"/>
                    </a:lnTo>
                    <a:lnTo>
                      <a:pt x="156" y="0"/>
                    </a:lnTo>
                    <a:lnTo>
                      <a:pt x="0" y="0"/>
                    </a:lnTo>
                    <a:lnTo>
                      <a:pt x="0" y="1296"/>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5" name="Group 563"/>
            <p:cNvGrpSpPr>
              <a:grpSpLocks/>
            </p:cNvGrpSpPr>
            <p:nvPr/>
          </p:nvGrpSpPr>
          <p:grpSpPr bwMode="auto">
            <a:xfrm>
              <a:off x="3650" y="4464"/>
              <a:ext cx="156" cy="1296"/>
              <a:chOff x="3650" y="4464"/>
              <a:chExt cx="156" cy="1296"/>
            </a:xfrm>
          </p:grpSpPr>
          <p:sp>
            <p:nvSpPr>
              <p:cNvPr id="2033" name="Freeform 564"/>
              <p:cNvSpPr>
                <a:spLocks/>
              </p:cNvSpPr>
              <p:nvPr/>
            </p:nvSpPr>
            <p:spPr bwMode="auto">
              <a:xfrm>
                <a:off x="3650" y="4464"/>
                <a:ext cx="156" cy="1296"/>
              </a:xfrm>
              <a:custGeom>
                <a:avLst/>
                <a:gdLst>
                  <a:gd name="T0" fmla="+- 0 3650 3650"/>
                  <a:gd name="T1" fmla="*/ T0 w 156"/>
                  <a:gd name="T2" fmla="+- 0 5760 4464"/>
                  <a:gd name="T3" fmla="*/ 5760 h 1296"/>
                  <a:gd name="T4" fmla="+- 0 3806 3650"/>
                  <a:gd name="T5" fmla="*/ T4 w 156"/>
                  <a:gd name="T6" fmla="+- 0 5760 4464"/>
                  <a:gd name="T7" fmla="*/ 5760 h 1296"/>
                  <a:gd name="T8" fmla="+- 0 3806 3650"/>
                  <a:gd name="T9" fmla="*/ T8 w 156"/>
                  <a:gd name="T10" fmla="+- 0 4464 4464"/>
                  <a:gd name="T11" fmla="*/ 4464 h 1296"/>
                  <a:gd name="T12" fmla="+- 0 3650 3650"/>
                  <a:gd name="T13" fmla="*/ T12 w 156"/>
                  <a:gd name="T14" fmla="+- 0 4464 4464"/>
                  <a:gd name="T15" fmla="*/ 4464 h 1296"/>
                  <a:gd name="T16" fmla="+- 0 3650 3650"/>
                  <a:gd name="T17" fmla="*/ T16 w 156"/>
                  <a:gd name="T18" fmla="+- 0 5760 4464"/>
                  <a:gd name="T19" fmla="*/ 5760 h 1296"/>
                </a:gdLst>
                <a:ahLst/>
                <a:cxnLst>
                  <a:cxn ang="0">
                    <a:pos x="T1" y="T3"/>
                  </a:cxn>
                  <a:cxn ang="0">
                    <a:pos x="T5" y="T7"/>
                  </a:cxn>
                  <a:cxn ang="0">
                    <a:pos x="T9" y="T11"/>
                  </a:cxn>
                  <a:cxn ang="0">
                    <a:pos x="T13" y="T15"/>
                  </a:cxn>
                  <a:cxn ang="0">
                    <a:pos x="T17" y="T19"/>
                  </a:cxn>
                </a:cxnLst>
                <a:rect l="0" t="0" r="r" b="b"/>
                <a:pathLst>
                  <a:path w="156" h="1296">
                    <a:moveTo>
                      <a:pt x="0" y="1296"/>
                    </a:moveTo>
                    <a:lnTo>
                      <a:pt x="156" y="1296"/>
                    </a:lnTo>
                    <a:lnTo>
                      <a:pt x="156" y="0"/>
                    </a:lnTo>
                    <a:lnTo>
                      <a:pt x="0" y="0"/>
                    </a:lnTo>
                    <a:lnTo>
                      <a:pt x="0" y="1296"/>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6" name="Group 565"/>
            <p:cNvGrpSpPr>
              <a:grpSpLocks/>
            </p:cNvGrpSpPr>
            <p:nvPr/>
          </p:nvGrpSpPr>
          <p:grpSpPr bwMode="auto">
            <a:xfrm>
              <a:off x="3883" y="4500"/>
              <a:ext cx="156" cy="1260"/>
              <a:chOff x="3883" y="4500"/>
              <a:chExt cx="156" cy="1260"/>
            </a:xfrm>
          </p:grpSpPr>
          <p:sp>
            <p:nvSpPr>
              <p:cNvPr id="2032" name="Freeform 566"/>
              <p:cNvSpPr>
                <a:spLocks/>
              </p:cNvSpPr>
              <p:nvPr/>
            </p:nvSpPr>
            <p:spPr bwMode="auto">
              <a:xfrm>
                <a:off x="3883" y="4500"/>
                <a:ext cx="156" cy="1260"/>
              </a:xfrm>
              <a:custGeom>
                <a:avLst/>
                <a:gdLst>
                  <a:gd name="T0" fmla="+- 0 3883 3883"/>
                  <a:gd name="T1" fmla="*/ T0 w 156"/>
                  <a:gd name="T2" fmla="+- 0 5760 4500"/>
                  <a:gd name="T3" fmla="*/ 5760 h 1260"/>
                  <a:gd name="T4" fmla="+- 0 4039 3883"/>
                  <a:gd name="T5" fmla="*/ T4 w 156"/>
                  <a:gd name="T6" fmla="+- 0 5760 4500"/>
                  <a:gd name="T7" fmla="*/ 5760 h 1260"/>
                  <a:gd name="T8" fmla="+- 0 4039 3883"/>
                  <a:gd name="T9" fmla="*/ T8 w 156"/>
                  <a:gd name="T10" fmla="+- 0 4500 4500"/>
                  <a:gd name="T11" fmla="*/ 4500 h 1260"/>
                  <a:gd name="T12" fmla="+- 0 3883 3883"/>
                  <a:gd name="T13" fmla="*/ T12 w 156"/>
                  <a:gd name="T14" fmla="+- 0 4500 4500"/>
                  <a:gd name="T15" fmla="*/ 4500 h 1260"/>
                  <a:gd name="T16" fmla="+- 0 3883 3883"/>
                  <a:gd name="T17" fmla="*/ T16 w 156"/>
                  <a:gd name="T18" fmla="+- 0 5760 4500"/>
                  <a:gd name="T19" fmla="*/ 5760 h 1260"/>
                </a:gdLst>
                <a:ahLst/>
                <a:cxnLst>
                  <a:cxn ang="0">
                    <a:pos x="T1" y="T3"/>
                  </a:cxn>
                  <a:cxn ang="0">
                    <a:pos x="T5" y="T7"/>
                  </a:cxn>
                  <a:cxn ang="0">
                    <a:pos x="T9" y="T11"/>
                  </a:cxn>
                  <a:cxn ang="0">
                    <a:pos x="T13" y="T15"/>
                  </a:cxn>
                  <a:cxn ang="0">
                    <a:pos x="T17" y="T19"/>
                  </a:cxn>
                </a:cxnLst>
                <a:rect l="0" t="0" r="r" b="b"/>
                <a:pathLst>
                  <a:path w="156" h="1260">
                    <a:moveTo>
                      <a:pt x="0" y="1260"/>
                    </a:moveTo>
                    <a:lnTo>
                      <a:pt x="156" y="1260"/>
                    </a:lnTo>
                    <a:lnTo>
                      <a:pt x="156" y="0"/>
                    </a:lnTo>
                    <a:lnTo>
                      <a:pt x="0" y="0"/>
                    </a:lnTo>
                    <a:lnTo>
                      <a:pt x="0" y="1260"/>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7" name="Group 567"/>
            <p:cNvGrpSpPr>
              <a:grpSpLocks/>
            </p:cNvGrpSpPr>
            <p:nvPr/>
          </p:nvGrpSpPr>
          <p:grpSpPr bwMode="auto">
            <a:xfrm>
              <a:off x="3883" y="4500"/>
              <a:ext cx="156" cy="1260"/>
              <a:chOff x="3883" y="4500"/>
              <a:chExt cx="156" cy="1260"/>
            </a:xfrm>
          </p:grpSpPr>
          <p:sp>
            <p:nvSpPr>
              <p:cNvPr id="2031" name="Freeform 568"/>
              <p:cNvSpPr>
                <a:spLocks/>
              </p:cNvSpPr>
              <p:nvPr/>
            </p:nvSpPr>
            <p:spPr bwMode="auto">
              <a:xfrm>
                <a:off x="3883" y="4500"/>
                <a:ext cx="156" cy="1260"/>
              </a:xfrm>
              <a:custGeom>
                <a:avLst/>
                <a:gdLst>
                  <a:gd name="T0" fmla="+- 0 3883 3883"/>
                  <a:gd name="T1" fmla="*/ T0 w 156"/>
                  <a:gd name="T2" fmla="+- 0 5760 4500"/>
                  <a:gd name="T3" fmla="*/ 5760 h 1260"/>
                  <a:gd name="T4" fmla="+- 0 4039 3883"/>
                  <a:gd name="T5" fmla="*/ T4 w 156"/>
                  <a:gd name="T6" fmla="+- 0 5760 4500"/>
                  <a:gd name="T7" fmla="*/ 5760 h 1260"/>
                  <a:gd name="T8" fmla="+- 0 4039 3883"/>
                  <a:gd name="T9" fmla="*/ T8 w 156"/>
                  <a:gd name="T10" fmla="+- 0 4500 4500"/>
                  <a:gd name="T11" fmla="*/ 4500 h 1260"/>
                  <a:gd name="T12" fmla="+- 0 3883 3883"/>
                  <a:gd name="T13" fmla="*/ T12 w 156"/>
                  <a:gd name="T14" fmla="+- 0 4500 4500"/>
                  <a:gd name="T15" fmla="*/ 4500 h 1260"/>
                  <a:gd name="T16" fmla="+- 0 3883 3883"/>
                  <a:gd name="T17" fmla="*/ T16 w 156"/>
                  <a:gd name="T18" fmla="+- 0 5760 4500"/>
                  <a:gd name="T19" fmla="*/ 5760 h 1260"/>
                </a:gdLst>
                <a:ahLst/>
                <a:cxnLst>
                  <a:cxn ang="0">
                    <a:pos x="T1" y="T3"/>
                  </a:cxn>
                  <a:cxn ang="0">
                    <a:pos x="T5" y="T7"/>
                  </a:cxn>
                  <a:cxn ang="0">
                    <a:pos x="T9" y="T11"/>
                  </a:cxn>
                  <a:cxn ang="0">
                    <a:pos x="T13" y="T15"/>
                  </a:cxn>
                  <a:cxn ang="0">
                    <a:pos x="T17" y="T19"/>
                  </a:cxn>
                </a:cxnLst>
                <a:rect l="0" t="0" r="r" b="b"/>
                <a:pathLst>
                  <a:path w="156" h="1260">
                    <a:moveTo>
                      <a:pt x="0" y="1260"/>
                    </a:moveTo>
                    <a:lnTo>
                      <a:pt x="156" y="1260"/>
                    </a:lnTo>
                    <a:lnTo>
                      <a:pt x="156" y="0"/>
                    </a:lnTo>
                    <a:lnTo>
                      <a:pt x="0" y="0"/>
                    </a:lnTo>
                    <a:lnTo>
                      <a:pt x="0" y="126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9" name="Group 569"/>
            <p:cNvGrpSpPr>
              <a:grpSpLocks/>
            </p:cNvGrpSpPr>
            <p:nvPr/>
          </p:nvGrpSpPr>
          <p:grpSpPr bwMode="auto">
            <a:xfrm>
              <a:off x="4819" y="4635"/>
              <a:ext cx="156" cy="1126"/>
              <a:chOff x="4819" y="4635"/>
              <a:chExt cx="156" cy="1126"/>
            </a:xfrm>
          </p:grpSpPr>
          <p:sp>
            <p:nvSpPr>
              <p:cNvPr id="2030" name="Freeform 570"/>
              <p:cNvSpPr>
                <a:spLocks/>
              </p:cNvSpPr>
              <p:nvPr/>
            </p:nvSpPr>
            <p:spPr bwMode="auto">
              <a:xfrm>
                <a:off x="4819" y="4635"/>
                <a:ext cx="156" cy="1126"/>
              </a:xfrm>
              <a:custGeom>
                <a:avLst/>
                <a:gdLst>
                  <a:gd name="T0" fmla="+- 0 4819 4819"/>
                  <a:gd name="T1" fmla="*/ T0 w 156"/>
                  <a:gd name="T2" fmla="+- 0 5760 4635"/>
                  <a:gd name="T3" fmla="*/ 5760 h 1126"/>
                  <a:gd name="T4" fmla="+- 0 4975 4819"/>
                  <a:gd name="T5" fmla="*/ T4 w 156"/>
                  <a:gd name="T6" fmla="+- 0 5760 4635"/>
                  <a:gd name="T7" fmla="*/ 5760 h 1126"/>
                  <a:gd name="T8" fmla="+- 0 4975 4819"/>
                  <a:gd name="T9" fmla="*/ T8 w 156"/>
                  <a:gd name="T10" fmla="+- 0 4635 4635"/>
                  <a:gd name="T11" fmla="*/ 4635 h 1126"/>
                  <a:gd name="T12" fmla="+- 0 4819 4819"/>
                  <a:gd name="T13" fmla="*/ T12 w 156"/>
                  <a:gd name="T14" fmla="+- 0 4635 4635"/>
                  <a:gd name="T15" fmla="*/ 4635 h 1126"/>
                  <a:gd name="T16" fmla="+- 0 4819 4819"/>
                  <a:gd name="T17" fmla="*/ T16 w 156"/>
                  <a:gd name="T18" fmla="+- 0 5760 4635"/>
                  <a:gd name="T19" fmla="*/ 5760 h 1126"/>
                </a:gdLst>
                <a:ahLst/>
                <a:cxnLst>
                  <a:cxn ang="0">
                    <a:pos x="T1" y="T3"/>
                  </a:cxn>
                  <a:cxn ang="0">
                    <a:pos x="T5" y="T7"/>
                  </a:cxn>
                  <a:cxn ang="0">
                    <a:pos x="T9" y="T11"/>
                  </a:cxn>
                  <a:cxn ang="0">
                    <a:pos x="T13" y="T15"/>
                  </a:cxn>
                  <a:cxn ang="0">
                    <a:pos x="T17" y="T19"/>
                  </a:cxn>
                </a:cxnLst>
                <a:rect l="0" t="0" r="r" b="b"/>
                <a:pathLst>
                  <a:path w="156" h="1126">
                    <a:moveTo>
                      <a:pt x="0" y="1125"/>
                    </a:moveTo>
                    <a:lnTo>
                      <a:pt x="156" y="1125"/>
                    </a:lnTo>
                    <a:lnTo>
                      <a:pt x="156" y="0"/>
                    </a:lnTo>
                    <a:lnTo>
                      <a:pt x="0" y="0"/>
                    </a:lnTo>
                    <a:lnTo>
                      <a:pt x="0" y="1125"/>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0" name="Group 571"/>
            <p:cNvGrpSpPr>
              <a:grpSpLocks/>
            </p:cNvGrpSpPr>
            <p:nvPr/>
          </p:nvGrpSpPr>
          <p:grpSpPr bwMode="auto">
            <a:xfrm>
              <a:off x="4819" y="4635"/>
              <a:ext cx="156" cy="1126"/>
              <a:chOff x="4819" y="4635"/>
              <a:chExt cx="156" cy="1126"/>
            </a:xfrm>
          </p:grpSpPr>
          <p:sp>
            <p:nvSpPr>
              <p:cNvPr id="2029" name="Freeform 572"/>
              <p:cNvSpPr>
                <a:spLocks/>
              </p:cNvSpPr>
              <p:nvPr/>
            </p:nvSpPr>
            <p:spPr bwMode="auto">
              <a:xfrm>
                <a:off x="4819" y="4635"/>
                <a:ext cx="156" cy="1126"/>
              </a:xfrm>
              <a:custGeom>
                <a:avLst/>
                <a:gdLst>
                  <a:gd name="T0" fmla="+- 0 4819 4819"/>
                  <a:gd name="T1" fmla="*/ T0 w 156"/>
                  <a:gd name="T2" fmla="+- 0 5760 4635"/>
                  <a:gd name="T3" fmla="*/ 5760 h 1126"/>
                  <a:gd name="T4" fmla="+- 0 4975 4819"/>
                  <a:gd name="T5" fmla="*/ T4 w 156"/>
                  <a:gd name="T6" fmla="+- 0 5760 4635"/>
                  <a:gd name="T7" fmla="*/ 5760 h 1126"/>
                  <a:gd name="T8" fmla="+- 0 4975 4819"/>
                  <a:gd name="T9" fmla="*/ T8 w 156"/>
                  <a:gd name="T10" fmla="+- 0 4635 4635"/>
                  <a:gd name="T11" fmla="*/ 4635 h 1126"/>
                  <a:gd name="T12" fmla="+- 0 4819 4819"/>
                  <a:gd name="T13" fmla="*/ T12 w 156"/>
                  <a:gd name="T14" fmla="+- 0 4635 4635"/>
                  <a:gd name="T15" fmla="*/ 4635 h 1126"/>
                  <a:gd name="T16" fmla="+- 0 4819 4819"/>
                  <a:gd name="T17" fmla="*/ T16 w 156"/>
                  <a:gd name="T18" fmla="+- 0 5760 4635"/>
                  <a:gd name="T19" fmla="*/ 5760 h 1126"/>
                </a:gdLst>
                <a:ahLst/>
                <a:cxnLst>
                  <a:cxn ang="0">
                    <a:pos x="T1" y="T3"/>
                  </a:cxn>
                  <a:cxn ang="0">
                    <a:pos x="T5" y="T7"/>
                  </a:cxn>
                  <a:cxn ang="0">
                    <a:pos x="T9" y="T11"/>
                  </a:cxn>
                  <a:cxn ang="0">
                    <a:pos x="T13" y="T15"/>
                  </a:cxn>
                  <a:cxn ang="0">
                    <a:pos x="T17" y="T19"/>
                  </a:cxn>
                </a:cxnLst>
                <a:rect l="0" t="0" r="r" b="b"/>
                <a:pathLst>
                  <a:path w="156" h="1126">
                    <a:moveTo>
                      <a:pt x="0" y="1125"/>
                    </a:moveTo>
                    <a:lnTo>
                      <a:pt x="156" y="1125"/>
                    </a:lnTo>
                    <a:lnTo>
                      <a:pt x="156" y="0"/>
                    </a:lnTo>
                    <a:lnTo>
                      <a:pt x="0" y="0"/>
                    </a:lnTo>
                    <a:lnTo>
                      <a:pt x="0" y="1125"/>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51" name="Group 573"/>
            <p:cNvGrpSpPr>
              <a:grpSpLocks/>
            </p:cNvGrpSpPr>
            <p:nvPr/>
          </p:nvGrpSpPr>
          <p:grpSpPr bwMode="auto">
            <a:xfrm>
              <a:off x="5052" y="4875"/>
              <a:ext cx="156" cy="886"/>
              <a:chOff x="5052" y="4875"/>
              <a:chExt cx="156" cy="886"/>
            </a:xfrm>
          </p:grpSpPr>
          <p:sp>
            <p:nvSpPr>
              <p:cNvPr id="2028" name="Freeform 574"/>
              <p:cNvSpPr>
                <a:spLocks/>
              </p:cNvSpPr>
              <p:nvPr/>
            </p:nvSpPr>
            <p:spPr bwMode="auto">
              <a:xfrm>
                <a:off x="5052" y="4875"/>
                <a:ext cx="156" cy="886"/>
              </a:xfrm>
              <a:custGeom>
                <a:avLst/>
                <a:gdLst>
                  <a:gd name="T0" fmla="+- 0 5052 5052"/>
                  <a:gd name="T1" fmla="*/ T0 w 156"/>
                  <a:gd name="T2" fmla="+- 0 5760 4875"/>
                  <a:gd name="T3" fmla="*/ 5760 h 886"/>
                  <a:gd name="T4" fmla="+- 0 5208 5052"/>
                  <a:gd name="T5" fmla="*/ T4 w 156"/>
                  <a:gd name="T6" fmla="+- 0 5760 4875"/>
                  <a:gd name="T7" fmla="*/ 5760 h 886"/>
                  <a:gd name="T8" fmla="+- 0 5208 5052"/>
                  <a:gd name="T9" fmla="*/ T8 w 156"/>
                  <a:gd name="T10" fmla="+- 0 4875 4875"/>
                  <a:gd name="T11" fmla="*/ 4875 h 886"/>
                  <a:gd name="T12" fmla="+- 0 5052 5052"/>
                  <a:gd name="T13" fmla="*/ T12 w 156"/>
                  <a:gd name="T14" fmla="+- 0 4875 4875"/>
                  <a:gd name="T15" fmla="*/ 4875 h 886"/>
                  <a:gd name="T16" fmla="+- 0 5052 5052"/>
                  <a:gd name="T17" fmla="*/ T16 w 156"/>
                  <a:gd name="T18" fmla="+- 0 5760 4875"/>
                  <a:gd name="T19" fmla="*/ 5760 h 886"/>
                </a:gdLst>
                <a:ahLst/>
                <a:cxnLst>
                  <a:cxn ang="0">
                    <a:pos x="T1" y="T3"/>
                  </a:cxn>
                  <a:cxn ang="0">
                    <a:pos x="T5" y="T7"/>
                  </a:cxn>
                  <a:cxn ang="0">
                    <a:pos x="T9" y="T11"/>
                  </a:cxn>
                  <a:cxn ang="0">
                    <a:pos x="T13" y="T15"/>
                  </a:cxn>
                  <a:cxn ang="0">
                    <a:pos x="T17" y="T19"/>
                  </a:cxn>
                </a:cxnLst>
                <a:rect l="0" t="0" r="r" b="b"/>
                <a:pathLst>
                  <a:path w="156" h="886">
                    <a:moveTo>
                      <a:pt x="0" y="885"/>
                    </a:moveTo>
                    <a:lnTo>
                      <a:pt x="156" y="885"/>
                    </a:lnTo>
                    <a:lnTo>
                      <a:pt x="156" y="0"/>
                    </a:lnTo>
                    <a:lnTo>
                      <a:pt x="0" y="0"/>
                    </a:lnTo>
                    <a:lnTo>
                      <a:pt x="0" y="885"/>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2" name="Group 575"/>
            <p:cNvGrpSpPr>
              <a:grpSpLocks/>
            </p:cNvGrpSpPr>
            <p:nvPr/>
          </p:nvGrpSpPr>
          <p:grpSpPr bwMode="auto">
            <a:xfrm>
              <a:off x="5052" y="4875"/>
              <a:ext cx="156" cy="886"/>
              <a:chOff x="5052" y="4875"/>
              <a:chExt cx="156" cy="886"/>
            </a:xfrm>
          </p:grpSpPr>
          <p:sp>
            <p:nvSpPr>
              <p:cNvPr id="2027" name="Freeform 576"/>
              <p:cNvSpPr>
                <a:spLocks/>
              </p:cNvSpPr>
              <p:nvPr/>
            </p:nvSpPr>
            <p:spPr bwMode="auto">
              <a:xfrm>
                <a:off x="5052" y="4875"/>
                <a:ext cx="156" cy="886"/>
              </a:xfrm>
              <a:custGeom>
                <a:avLst/>
                <a:gdLst>
                  <a:gd name="T0" fmla="+- 0 5052 5052"/>
                  <a:gd name="T1" fmla="*/ T0 w 156"/>
                  <a:gd name="T2" fmla="+- 0 5760 4875"/>
                  <a:gd name="T3" fmla="*/ 5760 h 886"/>
                  <a:gd name="T4" fmla="+- 0 5208 5052"/>
                  <a:gd name="T5" fmla="*/ T4 w 156"/>
                  <a:gd name="T6" fmla="+- 0 5760 4875"/>
                  <a:gd name="T7" fmla="*/ 5760 h 886"/>
                  <a:gd name="T8" fmla="+- 0 5208 5052"/>
                  <a:gd name="T9" fmla="*/ T8 w 156"/>
                  <a:gd name="T10" fmla="+- 0 4875 4875"/>
                  <a:gd name="T11" fmla="*/ 4875 h 886"/>
                  <a:gd name="T12" fmla="+- 0 5052 5052"/>
                  <a:gd name="T13" fmla="*/ T12 w 156"/>
                  <a:gd name="T14" fmla="+- 0 4875 4875"/>
                  <a:gd name="T15" fmla="*/ 4875 h 886"/>
                  <a:gd name="T16" fmla="+- 0 5052 5052"/>
                  <a:gd name="T17" fmla="*/ T16 w 156"/>
                  <a:gd name="T18" fmla="+- 0 5760 4875"/>
                  <a:gd name="T19" fmla="*/ 5760 h 886"/>
                </a:gdLst>
                <a:ahLst/>
                <a:cxnLst>
                  <a:cxn ang="0">
                    <a:pos x="T1" y="T3"/>
                  </a:cxn>
                  <a:cxn ang="0">
                    <a:pos x="T5" y="T7"/>
                  </a:cxn>
                  <a:cxn ang="0">
                    <a:pos x="T9" y="T11"/>
                  </a:cxn>
                  <a:cxn ang="0">
                    <a:pos x="T13" y="T15"/>
                  </a:cxn>
                  <a:cxn ang="0">
                    <a:pos x="T17" y="T19"/>
                  </a:cxn>
                </a:cxnLst>
                <a:rect l="0" t="0" r="r" b="b"/>
                <a:pathLst>
                  <a:path w="156" h="886">
                    <a:moveTo>
                      <a:pt x="0" y="885"/>
                    </a:moveTo>
                    <a:lnTo>
                      <a:pt x="156" y="885"/>
                    </a:lnTo>
                    <a:lnTo>
                      <a:pt x="156" y="0"/>
                    </a:lnTo>
                    <a:lnTo>
                      <a:pt x="0" y="0"/>
                    </a:lnTo>
                    <a:lnTo>
                      <a:pt x="0" y="885"/>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53" name="Group 577"/>
            <p:cNvGrpSpPr>
              <a:grpSpLocks/>
            </p:cNvGrpSpPr>
            <p:nvPr/>
          </p:nvGrpSpPr>
          <p:grpSpPr bwMode="auto">
            <a:xfrm>
              <a:off x="5287" y="4880"/>
              <a:ext cx="156" cy="881"/>
              <a:chOff x="5287" y="4880"/>
              <a:chExt cx="156" cy="881"/>
            </a:xfrm>
          </p:grpSpPr>
          <p:sp>
            <p:nvSpPr>
              <p:cNvPr id="2026" name="Freeform 578"/>
              <p:cNvSpPr>
                <a:spLocks/>
              </p:cNvSpPr>
              <p:nvPr/>
            </p:nvSpPr>
            <p:spPr bwMode="auto">
              <a:xfrm>
                <a:off x="5287" y="4880"/>
                <a:ext cx="156" cy="881"/>
              </a:xfrm>
              <a:custGeom>
                <a:avLst/>
                <a:gdLst>
                  <a:gd name="T0" fmla="+- 0 5287 5287"/>
                  <a:gd name="T1" fmla="*/ T0 w 156"/>
                  <a:gd name="T2" fmla="+- 0 5760 4880"/>
                  <a:gd name="T3" fmla="*/ 5760 h 881"/>
                  <a:gd name="T4" fmla="+- 0 5443 5287"/>
                  <a:gd name="T5" fmla="*/ T4 w 156"/>
                  <a:gd name="T6" fmla="+- 0 5760 4880"/>
                  <a:gd name="T7" fmla="*/ 5760 h 881"/>
                  <a:gd name="T8" fmla="+- 0 5443 5287"/>
                  <a:gd name="T9" fmla="*/ T8 w 156"/>
                  <a:gd name="T10" fmla="+- 0 4880 4880"/>
                  <a:gd name="T11" fmla="*/ 4880 h 881"/>
                  <a:gd name="T12" fmla="+- 0 5287 5287"/>
                  <a:gd name="T13" fmla="*/ T12 w 156"/>
                  <a:gd name="T14" fmla="+- 0 4880 4880"/>
                  <a:gd name="T15" fmla="*/ 4880 h 881"/>
                  <a:gd name="T16" fmla="+- 0 5287 5287"/>
                  <a:gd name="T17" fmla="*/ T16 w 156"/>
                  <a:gd name="T18" fmla="+- 0 5760 4880"/>
                  <a:gd name="T19" fmla="*/ 5760 h 881"/>
                </a:gdLst>
                <a:ahLst/>
                <a:cxnLst>
                  <a:cxn ang="0">
                    <a:pos x="T1" y="T3"/>
                  </a:cxn>
                  <a:cxn ang="0">
                    <a:pos x="T5" y="T7"/>
                  </a:cxn>
                  <a:cxn ang="0">
                    <a:pos x="T9" y="T11"/>
                  </a:cxn>
                  <a:cxn ang="0">
                    <a:pos x="T13" y="T15"/>
                  </a:cxn>
                  <a:cxn ang="0">
                    <a:pos x="T17" y="T19"/>
                  </a:cxn>
                </a:cxnLst>
                <a:rect l="0" t="0" r="r" b="b"/>
                <a:pathLst>
                  <a:path w="156" h="881">
                    <a:moveTo>
                      <a:pt x="0" y="880"/>
                    </a:moveTo>
                    <a:lnTo>
                      <a:pt x="156" y="880"/>
                    </a:lnTo>
                    <a:lnTo>
                      <a:pt x="156" y="0"/>
                    </a:lnTo>
                    <a:lnTo>
                      <a:pt x="0" y="0"/>
                    </a:lnTo>
                    <a:lnTo>
                      <a:pt x="0" y="880"/>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54" name="Group 579"/>
            <p:cNvGrpSpPr>
              <a:grpSpLocks/>
            </p:cNvGrpSpPr>
            <p:nvPr/>
          </p:nvGrpSpPr>
          <p:grpSpPr bwMode="auto">
            <a:xfrm>
              <a:off x="5287" y="4880"/>
              <a:ext cx="156" cy="881"/>
              <a:chOff x="5287" y="4880"/>
              <a:chExt cx="156" cy="881"/>
            </a:xfrm>
          </p:grpSpPr>
          <p:sp>
            <p:nvSpPr>
              <p:cNvPr id="2025" name="Freeform 580"/>
              <p:cNvSpPr>
                <a:spLocks/>
              </p:cNvSpPr>
              <p:nvPr/>
            </p:nvSpPr>
            <p:spPr bwMode="auto">
              <a:xfrm>
                <a:off x="5287" y="4880"/>
                <a:ext cx="156" cy="881"/>
              </a:xfrm>
              <a:custGeom>
                <a:avLst/>
                <a:gdLst>
                  <a:gd name="T0" fmla="+- 0 5287 5287"/>
                  <a:gd name="T1" fmla="*/ T0 w 156"/>
                  <a:gd name="T2" fmla="+- 0 5760 4880"/>
                  <a:gd name="T3" fmla="*/ 5760 h 881"/>
                  <a:gd name="T4" fmla="+- 0 5443 5287"/>
                  <a:gd name="T5" fmla="*/ T4 w 156"/>
                  <a:gd name="T6" fmla="+- 0 5760 4880"/>
                  <a:gd name="T7" fmla="*/ 5760 h 881"/>
                  <a:gd name="T8" fmla="+- 0 5443 5287"/>
                  <a:gd name="T9" fmla="*/ T8 w 156"/>
                  <a:gd name="T10" fmla="+- 0 4880 4880"/>
                  <a:gd name="T11" fmla="*/ 4880 h 881"/>
                  <a:gd name="T12" fmla="+- 0 5287 5287"/>
                  <a:gd name="T13" fmla="*/ T12 w 156"/>
                  <a:gd name="T14" fmla="+- 0 4880 4880"/>
                  <a:gd name="T15" fmla="*/ 4880 h 881"/>
                  <a:gd name="T16" fmla="+- 0 5287 5287"/>
                  <a:gd name="T17" fmla="*/ T16 w 156"/>
                  <a:gd name="T18" fmla="+- 0 5760 4880"/>
                  <a:gd name="T19" fmla="*/ 5760 h 881"/>
                </a:gdLst>
                <a:ahLst/>
                <a:cxnLst>
                  <a:cxn ang="0">
                    <a:pos x="T1" y="T3"/>
                  </a:cxn>
                  <a:cxn ang="0">
                    <a:pos x="T5" y="T7"/>
                  </a:cxn>
                  <a:cxn ang="0">
                    <a:pos x="T9" y="T11"/>
                  </a:cxn>
                  <a:cxn ang="0">
                    <a:pos x="T13" y="T15"/>
                  </a:cxn>
                  <a:cxn ang="0">
                    <a:pos x="T17" y="T19"/>
                  </a:cxn>
                </a:cxnLst>
                <a:rect l="0" t="0" r="r" b="b"/>
                <a:pathLst>
                  <a:path w="156" h="881">
                    <a:moveTo>
                      <a:pt x="0" y="880"/>
                    </a:moveTo>
                    <a:lnTo>
                      <a:pt x="156" y="880"/>
                    </a:lnTo>
                    <a:lnTo>
                      <a:pt x="156" y="0"/>
                    </a:lnTo>
                    <a:lnTo>
                      <a:pt x="0" y="0"/>
                    </a:lnTo>
                    <a:lnTo>
                      <a:pt x="0" y="88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64" name="Group 581"/>
            <p:cNvGrpSpPr>
              <a:grpSpLocks/>
            </p:cNvGrpSpPr>
            <p:nvPr/>
          </p:nvGrpSpPr>
          <p:grpSpPr bwMode="auto">
            <a:xfrm>
              <a:off x="5520" y="4815"/>
              <a:ext cx="156" cy="946"/>
              <a:chOff x="5520" y="4815"/>
              <a:chExt cx="156" cy="946"/>
            </a:xfrm>
          </p:grpSpPr>
          <p:sp>
            <p:nvSpPr>
              <p:cNvPr id="2024" name="Freeform 582"/>
              <p:cNvSpPr>
                <a:spLocks/>
              </p:cNvSpPr>
              <p:nvPr/>
            </p:nvSpPr>
            <p:spPr bwMode="auto">
              <a:xfrm>
                <a:off x="5520" y="4815"/>
                <a:ext cx="156" cy="946"/>
              </a:xfrm>
              <a:custGeom>
                <a:avLst/>
                <a:gdLst>
                  <a:gd name="T0" fmla="+- 0 5520 5520"/>
                  <a:gd name="T1" fmla="*/ T0 w 156"/>
                  <a:gd name="T2" fmla="+- 0 5760 4815"/>
                  <a:gd name="T3" fmla="*/ 5760 h 946"/>
                  <a:gd name="T4" fmla="+- 0 5676 5520"/>
                  <a:gd name="T5" fmla="*/ T4 w 156"/>
                  <a:gd name="T6" fmla="+- 0 5760 4815"/>
                  <a:gd name="T7" fmla="*/ 5760 h 946"/>
                  <a:gd name="T8" fmla="+- 0 5676 5520"/>
                  <a:gd name="T9" fmla="*/ T8 w 156"/>
                  <a:gd name="T10" fmla="+- 0 4815 4815"/>
                  <a:gd name="T11" fmla="*/ 4815 h 946"/>
                  <a:gd name="T12" fmla="+- 0 5520 5520"/>
                  <a:gd name="T13" fmla="*/ T12 w 156"/>
                  <a:gd name="T14" fmla="+- 0 4815 4815"/>
                  <a:gd name="T15" fmla="*/ 4815 h 946"/>
                  <a:gd name="T16" fmla="+- 0 5520 5520"/>
                  <a:gd name="T17" fmla="*/ T16 w 156"/>
                  <a:gd name="T18" fmla="+- 0 5760 4815"/>
                  <a:gd name="T19" fmla="*/ 5760 h 946"/>
                </a:gdLst>
                <a:ahLst/>
                <a:cxnLst>
                  <a:cxn ang="0">
                    <a:pos x="T1" y="T3"/>
                  </a:cxn>
                  <a:cxn ang="0">
                    <a:pos x="T5" y="T7"/>
                  </a:cxn>
                  <a:cxn ang="0">
                    <a:pos x="T9" y="T11"/>
                  </a:cxn>
                  <a:cxn ang="0">
                    <a:pos x="T13" y="T15"/>
                  </a:cxn>
                  <a:cxn ang="0">
                    <a:pos x="T17" y="T19"/>
                  </a:cxn>
                </a:cxnLst>
                <a:rect l="0" t="0" r="r" b="b"/>
                <a:pathLst>
                  <a:path w="156" h="946">
                    <a:moveTo>
                      <a:pt x="0" y="945"/>
                    </a:moveTo>
                    <a:lnTo>
                      <a:pt x="156" y="945"/>
                    </a:lnTo>
                    <a:lnTo>
                      <a:pt x="156" y="0"/>
                    </a:lnTo>
                    <a:lnTo>
                      <a:pt x="0" y="0"/>
                    </a:lnTo>
                    <a:lnTo>
                      <a:pt x="0" y="945"/>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5" name="Group 583"/>
            <p:cNvGrpSpPr>
              <a:grpSpLocks/>
            </p:cNvGrpSpPr>
            <p:nvPr/>
          </p:nvGrpSpPr>
          <p:grpSpPr bwMode="auto">
            <a:xfrm>
              <a:off x="5520" y="4815"/>
              <a:ext cx="156" cy="946"/>
              <a:chOff x="5520" y="4815"/>
              <a:chExt cx="156" cy="946"/>
            </a:xfrm>
          </p:grpSpPr>
          <p:sp>
            <p:nvSpPr>
              <p:cNvPr id="2023" name="Freeform 584"/>
              <p:cNvSpPr>
                <a:spLocks/>
              </p:cNvSpPr>
              <p:nvPr/>
            </p:nvSpPr>
            <p:spPr bwMode="auto">
              <a:xfrm>
                <a:off x="5520" y="4815"/>
                <a:ext cx="156" cy="946"/>
              </a:xfrm>
              <a:custGeom>
                <a:avLst/>
                <a:gdLst>
                  <a:gd name="T0" fmla="+- 0 5520 5520"/>
                  <a:gd name="T1" fmla="*/ T0 w 156"/>
                  <a:gd name="T2" fmla="+- 0 5760 4815"/>
                  <a:gd name="T3" fmla="*/ 5760 h 946"/>
                  <a:gd name="T4" fmla="+- 0 5676 5520"/>
                  <a:gd name="T5" fmla="*/ T4 w 156"/>
                  <a:gd name="T6" fmla="+- 0 5760 4815"/>
                  <a:gd name="T7" fmla="*/ 5760 h 946"/>
                  <a:gd name="T8" fmla="+- 0 5676 5520"/>
                  <a:gd name="T9" fmla="*/ T8 w 156"/>
                  <a:gd name="T10" fmla="+- 0 4815 4815"/>
                  <a:gd name="T11" fmla="*/ 4815 h 946"/>
                  <a:gd name="T12" fmla="+- 0 5520 5520"/>
                  <a:gd name="T13" fmla="*/ T12 w 156"/>
                  <a:gd name="T14" fmla="+- 0 4815 4815"/>
                  <a:gd name="T15" fmla="*/ 4815 h 946"/>
                  <a:gd name="T16" fmla="+- 0 5520 5520"/>
                  <a:gd name="T17" fmla="*/ T16 w 156"/>
                  <a:gd name="T18" fmla="+- 0 5760 4815"/>
                  <a:gd name="T19" fmla="*/ 5760 h 946"/>
                </a:gdLst>
                <a:ahLst/>
                <a:cxnLst>
                  <a:cxn ang="0">
                    <a:pos x="T1" y="T3"/>
                  </a:cxn>
                  <a:cxn ang="0">
                    <a:pos x="T5" y="T7"/>
                  </a:cxn>
                  <a:cxn ang="0">
                    <a:pos x="T9" y="T11"/>
                  </a:cxn>
                  <a:cxn ang="0">
                    <a:pos x="T13" y="T15"/>
                  </a:cxn>
                  <a:cxn ang="0">
                    <a:pos x="T17" y="T19"/>
                  </a:cxn>
                </a:cxnLst>
                <a:rect l="0" t="0" r="r" b="b"/>
                <a:pathLst>
                  <a:path w="156" h="946">
                    <a:moveTo>
                      <a:pt x="0" y="945"/>
                    </a:moveTo>
                    <a:lnTo>
                      <a:pt x="156" y="945"/>
                    </a:lnTo>
                    <a:lnTo>
                      <a:pt x="156" y="0"/>
                    </a:lnTo>
                    <a:lnTo>
                      <a:pt x="0" y="0"/>
                    </a:lnTo>
                    <a:lnTo>
                      <a:pt x="0" y="945"/>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66" name="Group 585"/>
            <p:cNvGrpSpPr>
              <a:grpSpLocks/>
            </p:cNvGrpSpPr>
            <p:nvPr/>
          </p:nvGrpSpPr>
          <p:grpSpPr bwMode="auto">
            <a:xfrm>
              <a:off x="5755" y="4640"/>
              <a:ext cx="154" cy="1121"/>
              <a:chOff x="5755" y="4640"/>
              <a:chExt cx="154" cy="1121"/>
            </a:xfrm>
          </p:grpSpPr>
          <p:sp>
            <p:nvSpPr>
              <p:cNvPr id="2022" name="Freeform 586"/>
              <p:cNvSpPr>
                <a:spLocks/>
              </p:cNvSpPr>
              <p:nvPr/>
            </p:nvSpPr>
            <p:spPr bwMode="auto">
              <a:xfrm>
                <a:off x="5755" y="4640"/>
                <a:ext cx="154" cy="1121"/>
              </a:xfrm>
              <a:custGeom>
                <a:avLst/>
                <a:gdLst>
                  <a:gd name="T0" fmla="+- 0 5755 5755"/>
                  <a:gd name="T1" fmla="*/ T0 w 154"/>
                  <a:gd name="T2" fmla="+- 0 5760 4640"/>
                  <a:gd name="T3" fmla="*/ 5760 h 1121"/>
                  <a:gd name="T4" fmla="+- 0 5909 5755"/>
                  <a:gd name="T5" fmla="*/ T4 w 154"/>
                  <a:gd name="T6" fmla="+- 0 5760 4640"/>
                  <a:gd name="T7" fmla="*/ 5760 h 1121"/>
                  <a:gd name="T8" fmla="+- 0 5909 5755"/>
                  <a:gd name="T9" fmla="*/ T8 w 154"/>
                  <a:gd name="T10" fmla="+- 0 4640 4640"/>
                  <a:gd name="T11" fmla="*/ 4640 h 1121"/>
                  <a:gd name="T12" fmla="+- 0 5755 5755"/>
                  <a:gd name="T13" fmla="*/ T12 w 154"/>
                  <a:gd name="T14" fmla="+- 0 4640 4640"/>
                  <a:gd name="T15" fmla="*/ 4640 h 1121"/>
                  <a:gd name="T16" fmla="+- 0 5755 5755"/>
                  <a:gd name="T17" fmla="*/ T16 w 154"/>
                  <a:gd name="T18" fmla="+- 0 5760 4640"/>
                  <a:gd name="T19" fmla="*/ 5760 h 1121"/>
                </a:gdLst>
                <a:ahLst/>
                <a:cxnLst>
                  <a:cxn ang="0">
                    <a:pos x="T1" y="T3"/>
                  </a:cxn>
                  <a:cxn ang="0">
                    <a:pos x="T5" y="T7"/>
                  </a:cxn>
                  <a:cxn ang="0">
                    <a:pos x="T9" y="T11"/>
                  </a:cxn>
                  <a:cxn ang="0">
                    <a:pos x="T13" y="T15"/>
                  </a:cxn>
                  <a:cxn ang="0">
                    <a:pos x="T17" y="T19"/>
                  </a:cxn>
                </a:cxnLst>
                <a:rect l="0" t="0" r="r" b="b"/>
                <a:pathLst>
                  <a:path w="154" h="1121">
                    <a:moveTo>
                      <a:pt x="0" y="1120"/>
                    </a:moveTo>
                    <a:lnTo>
                      <a:pt x="154" y="1120"/>
                    </a:lnTo>
                    <a:lnTo>
                      <a:pt x="154" y="0"/>
                    </a:lnTo>
                    <a:lnTo>
                      <a:pt x="0" y="0"/>
                    </a:lnTo>
                    <a:lnTo>
                      <a:pt x="0" y="1120"/>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7" name="Group 587"/>
            <p:cNvGrpSpPr>
              <a:grpSpLocks/>
            </p:cNvGrpSpPr>
            <p:nvPr/>
          </p:nvGrpSpPr>
          <p:grpSpPr bwMode="auto">
            <a:xfrm>
              <a:off x="5755" y="4640"/>
              <a:ext cx="154" cy="1121"/>
              <a:chOff x="5755" y="4640"/>
              <a:chExt cx="154" cy="1121"/>
            </a:xfrm>
          </p:grpSpPr>
          <p:sp>
            <p:nvSpPr>
              <p:cNvPr id="2021" name="Freeform 588"/>
              <p:cNvSpPr>
                <a:spLocks/>
              </p:cNvSpPr>
              <p:nvPr/>
            </p:nvSpPr>
            <p:spPr bwMode="auto">
              <a:xfrm>
                <a:off x="5755" y="4640"/>
                <a:ext cx="154" cy="1121"/>
              </a:xfrm>
              <a:custGeom>
                <a:avLst/>
                <a:gdLst>
                  <a:gd name="T0" fmla="+- 0 5755 5755"/>
                  <a:gd name="T1" fmla="*/ T0 w 154"/>
                  <a:gd name="T2" fmla="+- 0 5760 4640"/>
                  <a:gd name="T3" fmla="*/ 5760 h 1121"/>
                  <a:gd name="T4" fmla="+- 0 5909 5755"/>
                  <a:gd name="T5" fmla="*/ T4 w 154"/>
                  <a:gd name="T6" fmla="+- 0 5760 4640"/>
                  <a:gd name="T7" fmla="*/ 5760 h 1121"/>
                  <a:gd name="T8" fmla="+- 0 5909 5755"/>
                  <a:gd name="T9" fmla="*/ T8 w 154"/>
                  <a:gd name="T10" fmla="+- 0 4640 4640"/>
                  <a:gd name="T11" fmla="*/ 4640 h 1121"/>
                  <a:gd name="T12" fmla="+- 0 5755 5755"/>
                  <a:gd name="T13" fmla="*/ T12 w 154"/>
                  <a:gd name="T14" fmla="+- 0 4640 4640"/>
                  <a:gd name="T15" fmla="*/ 4640 h 1121"/>
                  <a:gd name="T16" fmla="+- 0 5755 5755"/>
                  <a:gd name="T17" fmla="*/ T16 w 154"/>
                  <a:gd name="T18" fmla="+- 0 5760 4640"/>
                  <a:gd name="T19" fmla="*/ 5760 h 1121"/>
                </a:gdLst>
                <a:ahLst/>
                <a:cxnLst>
                  <a:cxn ang="0">
                    <a:pos x="T1" y="T3"/>
                  </a:cxn>
                  <a:cxn ang="0">
                    <a:pos x="T5" y="T7"/>
                  </a:cxn>
                  <a:cxn ang="0">
                    <a:pos x="T9" y="T11"/>
                  </a:cxn>
                  <a:cxn ang="0">
                    <a:pos x="T13" y="T15"/>
                  </a:cxn>
                  <a:cxn ang="0">
                    <a:pos x="T17" y="T19"/>
                  </a:cxn>
                </a:cxnLst>
                <a:rect l="0" t="0" r="r" b="b"/>
                <a:pathLst>
                  <a:path w="154" h="1121">
                    <a:moveTo>
                      <a:pt x="0" y="1120"/>
                    </a:moveTo>
                    <a:lnTo>
                      <a:pt x="154" y="1120"/>
                    </a:lnTo>
                    <a:lnTo>
                      <a:pt x="154" y="0"/>
                    </a:lnTo>
                    <a:lnTo>
                      <a:pt x="0" y="0"/>
                    </a:lnTo>
                    <a:lnTo>
                      <a:pt x="0" y="112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68" name="Group 589"/>
            <p:cNvGrpSpPr>
              <a:grpSpLocks/>
            </p:cNvGrpSpPr>
            <p:nvPr/>
          </p:nvGrpSpPr>
          <p:grpSpPr bwMode="auto">
            <a:xfrm>
              <a:off x="6221" y="4882"/>
              <a:ext cx="156" cy="879"/>
              <a:chOff x="6221" y="4882"/>
              <a:chExt cx="156" cy="879"/>
            </a:xfrm>
          </p:grpSpPr>
          <p:sp>
            <p:nvSpPr>
              <p:cNvPr id="2020" name="Freeform 590"/>
              <p:cNvSpPr>
                <a:spLocks/>
              </p:cNvSpPr>
              <p:nvPr/>
            </p:nvSpPr>
            <p:spPr bwMode="auto">
              <a:xfrm>
                <a:off x="6221" y="4882"/>
                <a:ext cx="156" cy="879"/>
              </a:xfrm>
              <a:custGeom>
                <a:avLst/>
                <a:gdLst>
                  <a:gd name="T0" fmla="+- 0 6221 6221"/>
                  <a:gd name="T1" fmla="*/ T0 w 156"/>
                  <a:gd name="T2" fmla="+- 0 5760 4882"/>
                  <a:gd name="T3" fmla="*/ 5760 h 879"/>
                  <a:gd name="T4" fmla="+- 0 6377 6221"/>
                  <a:gd name="T5" fmla="*/ T4 w 156"/>
                  <a:gd name="T6" fmla="+- 0 5760 4882"/>
                  <a:gd name="T7" fmla="*/ 5760 h 879"/>
                  <a:gd name="T8" fmla="+- 0 6377 6221"/>
                  <a:gd name="T9" fmla="*/ T8 w 156"/>
                  <a:gd name="T10" fmla="+- 0 4882 4882"/>
                  <a:gd name="T11" fmla="*/ 4882 h 879"/>
                  <a:gd name="T12" fmla="+- 0 6221 6221"/>
                  <a:gd name="T13" fmla="*/ T12 w 156"/>
                  <a:gd name="T14" fmla="+- 0 4882 4882"/>
                  <a:gd name="T15" fmla="*/ 4882 h 879"/>
                  <a:gd name="T16" fmla="+- 0 6221 6221"/>
                  <a:gd name="T17" fmla="*/ T16 w 156"/>
                  <a:gd name="T18" fmla="+- 0 5760 4882"/>
                  <a:gd name="T19" fmla="*/ 5760 h 879"/>
                </a:gdLst>
                <a:ahLst/>
                <a:cxnLst>
                  <a:cxn ang="0">
                    <a:pos x="T1" y="T3"/>
                  </a:cxn>
                  <a:cxn ang="0">
                    <a:pos x="T5" y="T7"/>
                  </a:cxn>
                  <a:cxn ang="0">
                    <a:pos x="T9" y="T11"/>
                  </a:cxn>
                  <a:cxn ang="0">
                    <a:pos x="T13" y="T15"/>
                  </a:cxn>
                  <a:cxn ang="0">
                    <a:pos x="T17" y="T19"/>
                  </a:cxn>
                </a:cxnLst>
                <a:rect l="0" t="0" r="r" b="b"/>
                <a:pathLst>
                  <a:path w="156" h="879">
                    <a:moveTo>
                      <a:pt x="0" y="878"/>
                    </a:moveTo>
                    <a:lnTo>
                      <a:pt x="156" y="878"/>
                    </a:lnTo>
                    <a:lnTo>
                      <a:pt x="156" y="0"/>
                    </a:lnTo>
                    <a:lnTo>
                      <a:pt x="0" y="0"/>
                    </a:lnTo>
                    <a:lnTo>
                      <a:pt x="0" y="878"/>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69" name="Group 591"/>
            <p:cNvGrpSpPr>
              <a:grpSpLocks/>
            </p:cNvGrpSpPr>
            <p:nvPr/>
          </p:nvGrpSpPr>
          <p:grpSpPr bwMode="auto">
            <a:xfrm>
              <a:off x="6221" y="4882"/>
              <a:ext cx="156" cy="879"/>
              <a:chOff x="6221" y="4882"/>
              <a:chExt cx="156" cy="879"/>
            </a:xfrm>
          </p:grpSpPr>
          <p:sp>
            <p:nvSpPr>
              <p:cNvPr id="2019" name="Freeform 592"/>
              <p:cNvSpPr>
                <a:spLocks/>
              </p:cNvSpPr>
              <p:nvPr/>
            </p:nvSpPr>
            <p:spPr bwMode="auto">
              <a:xfrm>
                <a:off x="6221" y="4882"/>
                <a:ext cx="156" cy="879"/>
              </a:xfrm>
              <a:custGeom>
                <a:avLst/>
                <a:gdLst>
                  <a:gd name="T0" fmla="+- 0 6221 6221"/>
                  <a:gd name="T1" fmla="*/ T0 w 156"/>
                  <a:gd name="T2" fmla="+- 0 5760 4882"/>
                  <a:gd name="T3" fmla="*/ 5760 h 879"/>
                  <a:gd name="T4" fmla="+- 0 6377 6221"/>
                  <a:gd name="T5" fmla="*/ T4 w 156"/>
                  <a:gd name="T6" fmla="+- 0 5760 4882"/>
                  <a:gd name="T7" fmla="*/ 5760 h 879"/>
                  <a:gd name="T8" fmla="+- 0 6377 6221"/>
                  <a:gd name="T9" fmla="*/ T8 w 156"/>
                  <a:gd name="T10" fmla="+- 0 4882 4882"/>
                  <a:gd name="T11" fmla="*/ 4882 h 879"/>
                  <a:gd name="T12" fmla="+- 0 6221 6221"/>
                  <a:gd name="T13" fmla="*/ T12 w 156"/>
                  <a:gd name="T14" fmla="+- 0 4882 4882"/>
                  <a:gd name="T15" fmla="*/ 4882 h 879"/>
                  <a:gd name="T16" fmla="+- 0 6221 6221"/>
                  <a:gd name="T17" fmla="*/ T16 w 156"/>
                  <a:gd name="T18" fmla="+- 0 5760 4882"/>
                  <a:gd name="T19" fmla="*/ 5760 h 879"/>
                </a:gdLst>
                <a:ahLst/>
                <a:cxnLst>
                  <a:cxn ang="0">
                    <a:pos x="T1" y="T3"/>
                  </a:cxn>
                  <a:cxn ang="0">
                    <a:pos x="T5" y="T7"/>
                  </a:cxn>
                  <a:cxn ang="0">
                    <a:pos x="T9" y="T11"/>
                  </a:cxn>
                  <a:cxn ang="0">
                    <a:pos x="T13" y="T15"/>
                  </a:cxn>
                  <a:cxn ang="0">
                    <a:pos x="T17" y="T19"/>
                  </a:cxn>
                </a:cxnLst>
                <a:rect l="0" t="0" r="r" b="b"/>
                <a:pathLst>
                  <a:path w="156" h="879">
                    <a:moveTo>
                      <a:pt x="0" y="878"/>
                    </a:moveTo>
                    <a:lnTo>
                      <a:pt x="156" y="878"/>
                    </a:lnTo>
                    <a:lnTo>
                      <a:pt x="156" y="0"/>
                    </a:lnTo>
                    <a:lnTo>
                      <a:pt x="0" y="0"/>
                    </a:lnTo>
                    <a:lnTo>
                      <a:pt x="0" y="87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70" name="Group 593"/>
            <p:cNvGrpSpPr>
              <a:grpSpLocks/>
            </p:cNvGrpSpPr>
            <p:nvPr/>
          </p:nvGrpSpPr>
          <p:grpSpPr bwMode="auto">
            <a:xfrm>
              <a:off x="6689" y="4716"/>
              <a:ext cx="156" cy="1044"/>
              <a:chOff x="6689" y="4716"/>
              <a:chExt cx="156" cy="1044"/>
            </a:xfrm>
          </p:grpSpPr>
          <p:sp>
            <p:nvSpPr>
              <p:cNvPr id="2018" name="Freeform 594"/>
              <p:cNvSpPr>
                <a:spLocks/>
              </p:cNvSpPr>
              <p:nvPr/>
            </p:nvSpPr>
            <p:spPr bwMode="auto">
              <a:xfrm>
                <a:off x="6689" y="4716"/>
                <a:ext cx="156" cy="1044"/>
              </a:xfrm>
              <a:custGeom>
                <a:avLst/>
                <a:gdLst>
                  <a:gd name="T0" fmla="+- 0 6689 6689"/>
                  <a:gd name="T1" fmla="*/ T0 w 156"/>
                  <a:gd name="T2" fmla="+- 0 5760 4716"/>
                  <a:gd name="T3" fmla="*/ 5760 h 1044"/>
                  <a:gd name="T4" fmla="+- 0 6845 6689"/>
                  <a:gd name="T5" fmla="*/ T4 w 156"/>
                  <a:gd name="T6" fmla="+- 0 5760 4716"/>
                  <a:gd name="T7" fmla="*/ 5760 h 1044"/>
                  <a:gd name="T8" fmla="+- 0 6845 6689"/>
                  <a:gd name="T9" fmla="*/ T8 w 156"/>
                  <a:gd name="T10" fmla="+- 0 4716 4716"/>
                  <a:gd name="T11" fmla="*/ 4716 h 1044"/>
                  <a:gd name="T12" fmla="+- 0 6689 6689"/>
                  <a:gd name="T13" fmla="*/ T12 w 156"/>
                  <a:gd name="T14" fmla="+- 0 4716 4716"/>
                  <a:gd name="T15" fmla="*/ 4716 h 1044"/>
                  <a:gd name="T16" fmla="+- 0 6689 6689"/>
                  <a:gd name="T17" fmla="*/ T16 w 156"/>
                  <a:gd name="T18" fmla="+- 0 5760 4716"/>
                  <a:gd name="T19" fmla="*/ 5760 h 1044"/>
                </a:gdLst>
                <a:ahLst/>
                <a:cxnLst>
                  <a:cxn ang="0">
                    <a:pos x="T1" y="T3"/>
                  </a:cxn>
                  <a:cxn ang="0">
                    <a:pos x="T5" y="T7"/>
                  </a:cxn>
                  <a:cxn ang="0">
                    <a:pos x="T9" y="T11"/>
                  </a:cxn>
                  <a:cxn ang="0">
                    <a:pos x="T13" y="T15"/>
                  </a:cxn>
                  <a:cxn ang="0">
                    <a:pos x="T17" y="T19"/>
                  </a:cxn>
                </a:cxnLst>
                <a:rect l="0" t="0" r="r" b="b"/>
                <a:pathLst>
                  <a:path w="156" h="1044">
                    <a:moveTo>
                      <a:pt x="0" y="1044"/>
                    </a:moveTo>
                    <a:lnTo>
                      <a:pt x="156" y="1044"/>
                    </a:lnTo>
                    <a:lnTo>
                      <a:pt x="156" y="0"/>
                    </a:lnTo>
                    <a:lnTo>
                      <a:pt x="0" y="0"/>
                    </a:lnTo>
                    <a:lnTo>
                      <a:pt x="0" y="1044"/>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71" name="Group 595"/>
            <p:cNvGrpSpPr>
              <a:grpSpLocks/>
            </p:cNvGrpSpPr>
            <p:nvPr/>
          </p:nvGrpSpPr>
          <p:grpSpPr bwMode="auto">
            <a:xfrm>
              <a:off x="6689" y="4716"/>
              <a:ext cx="156" cy="1044"/>
              <a:chOff x="6689" y="4716"/>
              <a:chExt cx="156" cy="1044"/>
            </a:xfrm>
          </p:grpSpPr>
          <p:sp>
            <p:nvSpPr>
              <p:cNvPr id="2017" name="Freeform 596"/>
              <p:cNvSpPr>
                <a:spLocks/>
              </p:cNvSpPr>
              <p:nvPr/>
            </p:nvSpPr>
            <p:spPr bwMode="auto">
              <a:xfrm>
                <a:off x="6689" y="4716"/>
                <a:ext cx="156" cy="1044"/>
              </a:xfrm>
              <a:custGeom>
                <a:avLst/>
                <a:gdLst>
                  <a:gd name="T0" fmla="+- 0 6689 6689"/>
                  <a:gd name="T1" fmla="*/ T0 w 156"/>
                  <a:gd name="T2" fmla="+- 0 5760 4716"/>
                  <a:gd name="T3" fmla="*/ 5760 h 1044"/>
                  <a:gd name="T4" fmla="+- 0 6845 6689"/>
                  <a:gd name="T5" fmla="*/ T4 w 156"/>
                  <a:gd name="T6" fmla="+- 0 5760 4716"/>
                  <a:gd name="T7" fmla="*/ 5760 h 1044"/>
                  <a:gd name="T8" fmla="+- 0 6845 6689"/>
                  <a:gd name="T9" fmla="*/ T8 w 156"/>
                  <a:gd name="T10" fmla="+- 0 4716 4716"/>
                  <a:gd name="T11" fmla="*/ 4716 h 1044"/>
                  <a:gd name="T12" fmla="+- 0 6689 6689"/>
                  <a:gd name="T13" fmla="*/ T12 w 156"/>
                  <a:gd name="T14" fmla="+- 0 4716 4716"/>
                  <a:gd name="T15" fmla="*/ 4716 h 1044"/>
                  <a:gd name="T16" fmla="+- 0 6689 6689"/>
                  <a:gd name="T17" fmla="*/ T16 w 156"/>
                  <a:gd name="T18" fmla="+- 0 5760 4716"/>
                  <a:gd name="T19" fmla="*/ 5760 h 1044"/>
                </a:gdLst>
                <a:ahLst/>
                <a:cxnLst>
                  <a:cxn ang="0">
                    <a:pos x="T1" y="T3"/>
                  </a:cxn>
                  <a:cxn ang="0">
                    <a:pos x="T5" y="T7"/>
                  </a:cxn>
                  <a:cxn ang="0">
                    <a:pos x="T9" y="T11"/>
                  </a:cxn>
                  <a:cxn ang="0">
                    <a:pos x="T13" y="T15"/>
                  </a:cxn>
                  <a:cxn ang="0">
                    <a:pos x="T17" y="T19"/>
                  </a:cxn>
                </a:cxnLst>
                <a:rect l="0" t="0" r="r" b="b"/>
                <a:pathLst>
                  <a:path w="156" h="1044">
                    <a:moveTo>
                      <a:pt x="0" y="1044"/>
                    </a:moveTo>
                    <a:lnTo>
                      <a:pt x="156" y="1044"/>
                    </a:lnTo>
                    <a:lnTo>
                      <a:pt x="156" y="0"/>
                    </a:lnTo>
                    <a:lnTo>
                      <a:pt x="0" y="0"/>
                    </a:lnTo>
                    <a:lnTo>
                      <a:pt x="0" y="104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72" name="Group 597"/>
            <p:cNvGrpSpPr>
              <a:grpSpLocks/>
            </p:cNvGrpSpPr>
            <p:nvPr/>
          </p:nvGrpSpPr>
          <p:grpSpPr bwMode="auto">
            <a:xfrm>
              <a:off x="6922" y="4848"/>
              <a:ext cx="156" cy="912"/>
              <a:chOff x="6922" y="4848"/>
              <a:chExt cx="156" cy="912"/>
            </a:xfrm>
          </p:grpSpPr>
          <p:sp>
            <p:nvSpPr>
              <p:cNvPr id="2016" name="Freeform 598"/>
              <p:cNvSpPr>
                <a:spLocks/>
              </p:cNvSpPr>
              <p:nvPr/>
            </p:nvSpPr>
            <p:spPr bwMode="auto">
              <a:xfrm>
                <a:off x="6922" y="4848"/>
                <a:ext cx="156" cy="912"/>
              </a:xfrm>
              <a:custGeom>
                <a:avLst/>
                <a:gdLst>
                  <a:gd name="T0" fmla="+- 0 6922 6922"/>
                  <a:gd name="T1" fmla="*/ T0 w 156"/>
                  <a:gd name="T2" fmla="+- 0 5760 4848"/>
                  <a:gd name="T3" fmla="*/ 5760 h 912"/>
                  <a:gd name="T4" fmla="+- 0 7078 6922"/>
                  <a:gd name="T5" fmla="*/ T4 w 156"/>
                  <a:gd name="T6" fmla="+- 0 5760 4848"/>
                  <a:gd name="T7" fmla="*/ 5760 h 912"/>
                  <a:gd name="T8" fmla="+- 0 7078 6922"/>
                  <a:gd name="T9" fmla="*/ T8 w 156"/>
                  <a:gd name="T10" fmla="+- 0 4848 4848"/>
                  <a:gd name="T11" fmla="*/ 4848 h 912"/>
                  <a:gd name="T12" fmla="+- 0 6922 6922"/>
                  <a:gd name="T13" fmla="*/ T12 w 156"/>
                  <a:gd name="T14" fmla="+- 0 4848 4848"/>
                  <a:gd name="T15" fmla="*/ 4848 h 912"/>
                  <a:gd name="T16" fmla="+- 0 6922 6922"/>
                  <a:gd name="T17" fmla="*/ T16 w 156"/>
                  <a:gd name="T18" fmla="+- 0 5760 4848"/>
                  <a:gd name="T19" fmla="*/ 5760 h 912"/>
                </a:gdLst>
                <a:ahLst/>
                <a:cxnLst>
                  <a:cxn ang="0">
                    <a:pos x="T1" y="T3"/>
                  </a:cxn>
                  <a:cxn ang="0">
                    <a:pos x="T5" y="T7"/>
                  </a:cxn>
                  <a:cxn ang="0">
                    <a:pos x="T9" y="T11"/>
                  </a:cxn>
                  <a:cxn ang="0">
                    <a:pos x="T13" y="T15"/>
                  </a:cxn>
                  <a:cxn ang="0">
                    <a:pos x="T17" y="T19"/>
                  </a:cxn>
                </a:cxnLst>
                <a:rect l="0" t="0" r="r" b="b"/>
                <a:pathLst>
                  <a:path w="156" h="912">
                    <a:moveTo>
                      <a:pt x="0" y="912"/>
                    </a:moveTo>
                    <a:lnTo>
                      <a:pt x="156" y="912"/>
                    </a:lnTo>
                    <a:lnTo>
                      <a:pt x="156" y="0"/>
                    </a:lnTo>
                    <a:lnTo>
                      <a:pt x="0" y="0"/>
                    </a:lnTo>
                    <a:lnTo>
                      <a:pt x="0" y="912"/>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73" name="Group 599"/>
            <p:cNvGrpSpPr>
              <a:grpSpLocks/>
            </p:cNvGrpSpPr>
            <p:nvPr/>
          </p:nvGrpSpPr>
          <p:grpSpPr bwMode="auto">
            <a:xfrm>
              <a:off x="6922" y="4848"/>
              <a:ext cx="156" cy="912"/>
              <a:chOff x="6922" y="4848"/>
              <a:chExt cx="156" cy="912"/>
            </a:xfrm>
          </p:grpSpPr>
          <p:sp>
            <p:nvSpPr>
              <p:cNvPr id="2015" name="Freeform 600"/>
              <p:cNvSpPr>
                <a:spLocks/>
              </p:cNvSpPr>
              <p:nvPr/>
            </p:nvSpPr>
            <p:spPr bwMode="auto">
              <a:xfrm>
                <a:off x="6922" y="4848"/>
                <a:ext cx="156" cy="912"/>
              </a:xfrm>
              <a:custGeom>
                <a:avLst/>
                <a:gdLst>
                  <a:gd name="T0" fmla="+- 0 6922 6922"/>
                  <a:gd name="T1" fmla="*/ T0 w 156"/>
                  <a:gd name="T2" fmla="+- 0 5760 4848"/>
                  <a:gd name="T3" fmla="*/ 5760 h 912"/>
                  <a:gd name="T4" fmla="+- 0 7078 6922"/>
                  <a:gd name="T5" fmla="*/ T4 w 156"/>
                  <a:gd name="T6" fmla="+- 0 5760 4848"/>
                  <a:gd name="T7" fmla="*/ 5760 h 912"/>
                  <a:gd name="T8" fmla="+- 0 7078 6922"/>
                  <a:gd name="T9" fmla="*/ T8 w 156"/>
                  <a:gd name="T10" fmla="+- 0 4848 4848"/>
                  <a:gd name="T11" fmla="*/ 4848 h 912"/>
                  <a:gd name="T12" fmla="+- 0 6922 6922"/>
                  <a:gd name="T13" fmla="*/ T12 w 156"/>
                  <a:gd name="T14" fmla="+- 0 4848 4848"/>
                  <a:gd name="T15" fmla="*/ 4848 h 912"/>
                  <a:gd name="T16" fmla="+- 0 6922 6922"/>
                  <a:gd name="T17" fmla="*/ T16 w 156"/>
                  <a:gd name="T18" fmla="+- 0 5760 4848"/>
                  <a:gd name="T19" fmla="*/ 5760 h 912"/>
                </a:gdLst>
                <a:ahLst/>
                <a:cxnLst>
                  <a:cxn ang="0">
                    <a:pos x="T1" y="T3"/>
                  </a:cxn>
                  <a:cxn ang="0">
                    <a:pos x="T5" y="T7"/>
                  </a:cxn>
                  <a:cxn ang="0">
                    <a:pos x="T9" y="T11"/>
                  </a:cxn>
                  <a:cxn ang="0">
                    <a:pos x="T13" y="T15"/>
                  </a:cxn>
                  <a:cxn ang="0">
                    <a:pos x="T17" y="T19"/>
                  </a:cxn>
                </a:cxnLst>
                <a:rect l="0" t="0" r="r" b="b"/>
                <a:pathLst>
                  <a:path w="156" h="912">
                    <a:moveTo>
                      <a:pt x="0" y="912"/>
                    </a:moveTo>
                    <a:lnTo>
                      <a:pt x="156" y="912"/>
                    </a:lnTo>
                    <a:lnTo>
                      <a:pt x="156" y="0"/>
                    </a:lnTo>
                    <a:lnTo>
                      <a:pt x="0" y="0"/>
                    </a:lnTo>
                    <a:lnTo>
                      <a:pt x="0" y="912"/>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74" name="Group 601"/>
            <p:cNvGrpSpPr>
              <a:grpSpLocks/>
            </p:cNvGrpSpPr>
            <p:nvPr/>
          </p:nvGrpSpPr>
          <p:grpSpPr bwMode="auto">
            <a:xfrm>
              <a:off x="7157" y="4803"/>
              <a:ext cx="156" cy="958"/>
              <a:chOff x="7157" y="4803"/>
              <a:chExt cx="156" cy="958"/>
            </a:xfrm>
          </p:grpSpPr>
          <p:sp>
            <p:nvSpPr>
              <p:cNvPr id="2014" name="Freeform 602"/>
              <p:cNvSpPr>
                <a:spLocks/>
              </p:cNvSpPr>
              <p:nvPr/>
            </p:nvSpPr>
            <p:spPr bwMode="auto">
              <a:xfrm>
                <a:off x="7157" y="4803"/>
                <a:ext cx="156" cy="958"/>
              </a:xfrm>
              <a:custGeom>
                <a:avLst/>
                <a:gdLst>
                  <a:gd name="T0" fmla="+- 0 7157 7157"/>
                  <a:gd name="T1" fmla="*/ T0 w 156"/>
                  <a:gd name="T2" fmla="+- 0 5760 4803"/>
                  <a:gd name="T3" fmla="*/ 5760 h 958"/>
                  <a:gd name="T4" fmla="+- 0 7313 7157"/>
                  <a:gd name="T5" fmla="*/ T4 w 156"/>
                  <a:gd name="T6" fmla="+- 0 5760 4803"/>
                  <a:gd name="T7" fmla="*/ 5760 h 958"/>
                  <a:gd name="T8" fmla="+- 0 7313 7157"/>
                  <a:gd name="T9" fmla="*/ T8 w 156"/>
                  <a:gd name="T10" fmla="+- 0 4803 4803"/>
                  <a:gd name="T11" fmla="*/ 4803 h 958"/>
                  <a:gd name="T12" fmla="+- 0 7157 7157"/>
                  <a:gd name="T13" fmla="*/ T12 w 156"/>
                  <a:gd name="T14" fmla="+- 0 4803 4803"/>
                  <a:gd name="T15" fmla="*/ 4803 h 958"/>
                  <a:gd name="T16" fmla="+- 0 7157 7157"/>
                  <a:gd name="T17" fmla="*/ T16 w 156"/>
                  <a:gd name="T18" fmla="+- 0 5760 4803"/>
                  <a:gd name="T19" fmla="*/ 5760 h 958"/>
                </a:gdLst>
                <a:ahLst/>
                <a:cxnLst>
                  <a:cxn ang="0">
                    <a:pos x="T1" y="T3"/>
                  </a:cxn>
                  <a:cxn ang="0">
                    <a:pos x="T5" y="T7"/>
                  </a:cxn>
                  <a:cxn ang="0">
                    <a:pos x="T9" y="T11"/>
                  </a:cxn>
                  <a:cxn ang="0">
                    <a:pos x="T13" y="T15"/>
                  </a:cxn>
                  <a:cxn ang="0">
                    <a:pos x="T17" y="T19"/>
                  </a:cxn>
                </a:cxnLst>
                <a:rect l="0" t="0" r="r" b="b"/>
                <a:pathLst>
                  <a:path w="156" h="958">
                    <a:moveTo>
                      <a:pt x="0" y="957"/>
                    </a:moveTo>
                    <a:lnTo>
                      <a:pt x="156" y="957"/>
                    </a:lnTo>
                    <a:lnTo>
                      <a:pt x="156" y="0"/>
                    </a:lnTo>
                    <a:lnTo>
                      <a:pt x="0" y="0"/>
                    </a:lnTo>
                    <a:lnTo>
                      <a:pt x="0" y="957"/>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75" name="Group 603"/>
            <p:cNvGrpSpPr>
              <a:grpSpLocks/>
            </p:cNvGrpSpPr>
            <p:nvPr/>
          </p:nvGrpSpPr>
          <p:grpSpPr bwMode="auto">
            <a:xfrm>
              <a:off x="7157" y="4803"/>
              <a:ext cx="156" cy="958"/>
              <a:chOff x="7157" y="4803"/>
              <a:chExt cx="156" cy="958"/>
            </a:xfrm>
          </p:grpSpPr>
          <p:sp>
            <p:nvSpPr>
              <p:cNvPr id="2013" name="Freeform 604"/>
              <p:cNvSpPr>
                <a:spLocks/>
              </p:cNvSpPr>
              <p:nvPr/>
            </p:nvSpPr>
            <p:spPr bwMode="auto">
              <a:xfrm>
                <a:off x="7157" y="4803"/>
                <a:ext cx="156" cy="958"/>
              </a:xfrm>
              <a:custGeom>
                <a:avLst/>
                <a:gdLst>
                  <a:gd name="T0" fmla="+- 0 7157 7157"/>
                  <a:gd name="T1" fmla="*/ T0 w 156"/>
                  <a:gd name="T2" fmla="+- 0 5760 4803"/>
                  <a:gd name="T3" fmla="*/ 5760 h 958"/>
                  <a:gd name="T4" fmla="+- 0 7313 7157"/>
                  <a:gd name="T5" fmla="*/ T4 w 156"/>
                  <a:gd name="T6" fmla="+- 0 5760 4803"/>
                  <a:gd name="T7" fmla="*/ 5760 h 958"/>
                  <a:gd name="T8" fmla="+- 0 7313 7157"/>
                  <a:gd name="T9" fmla="*/ T8 w 156"/>
                  <a:gd name="T10" fmla="+- 0 4803 4803"/>
                  <a:gd name="T11" fmla="*/ 4803 h 958"/>
                  <a:gd name="T12" fmla="+- 0 7157 7157"/>
                  <a:gd name="T13" fmla="*/ T12 w 156"/>
                  <a:gd name="T14" fmla="+- 0 4803 4803"/>
                  <a:gd name="T15" fmla="*/ 4803 h 958"/>
                  <a:gd name="T16" fmla="+- 0 7157 7157"/>
                  <a:gd name="T17" fmla="*/ T16 w 156"/>
                  <a:gd name="T18" fmla="+- 0 5760 4803"/>
                  <a:gd name="T19" fmla="*/ 5760 h 958"/>
                </a:gdLst>
                <a:ahLst/>
                <a:cxnLst>
                  <a:cxn ang="0">
                    <a:pos x="T1" y="T3"/>
                  </a:cxn>
                  <a:cxn ang="0">
                    <a:pos x="T5" y="T7"/>
                  </a:cxn>
                  <a:cxn ang="0">
                    <a:pos x="T9" y="T11"/>
                  </a:cxn>
                  <a:cxn ang="0">
                    <a:pos x="T13" y="T15"/>
                  </a:cxn>
                  <a:cxn ang="0">
                    <a:pos x="T17" y="T19"/>
                  </a:cxn>
                </a:cxnLst>
                <a:rect l="0" t="0" r="r" b="b"/>
                <a:pathLst>
                  <a:path w="156" h="958">
                    <a:moveTo>
                      <a:pt x="0" y="957"/>
                    </a:moveTo>
                    <a:lnTo>
                      <a:pt x="156" y="957"/>
                    </a:lnTo>
                    <a:lnTo>
                      <a:pt x="156" y="0"/>
                    </a:lnTo>
                    <a:lnTo>
                      <a:pt x="0" y="0"/>
                    </a:lnTo>
                    <a:lnTo>
                      <a:pt x="0" y="957"/>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76" name="Group 605"/>
            <p:cNvGrpSpPr>
              <a:grpSpLocks/>
            </p:cNvGrpSpPr>
            <p:nvPr/>
          </p:nvGrpSpPr>
          <p:grpSpPr bwMode="auto">
            <a:xfrm>
              <a:off x="7390" y="4719"/>
              <a:ext cx="156" cy="1042"/>
              <a:chOff x="7390" y="4719"/>
              <a:chExt cx="156" cy="1042"/>
            </a:xfrm>
          </p:grpSpPr>
          <p:sp>
            <p:nvSpPr>
              <p:cNvPr id="2012" name="Freeform 606"/>
              <p:cNvSpPr>
                <a:spLocks/>
              </p:cNvSpPr>
              <p:nvPr/>
            </p:nvSpPr>
            <p:spPr bwMode="auto">
              <a:xfrm>
                <a:off x="7390" y="4719"/>
                <a:ext cx="156" cy="1042"/>
              </a:xfrm>
              <a:custGeom>
                <a:avLst/>
                <a:gdLst>
                  <a:gd name="T0" fmla="+- 0 7390 7390"/>
                  <a:gd name="T1" fmla="*/ T0 w 156"/>
                  <a:gd name="T2" fmla="+- 0 5760 4719"/>
                  <a:gd name="T3" fmla="*/ 5760 h 1042"/>
                  <a:gd name="T4" fmla="+- 0 7546 7390"/>
                  <a:gd name="T5" fmla="*/ T4 w 156"/>
                  <a:gd name="T6" fmla="+- 0 5760 4719"/>
                  <a:gd name="T7" fmla="*/ 5760 h 1042"/>
                  <a:gd name="T8" fmla="+- 0 7546 7390"/>
                  <a:gd name="T9" fmla="*/ T8 w 156"/>
                  <a:gd name="T10" fmla="+- 0 4719 4719"/>
                  <a:gd name="T11" fmla="*/ 4719 h 1042"/>
                  <a:gd name="T12" fmla="+- 0 7390 7390"/>
                  <a:gd name="T13" fmla="*/ T12 w 156"/>
                  <a:gd name="T14" fmla="+- 0 4719 4719"/>
                  <a:gd name="T15" fmla="*/ 4719 h 1042"/>
                  <a:gd name="T16" fmla="+- 0 7390 7390"/>
                  <a:gd name="T17" fmla="*/ T16 w 156"/>
                  <a:gd name="T18" fmla="+- 0 5760 4719"/>
                  <a:gd name="T19" fmla="*/ 5760 h 1042"/>
                </a:gdLst>
                <a:ahLst/>
                <a:cxnLst>
                  <a:cxn ang="0">
                    <a:pos x="T1" y="T3"/>
                  </a:cxn>
                  <a:cxn ang="0">
                    <a:pos x="T5" y="T7"/>
                  </a:cxn>
                  <a:cxn ang="0">
                    <a:pos x="T9" y="T11"/>
                  </a:cxn>
                  <a:cxn ang="0">
                    <a:pos x="T13" y="T15"/>
                  </a:cxn>
                  <a:cxn ang="0">
                    <a:pos x="T17" y="T19"/>
                  </a:cxn>
                </a:cxnLst>
                <a:rect l="0" t="0" r="r" b="b"/>
                <a:pathLst>
                  <a:path w="156" h="1042">
                    <a:moveTo>
                      <a:pt x="0" y="1041"/>
                    </a:moveTo>
                    <a:lnTo>
                      <a:pt x="156" y="1041"/>
                    </a:lnTo>
                    <a:lnTo>
                      <a:pt x="156" y="0"/>
                    </a:lnTo>
                    <a:lnTo>
                      <a:pt x="0" y="0"/>
                    </a:lnTo>
                    <a:lnTo>
                      <a:pt x="0" y="1041"/>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77" name="Group 607"/>
            <p:cNvGrpSpPr>
              <a:grpSpLocks/>
            </p:cNvGrpSpPr>
            <p:nvPr/>
          </p:nvGrpSpPr>
          <p:grpSpPr bwMode="auto">
            <a:xfrm>
              <a:off x="7390" y="4719"/>
              <a:ext cx="156" cy="1042"/>
              <a:chOff x="7390" y="4719"/>
              <a:chExt cx="156" cy="1042"/>
            </a:xfrm>
          </p:grpSpPr>
          <p:sp>
            <p:nvSpPr>
              <p:cNvPr id="2011" name="Freeform 608"/>
              <p:cNvSpPr>
                <a:spLocks/>
              </p:cNvSpPr>
              <p:nvPr/>
            </p:nvSpPr>
            <p:spPr bwMode="auto">
              <a:xfrm>
                <a:off x="7390" y="4719"/>
                <a:ext cx="156" cy="1042"/>
              </a:xfrm>
              <a:custGeom>
                <a:avLst/>
                <a:gdLst>
                  <a:gd name="T0" fmla="+- 0 7390 7390"/>
                  <a:gd name="T1" fmla="*/ T0 w 156"/>
                  <a:gd name="T2" fmla="+- 0 5760 4719"/>
                  <a:gd name="T3" fmla="*/ 5760 h 1042"/>
                  <a:gd name="T4" fmla="+- 0 7546 7390"/>
                  <a:gd name="T5" fmla="*/ T4 w 156"/>
                  <a:gd name="T6" fmla="+- 0 5760 4719"/>
                  <a:gd name="T7" fmla="*/ 5760 h 1042"/>
                  <a:gd name="T8" fmla="+- 0 7546 7390"/>
                  <a:gd name="T9" fmla="*/ T8 w 156"/>
                  <a:gd name="T10" fmla="+- 0 4719 4719"/>
                  <a:gd name="T11" fmla="*/ 4719 h 1042"/>
                  <a:gd name="T12" fmla="+- 0 7390 7390"/>
                  <a:gd name="T13" fmla="*/ T12 w 156"/>
                  <a:gd name="T14" fmla="+- 0 4719 4719"/>
                  <a:gd name="T15" fmla="*/ 4719 h 1042"/>
                  <a:gd name="T16" fmla="+- 0 7390 7390"/>
                  <a:gd name="T17" fmla="*/ T16 w 156"/>
                  <a:gd name="T18" fmla="+- 0 5760 4719"/>
                  <a:gd name="T19" fmla="*/ 5760 h 1042"/>
                </a:gdLst>
                <a:ahLst/>
                <a:cxnLst>
                  <a:cxn ang="0">
                    <a:pos x="T1" y="T3"/>
                  </a:cxn>
                  <a:cxn ang="0">
                    <a:pos x="T5" y="T7"/>
                  </a:cxn>
                  <a:cxn ang="0">
                    <a:pos x="T9" y="T11"/>
                  </a:cxn>
                  <a:cxn ang="0">
                    <a:pos x="T13" y="T15"/>
                  </a:cxn>
                  <a:cxn ang="0">
                    <a:pos x="T17" y="T19"/>
                  </a:cxn>
                </a:cxnLst>
                <a:rect l="0" t="0" r="r" b="b"/>
                <a:pathLst>
                  <a:path w="156" h="1042">
                    <a:moveTo>
                      <a:pt x="0" y="1041"/>
                    </a:moveTo>
                    <a:lnTo>
                      <a:pt x="156" y="1041"/>
                    </a:lnTo>
                    <a:lnTo>
                      <a:pt x="156" y="0"/>
                    </a:lnTo>
                    <a:lnTo>
                      <a:pt x="0" y="0"/>
                    </a:lnTo>
                    <a:lnTo>
                      <a:pt x="0" y="1041"/>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78" name="Group 609"/>
            <p:cNvGrpSpPr>
              <a:grpSpLocks/>
            </p:cNvGrpSpPr>
            <p:nvPr/>
          </p:nvGrpSpPr>
          <p:grpSpPr bwMode="auto">
            <a:xfrm>
              <a:off x="7625" y="4942"/>
              <a:ext cx="156" cy="819"/>
              <a:chOff x="7625" y="4942"/>
              <a:chExt cx="156" cy="819"/>
            </a:xfrm>
          </p:grpSpPr>
          <p:sp>
            <p:nvSpPr>
              <p:cNvPr id="2010" name="Freeform 610"/>
              <p:cNvSpPr>
                <a:spLocks/>
              </p:cNvSpPr>
              <p:nvPr/>
            </p:nvSpPr>
            <p:spPr bwMode="auto">
              <a:xfrm>
                <a:off x="7625" y="4942"/>
                <a:ext cx="156" cy="819"/>
              </a:xfrm>
              <a:custGeom>
                <a:avLst/>
                <a:gdLst>
                  <a:gd name="T0" fmla="+- 0 7625 7625"/>
                  <a:gd name="T1" fmla="*/ T0 w 156"/>
                  <a:gd name="T2" fmla="+- 0 5760 4942"/>
                  <a:gd name="T3" fmla="*/ 5760 h 819"/>
                  <a:gd name="T4" fmla="+- 0 7781 7625"/>
                  <a:gd name="T5" fmla="*/ T4 w 156"/>
                  <a:gd name="T6" fmla="+- 0 5760 4942"/>
                  <a:gd name="T7" fmla="*/ 5760 h 819"/>
                  <a:gd name="T8" fmla="+- 0 7781 7625"/>
                  <a:gd name="T9" fmla="*/ T8 w 156"/>
                  <a:gd name="T10" fmla="+- 0 4942 4942"/>
                  <a:gd name="T11" fmla="*/ 4942 h 819"/>
                  <a:gd name="T12" fmla="+- 0 7625 7625"/>
                  <a:gd name="T13" fmla="*/ T12 w 156"/>
                  <a:gd name="T14" fmla="+- 0 4942 4942"/>
                  <a:gd name="T15" fmla="*/ 4942 h 819"/>
                  <a:gd name="T16" fmla="+- 0 7625 7625"/>
                  <a:gd name="T17" fmla="*/ T16 w 156"/>
                  <a:gd name="T18" fmla="+- 0 5760 4942"/>
                  <a:gd name="T19" fmla="*/ 5760 h 819"/>
                </a:gdLst>
                <a:ahLst/>
                <a:cxnLst>
                  <a:cxn ang="0">
                    <a:pos x="T1" y="T3"/>
                  </a:cxn>
                  <a:cxn ang="0">
                    <a:pos x="T5" y="T7"/>
                  </a:cxn>
                  <a:cxn ang="0">
                    <a:pos x="T9" y="T11"/>
                  </a:cxn>
                  <a:cxn ang="0">
                    <a:pos x="T13" y="T15"/>
                  </a:cxn>
                  <a:cxn ang="0">
                    <a:pos x="T17" y="T19"/>
                  </a:cxn>
                </a:cxnLst>
                <a:rect l="0" t="0" r="r" b="b"/>
                <a:pathLst>
                  <a:path w="156" h="819">
                    <a:moveTo>
                      <a:pt x="0" y="818"/>
                    </a:moveTo>
                    <a:lnTo>
                      <a:pt x="156" y="818"/>
                    </a:lnTo>
                    <a:lnTo>
                      <a:pt x="156" y="0"/>
                    </a:lnTo>
                    <a:lnTo>
                      <a:pt x="0" y="0"/>
                    </a:lnTo>
                    <a:lnTo>
                      <a:pt x="0" y="818"/>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79" name="Group 611"/>
            <p:cNvGrpSpPr>
              <a:grpSpLocks/>
            </p:cNvGrpSpPr>
            <p:nvPr/>
          </p:nvGrpSpPr>
          <p:grpSpPr bwMode="auto">
            <a:xfrm>
              <a:off x="7625" y="4942"/>
              <a:ext cx="156" cy="819"/>
              <a:chOff x="7625" y="4942"/>
              <a:chExt cx="156" cy="819"/>
            </a:xfrm>
          </p:grpSpPr>
          <p:sp>
            <p:nvSpPr>
              <p:cNvPr id="2009" name="Freeform 612"/>
              <p:cNvSpPr>
                <a:spLocks/>
              </p:cNvSpPr>
              <p:nvPr/>
            </p:nvSpPr>
            <p:spPr bwMode="auto">
              <a:xfrm>
                <a:off x="7625" y="4942"/>
                <a:ext cx="156" cy="819"/>
              </a:xfrm>
              <a:custGeom>
                <a:avLst/>
                <a:gdLst>
                  <a:gd name="T0" fmla="+- 0 7625 7625"/>
                  <a:gd name="T1" fmla="*/ T0 w 156"/>
                  <a:gd name="T2" fmla="+- 0 5760 4942"/>
                  <a:gd name="T3" fmla="*/ 5760 h 819"/>
                  <a:gd name="T4" fmla="+- 0 7781 7625"/>
                  <a:gd name="T5" fmla="*/ T4 w 156"/>
                  <a:gd name="T6" fmla="+- 0 5760 4942"/>
                  <a:gd name="T7" fmla="*/ 5760 h 819"/>
                  <a:gd name="T8" fmla="+- 0 7781 7625"/>
                  <a:gd name="T9" fmla="*/ T8 w 156"/>
                  <a:gd name="T10" fmla="+- 0 4942 4942"/>
                  <a:gd name="T11" fmla="*/ 4942 h 819"/>
                  <a:gd name="T12" fmla="+- 0 7625 7625"/>
                  <a:gd name="T13" fmla="*/ T12 w 156"/>
                  <a:gd name="T14" fmla="+- 0 4942 4942"/>
                  <a:gd name="T15" fmla="*/ 4942 h 819"/>
                  <a:gd name="T16" fmla="+- 0 7625 7625"/>
                  <a:gd name="T17" fmla="*/ T16 w 156"/>
                  <a:gd name="T18" fmla="+- 0 5760 4942"/>
                  <a:gd name="T19" fmla="*/ 5760 h 819"/>
                </a:gdLst>
                <a:ahLst/>
                <a:cxnLst>
                  <a:cxn ang="0">
                    <a:pos x="T1" y="T3"/>
                  </a:cxn>
                  <a:cxn ang="0">
                    <a:pos x="T5" y="T7"/>
                  </a:cxn>
                  <a:cxn ang="0">
                    <a:pos x="T9" y="T11"/>
                  </a:cxn>
                  <a:cxn ang="0">
                    <a:pos x="T13" y="T15"/>
                  </a:cxn>
                  <a:cxn ang="0">
                    <a:pos x="T17" y="T19"/>
                  </a:cxn>
                </a:cxnLst>
                <a:rect l="0" t="0" r="r" b="b"/>
                <a:pathLst>
                  <a:path w="156" h="819">
                    <a:moveTo>
                      <a:pt x="0" y="818"/>
                    </a:moveTo>
                    <a:lnTo>
                      <a:pt x="156" y="818"/>
                    </a:lnTo>
                    <a:lnTo>
                      <a:pt x="156" y="0"/>
                    </a:lnTo>
                    <a:lnTo>
                      <a:pt x="0" y="0"/>
                    </a:lnTo>
                    <a:lnTo>
                      <a:pt x="0" y="81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80" name="Group 613"/>
            <p:cNvGrpSpPr>
              <a:grpSpLocks/>
            </p:cNvGrpSpPr>
            <p:nvPr/>
          </p:nvGrpSpPr>
          <p:grpSpPr bwMode="auto">
            <a:xfrm>
              <a:off x="7858" y="4928"/>
              <a:ext cx="156" cy="833"/>
              <a:chOff x="7858" y="4928"/>
              <a:chExt cx="156" cy="833"/>
            </a:xfrm>
          </p:grpSpPr>
          <p:sp>
            <p:nvSpPr>
              <p:cNvPr id="2008" name="Freeform 614"/>
              <p:cNvSpPr>
                <a:spLocks/>
              </p:cNvSpPr>
              <p:nvPr/>
            </p:nvSpPr>
            <p:spPr bwMode="auto">
              <a:xfrm>
                <a:off x="7858" y="4928"/>
                <a:ext cx="156" cy="833"/>
              </a:xfrm>
              <a:custGeom>
                <a:avLst/>
                <a:gdLst>
                  <a:gd name="T0" fmla="+- 0 7858 7858"/>
                  <a:gd name="T1" fmla="*/ T0 w 156"/>
                  <a:gd name="T2" fmla="+- 0 5760 4928"/>
                  <a:gd name="T3" fmla="*/ 5760 h 833"/>
                  <a:gd name="T4" fmla="+- 0 8014 7858"/>
                  <a:gd name="T5" fmla="*/ T4 w 156"/>
                  <a:gd name="T6" fmla="+- 0 5760 4928"/>
                  <a:gd name="T7" fmla="*/ 5760 h 833"/>
                  <a:gd name="T8" fmla="+- 0 8014 7858"/>
                  <a:gd name="T9" fmla="*/ T8 w 156"/>
                  <a:gd name="T10" fmla="+- 0 4928 4928"/>
                  <a:gd name="T11" fmla="*/ 4928 h 833"/>
                  <a:gd name="T12" fmla="+- 0 7858 7858"/>
                  <a:gd name="T13" fmla="*/ T12 w 156"/>
                  <a:gd name="T14" fmla="+- 0 4928 4928"/>
                  <a:gd name="T15" fmla="*/ 4928 h 833"/>
                  <a:gd name="T16" fmla="+- 0 7858 7858"/>
                  <a:gd name="T17" fmla="*/ T16 w 156"/>
                  <a:gd name="T18" fmla="+- 0 5760 4928"/>
                  <a:gd name="T19" fmla="*/ 5760 h 833"/>
                </a:gdLst>
                <a:ahLst/>
                <a:cxnLst>
                  <a:cxn ang="0">
                    <a:pos x="T1" y="T3"/>
                  </a:cxn>
                  <a:cxn ang="0">
                    <a:pos x="T5" y="T7"/>
                  </a:cxn>
                  <a:cxn ang="0">
                    <a:pos x="T9" y="T11"/>
                  </a:cxn>
                  <a:cxn ang="0">
                    <a:pos x="T13" y="T15"/>
                  </a:cxn>
                  <a:cxn ang="0">
                    <a:pos x="T17" y="T19"/>
                  </a:cxn>
                </a:cxnLst>
                <a:rect l="0" t="0" r="r" b="b"/>
                <a:pathLst>
                  <a:path w="156" h="833">
                    <a:moveTo>
                      <a:pt x="0" y="832"/>
                    </a:moveTo>
                    <a:lnTo>
                      <a:pt x="156" y="832"/>
                    </a:lnTo>
                    <a:lnTo>
                      <a:pt x="156" y="0"/>
                    </a:lnTo>
                    <a:lnTo>
                      <a:pt x="0" y="0"/>
                    </a:lnTo>
                    <a:lnTo>
                      <a:pt x="0" y="832"/>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81" name="Group 615"/>
            <p:cNvGrpSpPr>
              <a:grpSpLocks/>
            </p:cNvGrpSpPr>
            <p:nvPr/>
          </p:nvGrpSpPr>
          <p:grpSpPr bwMode="auto">
            <a:xfrm>
              <a:off x="7858" y="4928"/>
              <a:ext cx="156" cy="833"/>
              <a:chOff x="7858" y="4928"/>
              <a:chExt cx="156" cy="833"/>
            </a:xfrm>
          </p:grpSpPr>
          <p:sp>
            <p:nvSpPr>
              <p:cNvPr id="2007" name="Freeform 616"/>
              <p:cNvSpPr>
                <a:spLocks/>
              </p:cNvSpPr>
              <p:nvPr/>
            </p:nvSpPr>
            <p:spPr bwMode="auto">
              <a:xfrm>
                <a:off x="7858" y="4928"/>
                <a:ext cx="156" cy="833"/>
              </a:xfrm>
              <a:custGeom>
                <a:avLst/>
                <a:gdLst>
                  <a:gd name="T0" fmla="+- 0 7858 7858"/>
                  <a:gd name="T1" fmla="*/ T0 w 156"/>
                  <a:gd name="T2" fmla="+- 0 5760 4928"/>
                  <a:gd name="T3" fmla="*/ 5760 h 833"/>
                  <a:gd name="T4" fmla="+- 0 8014 7858"/>
                  <a:gd name="T5" fmla="*/ T4 w 156"/>
                  <a:gd name="T6" fmla="+- 0 5760 4928"/>
                  <a:gd name="T7" fmla="*/ 5760 h 833"/>
                  <a:gd name="T8" fmla="+- 0 8014 7858"/>
                  <a:gd name="T9" fmla="*/ T8 w 156"/>
                  <a:gd name="T10" fmla="+- 0 4928 4928"/>
                  <a:gd name="T11" fmla="*/ 4928 h 833"/>
                  <a:gd name="T12" fmla="+- 0 7858 7858"/>
                  <a:gd name="T13" fmla="*/ T12 w 156"/>
                  <a:gd name="T14" fmla="+- 0 4928 4928"/>
                  <a:gd name="T15" fmla="*/ 4928 h 833"/>
                  <a:gd name="T16" fmla="+- 0 7858 7858"/>
                  <a:gd name="T17" fmla="*/ T16 w 156"/>
                  <a:gd name="T18" fmla="+- 0 5760 4928"/>
                  <a:gd name="T19" fmla="*/ 5760 h 833"/>
                </a:gdLst>
                <a:ahLst/>
                <a:cxnLst>
                  <a:cxn ang="0">
                    <a:pos x="T1" y="T3"/>
                  </a:cxn>
                  <a:cxn ang="0">
                    <a:pos x="T5" y="T7"/>
                  </a:cxn>
                  <a:cxn ang="0">
                    <a:pos x="T9" y="T11"/>
                  </a:cxn>
                  <a:cxn ang="0">
                    <a:pos x="T13" y="T15"/>
                  </a:cxn>
                  <a:cxn ang="0">
                    <a:pos x="T17" y="T19"/>
                  </a:cxn>
                </a:cxnLst>
                <a:rect l="0" t="0" r="r" b="b"/>
                <a:pathLst>
                  <a:path w="156" h="833">
                    <a:moveTo>
                      <a:pt x="0" y="832"/>
                    </a:moveTo>
                    <a:lnTo>
                      <a:pt x="156" y="832"/>
                    </a:lnTo>
                    <a:lnTo>
                      <a:pt x="156" y="0"/>
                    </a:lnTo>
                    <a:lnTo>
                      <a:pt x="0" y="0"/>
                    </a:lnTo>
                    <a:lnTo>
                      <a:pt x="0" y="832"/>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82" name="Group 617"/>
            <p:cNvGrpSpPr>
              <a:grpSpLocks/>
            </p:cNvGrpSpPr>
            <p:nvPr/>
          </p:nvGrpSpPr>
          <p:grpSpPr bwMode="auto">
            <a:xfrm>
              <a:off x="8090" y="5105"/>
              <a:ext cx="156" cy="656"/>
              <a:chOff x="8090" y="5105"/>
              <a:chExt cx="156" cy="656"/>
            </a:xfrm>
          </p:grpSpPr>
          <p:sp>
            <p:nvSpPr>
              <p:cNvPr id="2006" name="Freeform 618"/>
              <p:cNvSpPr>
                <a:spLocks/>
              </p:cNvSpPr>
              <p:nvPr/>
            </p:nvSpPr>
            <p:spPr bwMode="auto">
              <a:xfrm>
                <a:off x="8090" y="5105"/>
                <a:ext cx="156" cy="656"/>
              </a:xfrm>
              <a:custGeom>
                <a:avLst/>
                <a:gdLst>
                  <a:gd name="T0" fmla="+- 0 8090 8090"/>
                  <a:gd name="T1" fmla="*/ T0 w 156"/>
                  <a:gd name="T2" fmla="+- 0 5760 5105"/>
                  <a:gd name="T3" fmla="*/ 5760 h 656"/>
                  <a:gd name="T4" fmla="+- 0 8246 8090"/>
                  <a:gd name="T5" fmla="*/ T4 w 156"/>
                  <a:gd name="T6" fmla="+- 0 5760 5105"/>
                  <a:gd name="T7" fmla="*/ 5760 h 656"/>
                  <a:gd name="T8" fmla="+- 0 8246 8090"/>
                  <a:gd name="T9" fmla="*/ T8 w 156"/>
                  <a:gd name="T10" fmla="+- 0 5105 5105"/>
                  <a:gd name="T11" fmla="*/ 5105 h 656"/>
                  <a:gd name="T12" fmla="+- 0 8090 8090"/>
                  <a:gd name="T13" fmla="*/ T12 w 156"/>
                  <a:gd name="T14" fmla="+- 0 5105 5105"/>
                  <a:gd name="T15" fmla="*/ 5105 h 656"/>
                  <a:gd name="T16" fmla="+- 0 8090 8090"/>
                  <a:gd name="T17" fmla="*/ T16 w 156"/>
                  <a:gd name="T18" fmla="+- 0 5760 5105"/>
                  <a:gd name="T19" fmla="*/ 5760 h 656"/>
                </a:gdLst>
                <a:ahLst/>
                <a:cxnLst>
                  <a:cxn ang="0">
                    <a:pos x="T1" y="T3"/>
                  </a:cxn>
                  <a:cxn ang="0">
                    <a:pos x="T5" y="T7"/>
                  </a:cxn>
                  <a:cxn ang="0">
                    <a:pos x="T9" y="T11"/>
                  </a:cxn>
                  <a:cxn ang="0">
                    <a:pos x="T13" y="T15"/>
                  </a:cxn>
                  <a:cxn ang="0">
                    <a:pos x="T17" y="T19"/>
                  </a:cxn>
                </a:cxnLst>
                <a:rect l="0" t="0" r="r" b="b"/>
                <a:pathLst>
                  <a:path w="156" h="656">
                    <a:moveTo>
                      <a:pt x="0" y="655"/>
                    </a:moveTo>
                    <a:lnTo>
                      <a:pt x="156" y="655"/>
                    </a:lnTo>
                    <a:lnTo>
                      <a:pt x="156" y="0"/>
                    </a:lnTo>
                    <a:lnTo>
                      <a:pt x="0" y="0"/>
                    </a:lnTo>
                    <a:lnTo>
                      <a:pt x="0" y="655"/>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83" name="Group 619"/>
            <p:cNvGrpSpPr>
              <a:grpSpLocks/>
            </p:cNvGrpSpPr>
            <p:nvPr/>
          </p:nvGrpSpPr>
          <p:grpSpPr bwMode="auto">
            <a:xfrm>
              <a:off x="8090" y="5105"/>
              <a:ext cx="156" cy="656"/>
              <a:chOff x="8090" y="5105"/>
              <a:chExt cx="156" cy="656"/>
            </a:xfrm>
          </p:grpSpPr>
          <p:sp>
            <p:nvSpPr>
              <p:cNvPr id="2005" name="Freeform 620"/>
              <p:cNvSpPr>
                <a:spLocks/>
              </p:cNvSpPr>
              <p:nvPr/>
            </p:nvSpPr>
            <p:spPr bwMode="auto">
              <a:xfrm>
                <a:off x="8090" y="5105"/>
                <a:ext cx="156" cy="656"/>
              </a:xfrm>
              <a:custGeom>
                <a:avLst/>
                <a:gdLst>
                  <a:gd name="T0" fmla="+- 0 8090 8090"/>
                  <a:gd name="T1" fmla="*/ T0 w 156"/>
                  <a:gd name="T2" fmla="+- 0 5760 5105"/>
                  <a:gd name="T3" fmla="*/ 5760 h 656"/>
                  <a:gd name="T4" fmla="+- 0 8246 8090"/>
                  <a:gd name="T5" fmla="*/ T4 w 156"/>
                  <a:gd name="T6" fmla="+- 0 5760 5105"/>
                  <a:gd name="T7" fmla="*/ 5760 h 656"/>
                  <a:gd name="T8" fmla="+- 0 8246 8090"/>
                  <a:gd name="T9" fmla="*/ T8 w 156"/>
                  <a:gd name="T10" fmla="+- 0 5105 5105"/>
                  <a:gd name="T11" fmla="*/ 5105 h 656"/>
                  <a:gd name="T12" fmla="+- 0 8090 8090"/>
                  <a:gd name="T13" fmla="*/ T12 w 156"/>
                  <a:gd name="T14" fmla="+- 0 5105 5105"/>
                  <a:gd name="T15" fmla="*/ 5105 h 656"/>
                  <a:gd name="T16" fmla="+- 0 8090 8090"/>
                  <a:gd name="T17" fmla="*/ T16 w 156"/>
                  <a:gd name="T18" fmla="+- 0 5760 5105"/>
                  <a:gd name="T19" fmla="*/ 5760 h 656"/>
                </a:gdLst>
                <a:ahLst/>
                <a:cxnLst>
                  <a:cxn ang="0">
                    <a:pos x="T1" y="T3"/>
                  </a:cxn>
                  <a:cxn ang="0">
                    <a:pos x="T5" y="T7"/>
                  </a:cxn>
                  <a:cxn ang="0">
                    <a:pos x="T9" y="T11"/>
                  </a:cxn>
                  <a:cxn ang="0">
                    <a:pos x="T13" y="T15"/>
                  </a:cxn>
                  <a:cxn ang="0">
                    <a:pos x="T17" y="T19"/>
                  </a:cxn>
                </a:cxnLst>
                <a:rect l="0" t="0" r="r" b="b"/>
                <a:pathLst>
                  <a:path w="156" h="656">
                    <a:moveTo>
                      <a:pt x="0" y="655"/>
                    </a:moveTo>
                    <a:lnTo>
                      <a:pt x="156" y="655"/>
                    </a:lnTo>
                    <a:lnTo>
                      <a:pt x="156" y="0"/>
                    </a:lnTo>
                    <a:lnTo>
                      <a:pt x="0" y="0"/>
                    </a:lnTo>
                    <a:lnTo>
                      <a:pt x="0" y="655"/>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84" name="Group 621"/>
            <p:cNvGrpSpPr>
              <a:grpSpLocks/>
            </p:cNvGrpSpPr>
            <p:nvPr/>
          </p:nvGrpSpPr>
          <p:grpSpPr bwMode="auto">
            <a:xfrm>
              <a:off x="8326" y="5256"/>
              <a:ext cx="156" cy="504"/>
              <a:chOff x="8326" y="5256"/>
              <a:chExt cx="156" cy="504"/>
            </a:xfrm>
          </p:grpSpPr>
          <p:sp>
            <p:nvSpPr>
              <p:cNvPr id="2004" name="Freeform 622"/>
              <p:cNvSpPr>
                <a:spLocks/>
              </p:cNvSpPr>
              <p:nvPr/>
            </p:nvSpPr>
            <p:spPr bwMode="auto">
              <a:xfrm>
                <a:off x="8326" y="5256"/>
                <a:ext cx="156" cy="504"/>
              </a:xfrm>
              <a:custGeom>
                <a:avLst/>
                <a:gdLst>
                  <a:gd name="T0" fmla="+- 0 8326 8326"/>
                  <a:gd name="T1" fmla="*/ T0 w 156"/>
                  <a:gd name="T2" fmla="+- 0 5760 5256"/>
                  <a:gd name="T3" fmla="*/ 5760 h 504"/>
                  <a:gd name="T4" fmla="+- 0 8482 8326"/>
                  <a:gd name="T5" fmla="*/ T4 w 156"/>
                  <a:gd name="T6" fmla="+- 0 5760 5256"/>
                  <a:gd name="T7" fmla="*/ 5760 h 504"/>
                  <a:gd name="T8" fmla="+- 0 8482 8326"/>
                  <a:gd name="T9" fmla="*/ T8 w 156"/>
                  <a:gd name="T10" fmla="+- 0 5256 5256"/>
                  <a:gd name="T11" fmla="*/ 5256 h 504"/>
                  <a:gd name="T12" fmla="+- 0 8326 8326"/>
                  <a:gd name="T13" fmla="*/ T12 w 156"/>
                  <a:gd name="T14" fmla="+- 0 5256 5256"/>
                  <a:gd name="T15" fmla="*/ 5256 h 504"/>
                  <a:gd name="T16" fmla="+- 0 8326 8326"/>
                  <a:gd name="T17" fmla="*/ T16 w 156"/>
                  <a:gd name="T18" fmla="+- 0 5760 5256"/>
                  <a:gd name="T19" fmla="*/ 5760 h 504"/>
                </a:gdLst>
                <a:ahLst/>
                <a:cxnLst>
                  <a:cxn ang="0">
                    <a:pos x="T1" y="T3"/>
                  </a:cxn>
                  <a:cxn ang="0">
                    <a:pos x="T5" y="T7"/>
                  </a:cxn>
                  <a:cxn ang="0">
                    <a:pos x="T9" y="T11"/>
                  </a:cxn>
                  <a:cxn ang="0">
                    <a:pos x="T13" y="T15"/>
                  </a:cxn>
                  <a:cxn ang="0">
                    <a:pos x="T17" y="T19"/>
                  </a:cxn>
                </a:cxnLst>
                <a:rect l="0" t="0" r="r" b="b"/>
                <a:pathLst>
                  <a:path w="156" h="504">
                    <a:moveTo>
                      <a:pt x="0" y="504"/>
                    </a:moveTo>
                    <a:lnTo>
                      <a:pt x="156" y="504"/>
                    </a:lnTo>
                    <a:lnTo>
                      <a:pt x="156" y="0"/>
                    </a:lnTo>
                    <a:lnTo>
                      <a:pt x="0" y="0"/>
                    </a:lnTo>
                    <a:lnTo>
                      <a:pt x="0" y="504"/>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85" name="Group 623"/>
            <p:cNvGrpSpPr>
              <a:grpSpLocks/>
            </p:cNvGrpSpPr>
            <p:nvPr/>
          </p:nvGrpSpPr>
          <p:grpSpPr bwMode="auto">
            <a:xfrm>
              <a:off x="8326" y="5256"/>
              <a:ext cx="156" cy="504"/>
              <a:chOff x="8326" y="5256"/>
              <a:chExt cx="156" cy="504"/>
            </a:xfrm>
          </p:grpSpPr>
          <p:sp>
            <p:nvSpPr>
              <p:cNvPr id="2003" name="Freeform 624"/>
              <p:cNvSpPr>
                <a:spLocks/>
              </p:cNvSpPr>
              <p:nvPr/>
            </p:nvSpPr>
            <p:spPr bwMode="auto">
              <a:xfrm>
                <a:off x="8326" y="5256"/>
                <a:ext cx="156" cy="504"/>
              </a:xfrm>
              <a:custGeom>
                <a:avLst/>
                <a:gdLst>
                  <a:gd name="T0" fmla="+- 0 8326 8326"/>
                  <a:gd name="T1" fmla="*/ T0 w 156"/>
                  <a:gd name="T2" fmla="+- 0 5760 5256"/>
                  <a:gd name="T3" fmla="*/ 5760 h 504"/>
                  <a:gd name="T4" fmla="+- 0 8482 8326"/>
                  <a:gd name="T5" fmla="*/ T4 w 156"/>
                  <a:gd name="T6" fmla="+- 0 5760 5256"/>
                  <a:gd name="T7" fmla="*/ 5760 h 504"/>
                  <a:gd name="T8" fmla="+- 0 8482 8326"/>
                  <a:gd name="T9" fmla="*/ T8 w 156"/>
                  <a:gd name="T10" fmla="+- 0 5256 5256"/>
                  <a:gd name="T11" fmla="*/ 5256 h 504"/>
                  <a:gd name="T12" fmla="+- 0 8326 8326"/>
                  <a:gd name="T13" fmla="*/ T12 w 156"/>
                  <a:gd name="T14" fmla="+- 0 5256 5256"/>
                  <a:gd name="T15" fmla="*/ 5256 h 504"/>
                  <a:gd name="T16" fmla="+- 0 8326 8326"/>
                  <a:gd name="T17" fmla="*/ T16 w 156"/>
                  <a:gd name="T18" fmla="+- 0 5760 5256"/>
                  <a:gd name="T19" fmla="*/ 5760 h 504"/>
                </a:gdLst>
                <a:ahLst/>
                <a:cxnLst>
                  <a:cxn ang="0">
                    <a:pos x="T1" y="T3"/>
                  </a:cxn>
                  <a:cxn ang="0">
                    <a:pos x="T5" y="T7"/>
                  </a:cxn>
                  <a:cxn ang="0">
                    <a:pos x="T9" y="T11"/>
                  </a:cxn>
                  <a:cxn ang="0">
                    <a:pos x="T13" y="T15"/>
                  </a:cxn>
                  <a:cxn ang="0">
                    <a:pos x="T17" y="T19"/>
                  </a:cxn>
                </a:cxnLst>
                <a:rect l="0" t="0" r="r" b="b"/>
                <a:pathLst>
                  <a:path w="156" h="504">
                    <a:moveTo>
                      <a:pt x="0" y="504"/>
                    </a:moveTo>
                    <a:lnTo>
                      <a:pt x="156" y="504"/>
                    </a:lnTo>
                    <a:lnTo>
                      <a:pt x="156" y="0"/>
                    </a:lnTo>
                    <a:lnTo>
                      <a:pt x="0" y="0"/>
                    </a:lnTo>
                    <a:lnTo>
                      <a:pt x="0" y="50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86" name="Group 625"/>
            <p:cNvGrpSpPr>
              <a:grpSpLocks/>
            </p:cNvGrpSpPr>
            <p:nvPr/>
          </p:nvGrpSpPr>
          <p:grpSpPr bwMode="auto">
            <a:xfrm>
              <a:off x="8558" y="5057"/>
              <a:ext cx="156" cy="704"/>
              <a:chOff x="8558" y="5057"/>
              <a:chExt cx="156" cy="704"/>
            </a:xfrm>
          </p:grpSpPr>
          <p:sp>
            <p:nvSpPr>
              <p:cNvPr id="2002" name="Freeform 626"/>
              <p:cNvSpPr>
                <a:spLocks/>
              </p:cNvSpPr>
              <p:nvPr/>
            </p:nvSpPr>
            <p:spPr bwMode="auto">
              <a:xfrm>
                <a:off x="8558" y="5057"/>
                <a:ext cx="156" cy="704"/>
              </a:xfrm>
              <a:custGeom>
                <a:avLst/>
                <a:gdLst>
                  <a:gd name="T0" fmla="+- 0 8558 8558"/>
                  <a:gd name="T1" fmla="*/ T0 w 156"/>
                  <a:gd name="T2" fmla="+- 0 5760 5057"/>
                  <a:gd name="T3" fmla="*/ 5760 h 704"/>
                  <a:gd name="T4" fmla="+- 0 8714 8558"/>
                  <a:gd name="T5" fmla="*/ T4 w 156"/>
                  <a:gd name="T6" fmla="+- 0 5760 5057"/>
                  <a:gd name="T7" fmla="*/ 5760 h 704"/>
                  <a:gd name="T8" fmla="+- 0 8714 8558"/>
                  <a:gd name="T9" fmla="*/ T8 w 156"/>
                  <a:gd name="T10" fmla="+- 0 5057 5057"/>
                  <a:gd name="T11" fmla="*/ 5057 h 704"/>
                  <a:gd name="T12" fmla="+- 0 8558 8558"/>
                  <a:gd name="T13" fmla="*/ T12 w 156"/>
                  <a:gd name="T14" fmla="+- 0 5057 5057"/>
                  <a:gd name="T15" fmla="*/ 5057 h 704"/>
                  <a:gd name="T16" fmla="+- 0 8558 8558"/>
                  <a:gd name="T17" fmla="*/ T16 w 156"/>
                  <a:gd name="T18" fmla="+- 0 5760 5057"/>
                  <a:gd name="T19" fmla="*/ 5760 h 704"/>
                </a:gdLst>
                <a:ahLst/>
                <a:cxnLst>
                  <a:cxn ang="0">
                    <a:pos x="T1" y="T3"/>
                  </a:cxn>
                  <a:cxn ang="0">
                    <a:pos x="T5" y="T7"/>
                  </a:cxn>
                  <a:cxn ang="0">
                    <a:pos x="T9" y="T11"/>
                  </a:cxn>
                  <a:cxn ang="0">
                    <a:pos x="T13" y="T15"/>
                  </a:cxn>
                  <a:cxn ang="0">
                    <a:pos x="T17" y="T19"/>
                  </a:cxn>
                </a:cxnLst>
                <a:rect l="0" t="0" r="r" b="b"/>
                <a:pathLst>
                  <a:path w="156" h="704">
                    <a:moveTo>
                      <a:pt x="0" y="703"/>
                    </a:moveTo>
                    <a:lnTo>
                      <a:pt x="156" y="703"/>
                    </a:lnTo>
                    <a:lnTo>
                      <a:pt x="156" y="0"/>
                    </a:lnTo>
                    <a:lnTo>
                      <a:pt x="0" y="0"/>
                    </a:lnTo>
                    <a:lnTo>
                      <a:pt x="0" y="703"/>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87" name="Group 627"/>
            <p:cNvGrpSpPr>
              <a:grpSpLocks/>
            </p:cNvGrpSpPr>
            <p:nvPr/>
          </p:nvGrpSpPr>
          <p:grpSpPr bwMode="auto">
            <a:xfrm>
              <a:off x="8558" y="5057"/>
              <a:ext cx="156" cy="704"/>
              <a:chOff x="8558" y="5057"/>
              <a:chExt cx="156" cy="704"/>
            </a:xfrm>
          </p:grpSpPr>
          <p:sp>
            <p:nvSpPr>
              <p:cNvPr id="2001" name="Freeform 628"/>
              <p:cNvSpPr>
                <a:spLocks/>
              </p:cNvSpPr>
              <p:nvPr/>
            </p:nvSpPr>
            <p:spPr bwMode="auto">
              <a:xfrm>
                <a:off x="8558" y="5057"/>
                <a:ext cx="156" cy="704"/>
              </a:xfrm>
              <a:custGeom>
                <a:avLst/>
                <a:gdLst>
                  <a:gd name="T0" fmla="+- 0 8558 8558"/>
                  <a:gd name="T1" fmla="*/ T0 w 156"/>
                  <a:gd name="T2" fmla="+- 0 5760 5057"/>
                  <a:gd name="T3" fmla="*/ 5760 h 704"/>
                  <a:gd name="T4" fmla="+- 0 8714 8558"/>
                  <a:gd name="T5" fmla="*/ T4 w 156"/>
                  <a:gd name="T6" fmla="+- 0 5760 5057"/>
                  <a:gd name="T7" fmla="*/ 5760 h 704"/>
                  <a:gd name="T8" fmla="+- 0 8714 8558"/>
                  <a:gd name="T9" fmla="*/ T8 w 156"/>
                  <a:gd name="T10" fmla="+- 0 5057 5057"/>
                  <a:gd name="T11" fmla="*/ 5057 h 704"/>
                  <a:gd name="T12" fmla="+- 0 8558 8558"/>
                  <a:gd name="T13" fmla="*/ T12 w 156"/>
                  <a:gd name="T14" fmla="+- 0 5057 5057"/>
                  <a:gd name="T15" fmla="*/ 5057 h 704"/>
                  <a:gd name="T16" fmla="+- 0 8558 8558"/>
                  <a:gd name="T17" fmla="*/ T16 w 156"/>
                  <a:gd name="T18" fmla="+- 0 5760 5057"/>
                  <a:gd name="T19" fmla="*/ 5760 h 704"/>
                </a:gdLst>
                <a:ahLst/>
                <a:cxnLst>
                  <a:cxn ang="0">
                    <a:pos x="T1" y="T3"/>
                  </a:cxn>
                  <a:cxn ang="0">
                    <a:pos x="T5" y="T7"/>
                  </a:cxn>
                  <a:cxn ang="0">
                    <a:pos x="T9" y="T11"/>
                  </a:cxn>
                  <a:cxn ang="0">
                    <a:pos x="T13" y="T15"/>
                  </a:cxn>
                  <a:cxn ang="0">
                    <a:pos x="T17" y="T19"/>
                  </a:cxn>
                </a:cxnLst>
                <a:rect l="0" t="0" r="r" b="b"/>
                <a:pathLst>
                  <a:path w="156" h="704">
                    <a:moveTo>
                      <a:pt x="0" y="703"/>
                    </a:moveTo>
                    <a:lnTo>
                      <a:pt x="156" y="703"/>
                    </a:lnTo>
                    <a:lnTo>
                      <a:pt x="156" y="0"/>
                    </a:lnTo>
                    <a:lnTo>
                      <a:pt x="0" y="0"/>
                    </a:lnTo>
                    <a:lnTo>
                      <a:pt x="0" y="703"/>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88" name="Group 629"/>
            <p:cNvGrpSpPr>
              <a:grpSpLocks/>
            </p:cNvGrpSpPr>
            <p:nvPr/>
          </p:nvGrpSpPr>
          <p:grpSpPr bwMode="auto">
            <a:xfrm>
              <a:off x="8794" y="4877"/>
              <a:ext cx="154" cy="884"/>
              <a:chOff x="8794" y="4877"/>
              <a:chExt cx="154" cy="884"/>
            </a:xfrm>
          </p:grpSpPr>
          <p:sp>
            <p:nvSpPr>
              <p:cNvPr id="2000" name="Freeform 630"/>
              <p:cNvSpPr>
                <a:spLocks/>
              </p:cNvSpPr>
              <p:nvPr/>
            </p:nvSpPr>
            <p:spPr bwMode="auto">
              <a:xfrm>
                <a:off x="8794" y="4877"/>
                <a:ext cx="154" cy="884"/>
              </a:xfrm>
              <a:custGeom>
                <a:avLst/>
                <a:gdLst>
                  <a:gd name="T0" fmla="+- 0 8794 8794"/>
                  <a:gd name="T1" fmla="*/ T0 w 154"/>
                  <a:gd name="T2" fmla="+- 0 5760 4877"/>
                  <a:gd name="T3" fmla="*/ 5760 h 884"/>
                  <a:gd name="T4" fmla="+- 0 8947 8794"/>
                  <a:gd name="T5" fmla="*/ T4 w 154"/>
                  <a:gd name="T6" fmla="+- 0 5760 4877"/>
                  <a:gd name="T7" fmla="*/ 5760 h 884"/>
                  <a:gd name="T8" fmla="+- 0 8947 8794"/>
                  <a:gd name="T9" fmla="*/ T8 w 154"/>
                  <a:gd name="T10" fmla="+- 0 4877 4877"/>
                  <a:gd name="T11" fmla="*/ 4877 h 884"/>
                  <a:gd name="T12" fmla="+- 0 8794 8794"/>
                  <a:gd name="T13" fmla="*/ T12 w 154"/>
                  <a:gd name="T14" fmla="+- 0 4877 4877"/>
                  <a:gd name="T15" fmla="*/ 4877 h 884"/>
                  <a:gd name="T16" fmla="+- 0 8794 8794"/>
                  <a:gd name="T17" fmla="*/ T16 w 154"/>
                  <a:gd name="T18" fmla="+- 0 5760 4877"/>
                  <a:gd name="T19" fmla="*/ 5760 h 884"/>
                </a:gdLst>
                <a:ahLst/>
                <a:cxnLst>
                  <a:cxn ang="0">
                    <a:pos x="T1" y="T3"/>
                  </a:cxn>
                  <a:cxn ang="0">
                    <a:pos x="T5" y="T7"/>
                  </a:cxn>
                  <a:cxn ang="0">
                    <a:pos x="T9" y="T11"/>
                  </a:cxn>
                  <a:cxn ang="0">
                    <a:pos x="T13" y="T15"/>
                  </a:cxn>
                  <a:cxn ang="0">
                    <a:pos x="T17" y="T19"/>
                  </a:cxn>
                </a:cxnLst>
                <a:rect l="0" t="0" r="r" b="b"/>
                <a:pathLst>
                  <a:path w="154" h="884">
                    <a:moveTo>
                      <a:pt x="0" y="883"/>
                    </a:moveTo>
                    <a:lnTo>
                      <a:pt x="153" y="883"/>
                    </a:lnTo>
                    <a:lnTo>
                      <a:pt x="153" y="0"/>
                    </a:lnTo>
                    <a:lnTo>
                      <a:pt x="0" y="0"/>
                    </a:lnTo>
                    <a:lnTo>
                      <a:pt x="0" y="883"/>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89" name="Group 631"/>
            <p:cNvGrpSpPr>
              <a:grpSpLocks/>
            </p:cNvGrpSpPr>
            <p:nvPr/>
          </p:nvGrpSpPr>
          <p:grpSpPr bwMode="auto">
            <a:xfrm>
              <a:off x="8794" y="4877"/>
              <a:ext cx="154" cy="884"/>
              <a:chOff x="8794" y="4877"/>
              <a:chExt cx="154" cy="884"/>
            </a:xfrm>
          </p:grpSpPr>
          <p:sp>
            <p:nvSpPr>
              <p:cNvPr id="1999" name="Freeform 632"/>
              <p:cNvSpPr>
                <a:spLocks/>
              </p:cNvSpPr>
              <p:nvPr/>
            </p:nvSpPr>
            <p:spPr bwMode="auto">
              <a:xfrm>
                <a:off x="8794" y="4877"/>
                <a:ext cx="154" cy="884"/>
              </a:xfrm>
              <a:custGeom>
                <a:avLst/>
                <a:gdLst>
                  <a:gd name="T0" fmla="+- 0 8794 8794"/>
                  <a:gd name="T1" fmla="*/ T0 w 154"/>
                  <a:gd name="T2" fmla="+- 0 5760 4877"/>
                  <a:gd name="T3" fmla="*/ 5760 h 884"/>
                  <a:gd name="T4" fmla="+- 0 8947 8794"/>
                  <a:gd name="T5" fmla="*/ T4 w 154"/>
                  <a:gd name="T6" fmla="+- 0 5760 4877"/>
                  <a:gd name="T7" fmla="*/ 5760 h 884"/>
                  <a:gd name="T8" fmla="+- 0 8947 8794"/>
                  <a:gd name="T9" fmla="*/ T8 w 154"/>
                  <a:gd name="T10" fmla="+- 0 4877 4877"/>
                  <a:gd name="T11" fmla="*/ 4877 h 884"/>
                  <a:gd name="T12" fmla="+- 0 8794 8794"/>
                  <a:gd name="T13" fmla="*/ T12 w 154"/>
                  <a:gd name="T14" fmla="+- 0 4877 4877"/>
                  <a:gd name="T15" fmla="*/ 4877 h 884"/>
                  <a:gd name="T16" fmla="+- 0 8794 8794"/>
                  <a:gd name="T17" fmla="*/ T16 w 154"/>
                  <a:gd name="T18" fmla="+- 0 5760 4877"/>
                  <a:gd name="T19" fmla="*/ 5760 h 884"/>
                </a:gdLst>
                <a:ahLst/>
                <a:cxnLst>
                  <a:cxn ang="0">
                    <a:pos x="T1" y="T3"/>
                  </a:cxn>
                  <a:cxn ang="0">
                    <a:pos x="T5" y="T7"/>
                  </a:cxn>
                  <a:cxn ang="0">
                    <a:pos x="T9" y="T11"/>
                  </a:cxn>
                  <a:cxn ang="0">
                    <a:pos x="T13" y="T15"/>
                  </a:cxn>
                  <a:cxn ang="0">
                    <a:pos x="T17" y="T19"/>
                  </a:cxn>
                </a:cxnLst>
                <a:rect l="0" t="0" r="r" b="b"/>
                <a:pathLst>
                  <a:path w="154" h="884">
                    <a:moveTo>
                      <a:pt x="0" y="883"/>
                    </a:moveTo>
                    <a:lnTo>
                      <a:pt x="153" y="883"/>
                    </a:lnTo>
                    <a:lnTo>
                      <a:pt x="153" y="0"/>
                    </a:lnTo>
                    <a:lnTo>
                      <a:pt x="0" y="0"/>
                    </a:lnTo>
                    <a:lnTo>
                      <a:pt x="0" y="883"/>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90" name="Group 633"/>
            <p:cNvGrpSpPr>
              <a:grpSpLocks/>
            </p:cNvGrpSpPr>
            <p:nvPr/>
          </p:nvGrpSpPr>
          <p:grpSpPr bwMode="auto">
            <a:xfrm>
              <a:off x="9026" y="5192"/>
              <a:ext cx="156" cy="569"/>
              <a:chOff x="9026" y="5192"/>
              <a:chExt cx="156" cy="569"/>
            </a:xfrm>
          </p:grpSpPr>
          <p:sp>
            <p:nvSpPr>
              <p:cNvPr id="1998" name="Freeform 634"/>
              <p:cNvSpPr>
                <a:spLocks/>
              </p:cNvSpPr>
              <p:nvPr/>
            </p:nvSpPr>
            <p:spPr bwMode="auto">
              <a:xfrm>
                <a:off x="9026" y="5192"/>
                <a:ext cx="156" cy="569"/>
              </a:xfrm>
              <a:custGeom>
                <a:avLst/>
                <a:gdLst>
                  <a:gd name="T0" fmla="+- 0 9026 9026"/>
                  <a:gd name="T1" fmla="*/ T0 w 156"/>
                  <a:gd name="T2" fmla="+- 0 5760 5192"/>
                  <a:gd name="T3" fmla="*/ 5760 h 569"/>
                  <a:gd name="T4" fmla="+- 0 9182 9026"/>
                  <a:gd name="T5" fmla="*/ T4 w 156"/>
                  <a:gd name="T6" fmla="+- 0 5760 5192"/>
                  <a:gd name="T7" fmla="*/ 5760 h 569"/>
                  <a:gd name="T8" fmla="+- 0 9182 9026"/>
                  <a:gd name="T9" fmla="*/ T8 w 156"/>
                  <a:gd name="T10" fmla="+- 0 5192 5192"/>
                  <a:gd name="T11" fmla="*/ 5192 h 569"/>
                  <a:gd name="T12" fmla="+- 0 9026 9026"/>
                  <a:gd name="T13" fmla="*/ T12 w 156"/>
                  <a:gd name="T14" fmla="+- 0 5192 5192"/>
                  <a:gd name="T15" fmla="*/ 5192 h 569"/>
                  <a:gd name="T16" fmla="+- 0 9026 9026"/>
                  <a:gd name="T17" fmla="*/ T16 w 156"/>
                  <a:gd name="T18" fmla="+- 0 5760 5192"/>
                  <a:gd name="T19" fmla="*/ 5760 h 569"/>
                </a:gdLst>
                <a:ahLst/>
                <a:cxnLst>
                  <a:cxn ang="0">
                    <a:pos x="T1" y="T3"/>
                  </a:cxn>
                  <a:cxn ang="0">
                    <a:pos x="T5" y="T7"/>
                  </a:cxn>
                  <a:cxn ang="0">
                    <a:pos x="T9" y="T11"/>
                  </a:cxn>
                  <a:cxn ang="0">
                    <a:pos x="T13" y="T15"/>
                  </a:cxn>
                  <a:cxn ang="0">
                    <a:pos x="T17" y="T19"/>
                  </a:cxn>
                </a:cxnLst>
                <a:rect l="0" t="0" r="r" b="b"/>
                <a:pathLst>
                  <a:path w="156" h="569">
                    <a:moveTo>
                      <a:pt x="0" y="568"/>
                    </a:moveTo>
                    <a:lnTo>
                      <a:pt x="156" y="568"/>
                    </a:lnTo>
                    <a:lnTo>
                      <a:pt x="156" y="0"/>
                    </a:lnTo>
                    <a:lnTo>
                      <a:pt x="0" y="0"/>
                    </a:lnTo>
                    <a:lnTo>
                      <a:pt x="0" y="568"/>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91" name="Group 635"/>
            <p:cNvGrpSpPr>
              <a:grpSpLocks/>
            </p:cNvGrpSpPr>
            <p:nvPr/>
          </p:nvGrpSpPr>
          <p:grpSpPr bwMode="auto">
            <a:xfrm>
              <a:off x="9026" y="5192"/>
              <a:ext cx="156" cy="569"/>
              <a:chOff x="9026" y="5192"/>
              <a:chExt cx="156" cy="569"/>
            </a:xfrm>
          </p:grpSpPr>
          <p:sp>
            <p:nvSpPr>
              <p:cNvPr id="1997" name="Freeform 636"/>
              <p:cNvSpPr>
                <a:spLocks/>
              </p:cNvSpPr>
              <p:nvPr/>
            </p:nvSpPr>
            <p:spPr bwMode="auto">
              <a:xfrm>
                <a:off x="9026" y="5192"/>
                <a:ext cx="156" cy="569"/>
              </a:xfrm>
              <a:custGeom>
                <a:avLst/>
                <a:gdLst>
                  <a:gd name="T0" fmla="+- 0 9026 9026"/>
                  <a:gd name="T1" fmla="*/ T0 w 156"/>
                  <a:gd name="T2" fmla="+- 0 5760 5192"/>
                  <a:gd name="T3" fmla="*/ 5760 h 569"/>
                  <a:gd name="T4" fmla="+- 0 9182 9026"/>
                  <a:gd name="T5" fmla="*/ T4 w 156"/>
                  <a:gd name="T6" fmla="+- 0 5760 5192"/>
                  <a:gd name="T7" fmla="*/ 5760 h 569"/>
                  <a:gd name="T8" fmla="+- 0 9182 9026"/>
                  <a:gd name="T9" fmla="*/ T8 w 156"/>
                  <a:gd name="T10" fmla="+- 0 5192 5192"/>
                  <a:gd name="T11" fmla="*/ 5192 h 569"/>
                  <a:gd name="T12" fmla="+- 0 9026 9026"/>
                  <a:gd name="T13" fmla="*/ T12 w 156"/>
                  <a:gd name="T14" fmla="+- 0 5192 5192"/>
                  <a:gd name="T15" fmla="*/ 5192 h 569"/>
                  <a:gd name="T16" fmla="+- 0 9026 9026"/>
                  <a:gd name="T17" fmla="*/ T16 w 156"/>
                  <a:gd name="T18" fmla="+- 0 5760 5192"/>
                  <a:gd name="T19" fmla="*/ 5760 h 569"/>
                </a:gdLst>
                <a:ahLst/>
                <a:cxnLst>
                  <a:cxn ang="0">
                    <a:pos x="T1" y="T3"/>
                  </a:cxn>
                  <a:cxn ang="0">
                    <a:pos x="T5" y="T7"/>
                  </a:cxn>
                  <a:cxn ang="0">
                    <a:pos x="T9" y="T11"/>
                  </a:cxn>
                  <a:cxn ang="0">
                    <a:pos x="T13" y="T15"/>
                  </a:cxn>
                  <a:cxn ang="0">
                    <a:pos x="T17" y="T19"/>
                  </a:cxn>
                </a:cxnLst>
                <a:rect l="0" t="0" r="r" b="b"/>
                <a:pathLst>
                  <a:path w="156" h="569">
                    <a:moveTo>
                      <a:pt x="0" y="568"/>
                    </a:moveTo>
                    <a:lnTo>
                      <a:pt x="156" y="568"/>
                    </a:lnTo>
                    <a:lnTo>
                      <a:pt x="156" y="0"/>
                    </a:lnTo>
                    <a:lnTo>
                      <a:pt x="0" y="0"/>
                    </a:lnTo>
                    <a:lnTo>
                      <a:pt x="0" y="56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92" name="Group 637"/>
            <p:cNvGrpSpPr>
              <a:grpSpLocks/>
            </p:cNvGrpSpPr>
            <p:nvPr/>
          </p:nvGrpSpPr>
          <p:grpSpPr bwMode="auto">
            <a:xfrm>
              <a:off x="9259" y="4952"/>
              <a:ext cx="156" cy="809"/>
              <a:chOff x="9259" y="4952"/>
              <a:chExt cx="156" cy="809"/>
            </a:xfrm>
          </p:grpSpPr>
          <p:sp>
            <p:nvSpPr>
              <p:cNvPr id="1996" name="Freeform 638"/>
              <p:cNvSpPr>
                <a:spLocks/>
              </p:cNvSpPr>
              <p:nvPr/>
            </p:nvSpPr>
            <p:spPr bwMode="auto">
              <a:xfrm>
                <a:off x="9259" y="4952"/>
                <a:ext cx="156" cy="809"/>
              </a:xfrm>
              <a:custGeom>
                <a:avLst/>
                <a:gdLst>
                  <a:gd name="T0" fmla="+- 0 9259 9259"/>
                  <a:gd name="T1" fmla="*/ T0 w 156"/>
                  <a:gd name="T2" fmla="+- 0 5760 4952"/>
                  <a:gd name="T3" fmla="*/ 5760 h 809"/>
                  <a:gd name="T4" fmla="+- 0 9415 9259"/>
                  <a:gd name="T5" fmla="*/ T4 w 156"/>
                  <a:gd name="T6" fmla="+- 0 5760 4952"/>
                  <a:gd name="T7" fmla="*/ 5760 h 809"/>
                  <a:gd name="T8" fmla="+- 0 9415 9259"/>
                  <a:gd name="T9" fmla="*/ T8 w 156"/>
                  <a:gd name="T10" fmla="+- 0 4952 4952"/>
                  <a:gd name="T11" fmla="*/ 4952 h 809"/>
                  <a:gd name="T12" fmla="+- 0 9259 9259"/>
                  <a:gd name="T13" fmla="*/ T12 w 156"/>
                  <a:gd name="T14" fmla="+- 0 4952 4952"/>
                  <a:gd name="T15" fmla="*/ 4952 h 809"/>
                  <a:gd name="T16" fmla="+- 0 9259 9259"/>
                  <a:gd name="T17" fmla="*/ T16 w 156"/>
                  <a:gd name="T18" fmla="+- 0 5760 4952"/>
                  <a:gd name="T19" fmla="*/ 5760 h 809"/>
                </a:gdLst>
                <a:ahLst/>
                <a:cxnLst>
                  <a:cxn ang="0">
                    <a:pos x="T1" y="T3"/>
                  </a:cxn>
                  <a:cxn ang="0">
                    <a:pos x="T5" y="T7"/>
                  </a:cxn>
                  <a:cxn ang="0">
                    <a:pos x="T9" y="T11"/>
                  </a:cxn>
                  <a:cxn ang="0">
                    <a:pos x="T13" y="T15"/>
                  </a:cxn>
                  <a:cxn ang="0">
                    <a:pos x="T17" y="T19"/>
                  </a:cxn>
                </a:cxnLst>
                <a:rect l="0" t="0" r="r" b="b"/>
                <a:pathLst>
                  <a:path w="156" h="809">
                    <a:moveTo>
                      <a:pt x="0" y="808"/>
                    </a:moveTo>
                    <a:lnTo>
                      <a:pt x="156" y="808"/>
                    </a:lnTo>
                    <a:lnTo>
                      <a:pt x="156" y="0"/>
                    </a:lnTo>
                    <a:lnTo>
                      <a:pt x="0" y="0"/>
                    </a:lnTo>
                    <a:lnTo>
                      <a:pt x="0" y="808"/>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93" name="Group 639"/>
            <p:cNvGrpSpPr>
              <a:grpSpLocks/>
            </p:cNvGrpSpPr>
            <p:nvPr/>
          </p:nvGrpSpPr>
          <p:grpSpPr bwMode="auto">
            <a:xfrm>
              <a:off x="9259" y="4952"/>
              <a:ext cx="156" cy="809"/>
              <a:chOff x="9259" y="4952"/>
              <a:chExt cx="156" cy="809"/>
            </a:xfrm>
          </p:grpSpPr>
          <p:sp>
            <p:nvSpPr>
              <p:cNvPr id="1995" name="Freeform 640"/>
              <p:cNvSpPr>
                <a:spLocks/>
              </p:cNvSpPr>
              <p:nvPr/>
            </p:nvSpPr>
            <p:spPr bwMode="auto">
              <a:xfrm>
                <a:off x="9259" y="4952"/>
                <a:ext cx="156" cy="809"/>
              </a:xfrm>
              <a:custGeom>
                <a:avLst/>
                <a:gdLst>
                  <a:gd name="T0" fmla="+- 0 9259 9259"/>
                  <a:gd name="T1" fmla="*/ T0 w 156"/>
                  <a:gd name="T2" fmla="+- 0 5760 4952"/>
                  <a:gd name="T3" fmla="*/ 5760 h 809"/>
                  <a:gd name="T4" fmla="+- 0 9415 9259"/>
                  <a:gd name="T5" fmla="*/ T4 w 156"/>
                  <a:gd name="T6" fmla="+- 0 5760 4952"/>
                  <a:gd name="T7" fmla="*/ 5760 h 809"/>
                  <a:gd name="T8" fmla="+- 0 9415 9259"/>
                  <a:gd name="T9" fmla="*/ T8 w 156"/>
                  <a:gd name="T10" fmla="+- 0 4952 4952"/>
                  <a:gd name="T11" fmla="*/ 4952 h 809"/>
                  <a:gd name="T12" fmla="+- 0 9259 9259"/>
                  <a:gd name="T13" fmla="*/ T12 w 156"/>
                  <a:gd name="T14" fmla="+- 0 4952 4952"/>
                  <a:gd name="T15" fmla="*/ 4952 h 809"/>
                  <a:gd name="T16" fmla="+- 0 9259 9259"/>
                  <a:gd name="T17" fmla="*/ T16 w 156"/>
                  <a:gd name="T18" fmla="+- 0 5760 4952"/>
                  <a:gd name="T19" fmla="*/ 5760 h 809"/>
                </a:gdLst>
                <a:ahLst/>
                <a:cxnLst>
                  <a:cxn ang="0">
                    <a:pos x="T1" y="T3"/>
                  </a:cxn>
                  <a:cxn ang="0">
                    <a:pos x="T5" y="T7"/>
                  </a:cxn>
                  <a:cxn ang="0">
                    <a:pos x="T9" y="T11"/>
                  </a:cxn>
                  <a:cxn ang="0">
                    <a:pos x="T13" y="T15"/>
                  </a:cxn>
                  <a:cxn ang="0">
                    <a:pos x="T17" y="T19"/>
                  </a:cxn>
                </a:cxnLst>
                <a:rect l="0" t="0" r="r" b="b"/>
                <a:pathLst>
                  <a:path w="156" h="809">
                    <a:moveTo>
                      <a:pt x="0" y="808"/>
                    </a:moveTo>
                    <a:lnTo>
                      <a:pt x="156" y="808"/>
                    </a:lnTo>
                    <a:lnTo>
                      <a:pt x="156" y="0"/>
                    </a:lnTo>
                    <a:lnTo>
                      <a:pt x="0" y="0"/>
                    </a:lnTo>
                    <a:lnTo>
                      <a:pt x="0" y="80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94" name="Group 641"/>
            <p:cNvGrpSpPr>
              <a:grpSpLocks/>
            </p:cNvGrpSpPr>
            <p:nvPr/>
          </p:nvGrpSpPr>
          <p:grpSpPr bwMode="auto">
            <a:xfrm>
              <a:off x="9494" y="5096"/>
              <a:ext cx="156" cy="665"/>
              <a:chOff x="9494" y="5096"/>
              <a:chExt cx="156" cy="665"/>
            </a:xfrm>
          </p:grpSpPr>
          <p:sp>
            <p:nvSpPr>
              <p:cNvPr id="1994" name="Freeform 642"/>
              <p:cNvSpPr>
                <a:spLocks/>
              </p:cNvSpPr>
              <p:nvPr/>
            </p:nvSpPr>
            <p:spPr bwMode="auto">
              <a:xfrm>
                <a:off x="9494" y="5096"/>
                <a:ext cx="156" cy="665"/>
              </a:xfrm>
              <a:custGeom>
                <a:avLst/>
                <a:gdLst>
                  <a:gd name="T0" fmla="+- 0 9494 9494"/>
                  <a:gd name="T1" fmla="*/ T0 w 156"/>
                  <a:gd name="T2" fmla="+- 0 5760 5096"/>
                  <a:gd name="T3" fmla="*/ 5760 h 665"/>
                  <a:gd name="T4" fmla="+- 0 9650 9494"/>
                  <a:gd name="T5" fmla="*/ T4 w 156"/>
                  <a:gd name="T6" fmla="+- 0 5760 5096"/>
                  <a:gd name="T7" fmla="*/ 5760 h 665"/>
                  <a:gd name="T8" fmla="+- 0 9650 9494"/>
                  <a:gd name="T9" fmla="*/ T8 w 156"/>
                  <a:gd name="T10" fmla="+- 0 5096 5096"/>
                  <a:gd name="T11" fmla="*/ 5096 h 665"/>
                  <a:gd name="T12" fmla="+- 0 9494 9494"/>
                  <a:gd name="T13" fmla="*/ T12 w 156"/>
                  <a:gd name="T14" fmla="+- 0 5096 5096"/>
                  <a:gd name="T15" fmla="*/ 5096 h 665"/>
                  <a:gd name="T16" fmla="+- 0 9494 9494"/>
                  <a:gd name="T17" fmla="*/ T16 w 156"/>
                  <a:gd name="T18" fmla="+- 0 5760 5096"/>
                  <a:gd name="T19" fmla="*/ 5760 h 665"/>
                </a:gdLst>
                <a:ahLst/>
                <a:cxnLst>
                  <a:cxn ang="0">
                    <a:pos x="T1" y="T3"/>
                  </a:cxn>
                  <a:cxn ang="0">
                    <a:pos x="T5" y="T7"/>
                  </a:cxn>
                  <a:cxn ang="0">
                    <a:pos x="T9" y="T11"/>
                  </a:cxn>
                  <a:cxn ang="0">
                    <a:pos x="T13" y="T15"/>
                  </a:cxn>
                  <a:cxn ang="0">
                    <a:pos x="T17" y="T19"/>
                  </a:cxn>
                </a:cxnLst>
                <a:rect l="0" t="0" r="r" b="b"/>
                <a:pathLst>
                  <a:path w="156" h="665">
                    <a:moveTo>
                      <a:pt x="0" y="664"/>
                    </a:moveTo>
                    <a:lnTo>
                      <a:pt x="156" y="664"/>
                    </a:lnTo>
                    <a:lnTo>
                      <a:pt x="156" y="0"/>
                    </a:lnTo>
                    <a:lnTo>
                      <a:pt x="0" y="0"/>
                    </a:lnTo>
                    <a:lnTo>
                      <a:pt x="0" y="664"/>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95" name="Group 643"/>
            <p:cNvGrpSpPr>
              <a:grpSpLocks/>
            </p:cNvGrpSpPr>
            <p:nvPr/>
          </p:nvGrpSpPr>
          <p:grpSpPr bwMode="auto">
            <a:xfrm>
              <a:off x="9494" y="5096"/>
              <a:ext cx="156" cy="665"/>
              <a:chOff x="9494" y="5096"/>
              <a:chExt cx="156" cy="665"/>
            </a:xfrm>
          </p:grpSpPr>
          <p:sp>
            <p:nvSpPr>
              <p:cNvPr id="1993" name="Freeform 644"/>
              <p:cNvSpPr>
                <a:spLocks/>
              </p:cNvSpPr>
              <p:nvPr/>
            </p:nvSpPr>
            <p:spPr bwMode="auto">
              <a:xfrm>
                <a:off x="9494" y="5096"/>
                <a:ext cx="156" cy="665"/>
              </a:xfrm>
              <a:custGeom>
                <a:avLst/>
                <a:gdLst>
                  <a:gd name="T0" fmla="+- 0 9494 9494"/>
                  <a:gd name="T1" fmla="*/ T0 w 156"/>
                  <a:gd name="T2" fmla="+- 0 5760 5096"/>
                  <a:gd name="T3" fmla="*/ 5760 h 665"/>
                  <a:gd name="T4" fmla="+- 0 9650 9494"/>
                  <a:gd name="T5" fmla="*/ T4 w 156"/>
                  <a:gd name="T6" fmla="+- 0 5760 5096"/>
                  <a:gd name="T7" fmla="*/ 5760 h 665"/>
                  <a:gd name="T8" fmla="+- 0 9650 9494"/>
                  <a:gd name="T9" fmla="*/ T8 w 156"/>
                  <a:gd name="T10" fmla="+- 0 5096 5096"/>
                  <a:gd name="T11" fmla="*/ 5096 h 665"/>
                  <a:gd name="T12" fmla="+- 0 9494 9494"/>
                  <a:gd name="T13" fmla="*/ T12 w 156"/>
                  <a:gd name="T14" fmla="+- 0 5096 5096"/>
                  <a:gd name="T15" fmla="*/ 5096 h 665"/>
                  <a:gd name="T16" fmla="+- 0 9494 9494"/>
                  <a:gd name="T17" fmla="*/ T16 w 156"/>
                  <a:gd name="T18" fmla="+- 0 5760 5096"/>
                  <a:gd name="T19" fmla="*/ 5760 h 665"/>
                </a:gdLst>
                <a:ahLst/>
                <a:cxnLst>
                  <a:cxn ang="0">
                    <a:pos x="T1" y="T3"/>
                  </a:cxn>
                  <a:cxn ang="0">
                    <a:pos x="T5" y="T7"/>
                  </a:cxn>
                  <a:cxn ang="0">
                    <a:pos x="T9" y="T11"/>
                  </a:cxn>
                  <a:cxn ang="0">
                    <a:pos x="T13" y="T15"/>
                  </a:cxn>
                  <a:cxn ang="0">
                    <a:pos x="T17" y="T19"/>
                  </a:cxn>
                </a:cxnLst>
                <a:rect l="0" t="0" r="r" b="b"/>
                <a:pathLst>
                  <a:path w="156" h="665">
                    <a:moveTo>
                      <a:pt x="0" y="664"/>
                    </a:moveTo>
                    <a:lnTo>
                      <a:pt x="156" y="664"/>
                    </a:lnTo>
                    <a:lnTo>
                      <a:pt x="156" y="0"/>
                    </a:lnTo>
                    <a:lnTo>
                      <a:pt x="0" y="0"/>
                    </a:lnTo>
                    <a:lnTo>
                      <a:pt x="0" y="66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96" name="Group 645"/>
            <p:cNvGrpSpPr>
              <a:grpSpLocks/>
            </p:cNvGrpSpPr>
            <p:nvPr/>
          </p:nvGrpSpPr>
          <p:grpSpPr bwMode="auto">
            <a:xfrm>
              <a:off x="9727" y="5292"/>
              <a:ext cx="156" cy="468"/>
              <a:chOff x="9727" y="5292"/>
              <a:chExt cx="156" cy="468"/>
            </a:xfrm>
          </p:grpSpPr>
          <p:sp>
            <p:nvSpPr>
              <p:cNvPr id="1992" name="Freeform 646"/>
              <p:cNvSpPr>
                <a:spLocks/>
              </p:cNvSpPr>
              <p:nvPr/>
            </p:nvSpPr>
            <p:spPr bwMode="auto">
              <a:xfrm>
                <a:off x="9727" y="5292"/>
                <a:ext cx="156" cy="468"/>
              </a:xfrm>
              <a:custGeom>
                <a:avLst/>
                <a:gdLst>
                  <a:gd name="T0" fmla="+- 0 9727 9727"/>
                  <a:gd name="T1" fmla="*/ T0 w 156"/>
                  <a:gd name="T2" fmla="+- 0 5760 5292"/>
                  <a:gd name="T3" fmla="*/ 5760 h 468"/>
                  <a:gd name="T4" fmla="+- 0 9883 9727"/>
                  <a:gd name="T5" fmla="*/ T4 w 156"/>
                  <a:gd name="T6" fmla="+- 0 5760 5292"/>
                  <a:gd name="T7" fmla="*/ 5760 h 468"/>
                  <a:gd name="T8" fmla="+- 0 9883 9727"/>
                  <a:gd name="T9" fmla="*/ T8 w 156"/>
                  <a:gd name="T10" fmla="+- 0 5292 5292"/>
                  <a:gd name="T11" fmla="*/ 5292 h 468"/>
                  <a:gd name="T12" fmla="+- 0 9727 9727"/>
                  <a:gd name="T13" fmla="*/ T12 w 156"/>
                  <a:gd name="T14" fmla="+- 0 5292 5292"/>
                  <a:gd name="T15" fmla="*/ 5292 h 468"/>
                  <a:gd name="T16" fmla="+- 0 9727 9727"/>
                  <a:gd name="T17" fmla="*/ T16 w 156"/>
                  <a:gd name="T18" fmla="+- 0 5760 5292"/>
                  <a:gd name="T19" fmla="*/ 5760 h 468"/>
                </a:gdLst>
                <a:ahLst/>
                <a:cxnLst>
                  <a:cxn ang="0">
                    <a:pos x="T1" y="T3"/>
                  </a:cxn>
                  <a:cxn ang="0">
                    <a:pos x="T5" y="T7"/>
                  </a:cxn>
                  <a:cxn ang="0">
                    <a:pos x="T9" y="T11"/>
                  </a:cxn>
                  <a:cxn ang="0">
                    <a:pos x="T13" y="T15"/>
                  </a:cxn>
                  <a:cxn ang="0">
                    <a:pos x="T17" y="T19"/>
                  </a:cxn>
                </a:cxnLst>
                <a:rect l="0" t="0" r="r" b="b"/>
                <a:pathLst>
                  <a:path w="156" h="468">
                    <a:moveTo>
                      <a:pt x="0" y="468"/>
                    </a:moveTo>
                    <a:lnTo>
                      <a:pt x="156" y="468"/>
                    </a:lnTo>
                    <a:lnTo>
                      <a:pt x="156" y="0"/>
                    </a:lnTo>
                    <a:lnTo>
                      <a:pt x="0" y="0"/>
                    </a:lnTo>
                    <a:lnTo>
                      <a:pt x="0" y="468"/>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97" name="Group 647"/>
            <p:cNvGrpSpPr>
              <a:grpSpLocks/>
            </p:cNvGrpSpPr>
            <p:nvPr/>
          </p:nvGrpSpPr>
          <p:grpSpPr bwMode="auto">
            <a:xfrm>
              <a:off x="9727" y="5292"/>
              <a:ext cx="156" cy="468"/>
              <a:chOff x="9727" y="5292"/>
              <a:chExt cx="156" cy="468"/>
            </a:xfrm>
          </p:grpSpPr>
          <p:sp>
            <p:nvSpPr>
              <p:cNvPr id="1991" name="Freeform 648"/>
              <p:cNvSpPr>
                <a:spLocks/>
              </p:cNvSpPr>
              <p:nvPr/>
            </p:nvSpPr>
            <p:spPr bwMode="auto">
              <a:xfrm>
                <a:off x="9727" y="5292"/>
                <a:ext cx="156" cy="468"/>
              </a:xfrm>
              <a:custGeom>
                <a:avLst/>
                <a:gdLst>
                  <a:gd name="T0" fmla="+- 0 9727 9727"/>
                  <a:gd name="T1" fmla="*/ T0 w 156"/>
                  <a:gd name="T2" fmla="+- 0 5760 5292"/>
                  <a:gd name="T3" fmla="*/ 5760 h 468"/>
                  <a:gd name="T4" fmla="+- 0 9883 9727"/>
                  <a:gd name="T5" fmla="*/ T4 w 156"/>
                  <a:gd name="T6" fmla="+- 0 5760 5292"/>
                  <a:gd name="T7" fmla="*/ 5760 h 468"/>
                  <a:gd name="T8" fmla="+- 0 9883 9727"/>
                  <a:gd name="T9" fmla="*/ T8 w 156"/>
                  <a:gd name="T10" fmla="+- 0 5292 5292"/>
                  <a:gd name="T11" fmla="*/ 5292 h 468"/>
                  <a:gd name="T12" fmla="+- 0 9727 9727"/>
                  <a:gd name="T13" fmla="*/ T12 w 156"/>
                  <a:gd name="T14" fmla="+- 0 5292 5292"/>
                  <a:gd name="T15" fmla="*/ 5292 h 468"/>
                  <a:gd name="T16" fmla="+- 0 9727 9727"/>
                  <a:gd name="T17" fmla="*/ T16 w 156"/>
                  <a:gd name="T18" fmla="+- 0 5760 5292"/>
                  <a:gd name="T19" fmla="*/ 5760 h 468"/>
                </a:gdLst>
                <a:ahLst/>
                <a:cxnLst>
                  <a:cxn ang="0">
                    <a:pos x="T1" y="T3"/>
                  </a:cxn>
                  <a:cxn ang="0">
                    <a:pos x="T5" y="T7"/>
                  </a:cxn>
                  <a:cxn ang="0">
                    <a:pos x="T9" y="T11"/>
                  </a:cxn>
                  <a:cxn ang="0">
                    <a:pos x="T13" y="T15"/>
                  </a:cxn>
                  <a:cxn ang="0">
                    <a:pos x="T17" y="T19"/>
                  </a:cxn>
                </a:cxnLst>
                <a:rect l="0" t="0" r="r" b="b"/>
                <a:pathLst>
                  <a:path w="156" h="468">
                    <a:moveTo>
                      <a:pt x="0" y="468"/>
                    </a:moveTo>
                    <a:lnTo>
                      <a:pt x="156" y="468"/>
                    </a:lnTo>
                    <a:lnTo>
                      <a:pt x="156" y="0"/>
                    </a:lnTo>
                    <a:lnTo>
                      <a:pt x="0" y="0"/>
                    </a:lnTo>
                    <a:lnTo>
                      <a:pt x="0" y="46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98" name="Group 649"/>
            <p:cNvGrpSpPr>
              <a:grpSpLocks/>
            </p:cNvGrpSpPr>
            <p:nvPr/>
          </p:nvGrpSpPr>
          <p:grpSpPr bwMode="auto">
            <a:xfrm>
              <a:off x="9960" y="5076"/>
              <a:ext cx="156" cy="684"/>
              <a:chOff x="9960" y="5076"/>
              <a:chExt cx="156" cy="684"/>
            </a:xfrm>
          </p:grpSpPr>
          <p:sp>
            <p:nvSpPr>
              <p:cNvPr id="1990" name="Freeform 650"/>
              <p:cNvSpPr>
                <a:spLocks/>
              </p:cNvSpPr>
              <p:nvPr/>
            </p:nvSpPr>
            <p:spPr bwMode="auto">
              <a:xfrm>
                <a:off x="9960" y="5076"/>
                <a:ext cx="156" cy="684"/>
              </a:xfrm>
              <a:custGeom>
                <a:avLst/>
                <a:gdLst>
                  <a:gd name="T0" fmla="+- 0 9960 9960"/>
                  <a:gd name="T1" fmla="*/ T0 w 156"/>
                  <a:gd name="T2" fmla="+- 0 5760 5076"/>
                  <a:gd name="T3" fmla="*/ 5760 h 684"/>
                  <a:gd name="T4" fmla="+- 0 10116 9960"/>
                  <a:gd name="T5" fmla="*/ T4 w 156"/>
                  <a:gd name="T6" fmla="+- 0 5760 5076"/>
                  <a:gd name="T7" fmla="*/ 5760 h 684"/>
                  <a:gd name="T8" fmla="+- 0 10116 9960"/>
                  <a:gd name="T9" fmla="*/ T8 w 156"/>
                  <a:gd name="T10" fmla="+- 0 5076 5076"/>
                  <a:gd name="T11" fmla="*/ 5076 h 684"/>
                  <a:gd name="T12" fmla="+- 0 9960 9960"/>
                  <a:gd name="T13" fmla="*/ T12 w 156"/>
                  <a:gd name="T14" fmla="+- 0 5076 5076"/>
                  <a:gd name="T15" fmla="*/ 5076 h 684"/>
                  <a:gd name="T16" fmla="+- 0 9960 9960"/>
                  <a:gd name="T17" fmla="*/ T16 w 156"/>
                  <a:gd name="T18" fmla="+- 0 5760 5076"/>
                  <a:gd name="T19" fmla="*/ 5760 h 684"/>
                </a:gdLst>
                <a:ahLst/>
                <a:cxnLst>
                  <a:cxn ang="0">
                    <a:pos x="T1" y="T3"/>
                  </a:cxn>
                  <a:cxn ang="0">
                    <a:pos x="T5" y="T7"/>
                  </a:cxn>
                  <a:cxn ang="0">
                    <a:pos x="T9" y="T11"/>
                  </a:cxn>
                  <a:cxn ang="0">
                    <a:pos x="T13" y="T15"/>
                  </a:cxn>
                  <a:cxn ang="0">
                    <a:pos x="T17" y="T19"/>
                  </a:cxn>
                </a:cxnLst>
                <a:rect l="0" t="0" r="r" b="b"/>
                <a:pathLst>
                  <a:path w="156" h="684">
                    <a:moveTo>
                      <a:pt x="0" y="684"/>
                    </a:moveTo>
                    <a:lnTo>
                      <a:pt x="156" y="684"/>
                    </a:lnTo>
                    <a:lnTo>
                      <a:pt x="156" y="0"/>
                    </a:lnTo>
                    <a:lnTo>
                      <a:pt x="0" y="0"/>
                    </a:lnTo>
                    <a:lnTo>
                      <a:pt x="0" y="684"/>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99" name="Group 651"/>
            <p:cNvGrpSpPr>
              <a:grpSpLocks/>
            </p:cNvGrpSpPr>
            <p:nvPr/>
          </p:nvGrpSpPr>
          <p:grpSpPr bwMode="auto">
            <a:xfrm>
              <a:off x="9960" y="5076"/>
              <a:ext cx="156" cy="684"/>
              <a:chOff x="9960" y="5076"/>
              <a:chExt cx="156" cy="684"/>
            </a:xfrm>
          </p:grpSpPr>
          <p:sp>
            <p:nvSpPr>
              <p:cNvPr id="1989" name="Freeform 652"/>
              <p:cNvSpPr>
                <a:spLocks/>
              </p:cNvSpPr>
              <p:nvPr/>
            </p:nvSpPr>
            <p:spPr bwMode="auto">
              <a:xfrm>
                <a:off x="9960" y="5076"/>
                <a:ext cx="156" cy="684"/>
              </a:xfrm>
              <a:custGeom>
                <a:avLst/>
                <a:gdLst>
                  <a:gd name="T0" fmla="+- 0 9960 9960"/>
                  <a:gd name="T1" fmla="*/ T0 w 156"/>
                  <a:gd name="T2" fmla="+- 0 5760 5076"/>
                  <a:gd name="T3" fmla="*/ 5760 h 684"/>
                  <a:gd name="T4" fmla="+- 0 10116 9960"/>
                  <a:gd name="T5" fmla="*/ T4 w 156"/>
                  <a:gd name="T6" fmla="+- 0 5760 5076"/>
                  <a:gd name="T7" fmla="*/ 5760 h 684"/>
                  <a:gd name="T8" fmla="+- 0 10116 9960"/>
                  <a:gd name="T9" fmla="*/ T8 w 156"/>
                  <a:gd name="T10" fmla="+- 0 5076 5076"/>
                  <a:gd name="T11" fmla="*/ 5076 h 684"/>
                  <a:gd name="T12" fmla="+- 0 9960 9960"/>
                  <a:gd name="T13" fmla="*/ T12 w 156"/>
                  <a:gd name="T14" fmla="+- 0 5076 5076"/>
                  <a:gd name="T15" fmla="*/ 5076 h 684"/>
                  <a:gd name="T16" fmla="+- 0 9960 9960"/>
                  <a:gd name="T17" fmla="*/ T16 w 156"/>
                  <a:gd name="T18" fmla="+- 0 5760 5076"/>
                  <a:gd name="T19" fmla="*/ 5760 h 684"/>
                </a:gdLst>
                <a:ahLst/>
                <a:cxnLst>
                  <a:cxn ang="0">
                    <a:pos x="T1" y="T3"/>
                  </a:cxn>
                  <a:cxn ang="0">
                    <a:pos x="T5" y="T7"/>
                  </a:cxn>
                  <a:cxn ang="0">
                    <a:pos x="T9" y="T11"/>
                  </a:cxn>
                  <a:cxn ang="0">
                    <a:pos x="T13" y="T15"/>
                  </a:cxn>
                  <a:cxn ang="0">
                    <a:pos x="T17" y="T19"/>
                  </a:cxn>
                </a:cxnLst>
                <a:rect l="0" t="0" r="r" b="b"/>
                <a:pathLst>
                  <a:path w="156" h="684">
                    <a:moveTo>
                      <a:pt x="0" y="684"/>
                    </a:moveTo>
                    <a:lnTo>
                      <a:pt x="156" y="684"/>
                    </a:lnTo>
                    <a:lnTo>
                      <a:pt x="156" y="0"/>
                    </a:lnTo>
                    <a:lnTo>
                      <a:pt x="0" y="0"/>
                    </a:lnTo>
                    <a:lnTo>
                      <a:pt x="0" y="68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00" name="Group 653"/>
            <p:cNvGrpSpPr>
              <a:grpSpLocks/>
            </p:cNvGrpSpPr>
            <p:nvPr/>
          </p:nvGrpSpPr>
          <p:grpSpPr bwMode="auto">
            <a:xfrm>
              <a:off x="10195" y="5172"/>
              <a:ext cx="156" cy="588"/>
              <a:chOff x="10195" y="5172"/>
              <a:chExt cx="156" cy="588"/>
            </a:xfrm>
          </p:grpSpPr>
          <p:sp>
            <p:nvSpPr>
              <p:cNvPr id="1988" name="Freeform 654"/>
              <p:cNvSpPr>
                <a:spLocks/>
              </p:cNvSpPr>
              <p:nvPr/>
            </p:nvSpPr>
            <p:spPr bwMode="auto">
              <a:xfrm>
                <a:off x="10195" y="5172"/>
                <a:ext cx="156" cy="588"/>
              </a:xfrm>
              <a:custGeom>
                <a:avLst/>
                <a:gdLst>
                  <a:gd name="T0" fmla="+- 0 10195 10195"/>
                  <a:gd name="T1" fmla="*/ T0 w 156"/>
                  <a:gd name="T2" fmla="+- 0 5760 5172"/>
                  <a:gd name="T3" fmla="*/ 5760 h 588"/>
                  <a:gd name="T4" fmla="+- 0 10351 10195"/>
                  <a:gd name="T5" fmla="*/ T4 w 156"/>
                  <a:gd name="T6" fmla="+- 0 5760 5172"/>
                  <a:gd name="T7" fmla="*/ 5760 h 588"/>
                  <a:gd name="T8" fmla="+- 0 10351 10195"/>
                  <a:gd name="T9" fmla="*/ T8 w 156"/>
                  <a:gd name="T10" fmla="+- 0 5172 5172"/>
                  <a:gd name="T11" fmla="*/ 5172 h 588"/>
                  <a:gd name="T12" fmla="+- 0 10195 10195"/>
                  <a:gd name="T13" fmla="*/ T12 w 156"/>
                  <a:gd name="T14" fmla="+- 0 5172 5172"/>
                  <a:gd name="T15" fmla="*/ 5172 h 588"/>
                  <a:gd name="T16" fmla="+- 0 10195 10195"/>
                  <a:gd name="T17" fmla="*/ T16 w 156"/>
                  <a:gd name="T18" fmla="+- 0 5760 5172"/>
                  <a:gd name="T19" fmla="*/ 5760 h 588"/>
                </a:gdLst>
                <a:ahLst/>
                <a:cxnLst>
                  <a:cxn ang="0">
                    <a:pos x="T1" y="T3"/>
                  </a:cxn>
                  <a:cxn ang="0">
                    <a:pos x="T5" y="T7"/>
                  </a:cxn>
                  <a:cxn ang="0">
                    <a:pos x="T9" y="T11"/>
                  </a:cxn>
                  <a:cxn ang="0">
                    <a:pos x="T13" y="T15"/>
                  </a:cxn>
                  <a:cxn ang="0">
                    <a:pos x="T17" y="T19"/>
                  </a:cxn>
                </a:cxnLst>
                <a:rect l="0" t="0" r="r" b="b"/>
                <a:pathLst>
                  <a:path w="156" h="588">
                    <a:moveTo>
                      <a:pt x="0" y="588"/>
                    </a:moveTo>
                    <a:lnTo>
                      <a:pt x="156" y="588"/>
                    </a:lnTo>
                    <a:lnTo>
                      <a:pt x="156" y="0"/>
                    </a:lnTo>
                    <a:lnTo>
                      <a:pt x="0" y="0"/>
                    </a:lnTo>
                    <a:lnTo>
                      <a:pt x="0" y="588"/>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1" name="Group 655"/>
            <p:cNvGrpSpPr>
              <a:grpSpLocks/>
            </p:cNvGrpSpPr>
            <p:nvPr/>
          </p:nvGrpSpPr>
          <p:grpSpPr bwMode="auto">
            <a:xfrm>
              <a:off x="10195" y="5172"/>
              <a:ext cx="156" cy="588"/>
              <a:chOff x="10195" y="5172"/>
              <a:chExt cx="156" cy="588"/>
            </a:xfrm>
          </p:grpSpPr>
          <p:sp>
            <p:nvSpPr>
              <p:cNvPr id="1987" name="Freeform 656"/>
              <p:cNvSpPr>
                <a:spLocks/>
              </p:cNvSpPr>
              <p:nvPr/>
            </p:nvSpPr>
            <p:spPr bwMode="auto">
              <a:xfrm>
                <a:off x="10195" y="5172"/>
                <a:ext cx="156" cy="588"/>
              </a:xfrm>
              <a:custGeom>
                <a:avLst/>
                <a:gdLst>
                  <a:gd name="T0" fmla="+- 0 10195 10195"/>
                  <a:gd name="T1" fmla="*/ T0 w 156"/>
                  <a:gd name="T2" fmla="+- 0 5760 5172"/>
                  <a:gd name="T3" fmla="*/ 5760 h 588"/>
                  <a:gd name="T4" fmla="+- 0 10351 10195"/>
                  <a:gd name="T5" fmla="*/ T4 w 156"/>
                  <a:gd name="T6" fmla="+- 0 5760 5172"/>
                  <a:gd name="T7" fmla="*/ 5760 h 588"/>
                  <a:gd name="T8" fmla="+- 0 10351 10195"/>
                  <a:gd name="T9" fmla="*/ T8 w 156"/>
                  <a:gd name="T10" fmla="+- 0 5172 5172"/>
                  <a:gd name="T11" fmla="*/ 5172 h 588"/>
                  <a:gd name="T12" fmla="+- 0 10195 10195"/>
                  <a:gd name="T13" fmla="*/ T12 w 156"/>
                  <a:gd name="T14" fmla="+- 0 5172 5172"/>
                  <a:gd name="T15" fmla="*/ 5172 h 588"/>
                  <a:gd name="T16" fmla="+- 0 10195 10195"/>
                  <a:gd name="T17" fmla="*/ T16 w 156"/>
                  <a:gd name="T18" fmla="+- 0 5760 5172"/>
                  <a:gd name="T19" fmla="*/ 5760 h 588"/>
                </a:gdLst>
                <a:ahLst/>
                <a:cxnLst>
                  <a:cxn ang="0">
                    <a:pos x="T1" y="T3"/>
                  </a:cxn>
                  <a:cxn ang="0">
                    <a:pos x="T5" y="T7"/>
                  </a:cxn>
                  <a:cxn ang="0">
                    <a:pos x="T9" y="T11"/>
                  </a:cxn>
                  <a:cxn ang="0">
                    <a:pos x="T13" y="T15"/>
                  </a:cxn>
                  <a:cxn ang="0">
                    <a:pos x="T17" y="T19"/>
                  </a:cxn>
                </a:cxnLst>
                <a:rect l="0" t="0" r="r" b="b"/>
                <a:pathLst>
                  <a:path w="156" h="588">
                    <a:moveTo>
                      <a:pt x="0" y="588"/>
                    </a:moveTo>
                    <a:lnTo>
                      <a:pt x="156" y="588"/>
                    </a:lnTo>
                    <a:lnTo>
                      <a:pt x="156" y="0"/>
                    </a:lnTo>
                    <a:lnTo>
                      <a:pt x="0" y="0"/>
                    </a:lnTo>
                    <a:lnTo>
                      <a:pt x="0" y="58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02" name="Group 657"/>
            <p:cNvGrpSpPr>
              <a:grpSpLocks/>
            </p:cNvGrpSpPr>
            <p:nvPr/>
          </p:nvGrpSpPr>
          <p:grpSpPr bwMode="auto">
            <a:xfrm>
              <a:off x="5988" y="4445"/>
              <a:ext cx="156" cy="358"/>
              <a:chOff x="5988" y="4445"/>
              <a:chExt cx="156" cy="358"/>
            </a:xfrm>
          </p:grpSpPr>
          <p:sp>
            <p:nvSpPr>
              <p:cNvPr id="1986" name="Freeform 658"/>
              <p:cNvSpPr>
                <a:spLocks/>
              </p:cNvSpPr>
              <p:nvPr/>
            </p:nvSpPr>
            <p:spPr bwMode="auto">
              <a:xfrm>
                <a:off x="5988" y="4445"/>
                <a:ext cx="156" cy="358"/>
              </a:xfrm>
              <a:custGeom>
                <a:avLst/>
                <a:gdLst>
                  <a:gd name="T0" fmla="+- 0 5988 5988"/>
                  <a:gd name="T1" fmla="*/ T0 w 156"/>
                  <a:gd name="T2" fmla="+- 0 4803 4445"/>
                  <a:gd name="T3" fmla="*/ 4803 h 358"/>
                  <a:gd name="T4" fmla="+- 0 6144 5988"/>
                  <a:gd name="T5" fmla="*/ T4 w 156"/>
                  <a:gd name="T6" fmla="+- 0 4803 4445"/>
                  <a:gd name="T7" fmla="*/ 4803 h 358"/>
                  <a:gd name="T8" fmla="+- 0 6144 5988"/>
                  <a:gd name="T9" fmla="*/ T8 w 156"/>
                  <a:gd name="T10" fmla="+- 0 4445 4445"/>
                  <a:gd name="T11" fmla="*/ 4445 h 358"/>
                  <a:gd name="T12" fmla="+- 0 5988 5988"/>
                  <a:gd name="T13" fmla="*/ T12 w 156"/>
                  <a:gd name="T14" fmla="+- 0 4445 4445"/>
                  <a:gd name="T15" fmla="*/ 4445 h 358"/>
                  <a:gd name="T16" fmla="+- 0 5988 5988"/>
                  <a:gd name="T17" fmla="*/ T16 w 156"/>
                  <a:gd name="T18" fmla="+- 0 4803 4445"/>
                  <a:gd name="T19" fmla="*/ 4803 h 358"/>
                </a:gdLst>
                <a:ahLst/>
                <a:cxnLst>
                  <a:cxn ang="0">
                    <a:pos x="T1" y="T3"/>
                  </a:cxn>
                  <a:cxn ang="0">
                    <a:pos x="T5" y="T7"/>
                  </a:cxn>
                  <a:cxn ang="0">
                    <a:pos x="T9" y="T11"/>
                  </a:cxn>
                  <a:cxn ang="0">
                    <a:pos x="T13" y="T15"/>
                  </a:cxn>
                  <a:cxn ang="0">
                    <a:pos x="T17" y="T19"/>
                  </a:cxn>
                </a:cxnLst>
                <a:rect l="0" t="0" r="r" b="b"/>
                <a:pathLst>
                  <a:path w="156" h="358">
                    <a:moveTo>
                      <a:pt x="0" y="358"/>
                    </a:moveTo>
                    <a:lnTo>
                      <a:pt x="156" y="358"/>
                    </a:lnTo>
                    <a:lnTo>
                      <a:pt x="156" y="0"/>
                    </a:lnTo>
                    <a:lnTo>
                      <a:pt x="0" y="0"/>
                    </a:lnTo>
                    <a:lnTo>
                      <a:pt x="0" y="358"/>
                    </a:lnTo>
                    <a:close/>
                  </a:path>
                </a:pathLst>
              </a:custGeom>
              <a:solidFill>
                <a:srgbClr val="92C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3" name="Group 659"/>
            <p:cNvGrpSpPr>
              <a:grpSpLocks/>
            </p:cNvGrpSpPr>
            <p:nvPr/>
          </p:nvGrpSpPr>
          <p:grpSpPr bwMode="auto">
            <a:xfrm>
              <a:off x="5988" y="4445"/>
              <a:ext cx="156" cy="358"/>
              <a:chOff x="5988" y="4445"/>
              <a:chExt cx="156" cy="358"/>
            </a:xfrm>
          </p:grpSpPr>
          <p:sp>
            <p:nvSpPr>
              <p:cNvPr id="1985" name="Freeform 660"/>
              <p:cNvSpPr>
                <a:spLocks/>
              </p:cNvSpPr>
              <p:nvPr/>
            </p:nvSpPr>
            <p:spPr bwMode="auto">
              <a:xfrm>
                <a:off x="5988" y="4445"/>
                <a:ext cx="156" cy="358"/>
              </a:xfrm>
              <a:custGeom>
                <a:avLst/>
                <a:gdLst>
                  <a:gd name="T0" fmla="+- 0 5988 5988"/>
                  <a:gd name="T1" fmla="*/ T0 w 156"/>
                  <a:gd name="T2" fmla="+- 0 4803 4445"/>
                  <a:gd name="T3" fmla="*/ 4803 h 358"/>
                  <a:gd name="T4" fmla="+- 0 6144 5988"/>
                  <a:gd name="T5" fmla="*/ T4 w 156"/>
                  <a:gd name="T6" fmla="+- 0 4803 4445"/>
                  <a:gd name="T7" fmla="*/ 4803 h 358"/>
                  <a:gd name="T8" fmla="+- 0 6144 5988"/>
                  <a:gd name="T9" fmla="*/ T8 w 156"/>
                  <a:gd name="T10" fmla="+- 0 4445 4445"/>
                  <a:gd name="T11" fmla="*/ 4445 h 358"/>
                  <a:gd name="T12" fmla="+- 0 5988 5988"/>
                  <a:gd name="T13" fmla="*/ T12 w 156"/>
                  <a:gd name="T14" fmla="+- 0 4445 4445"/>
                  <a:gd name="T15" fmla="*/ 4445 h 358"/>
                  <a:gd name="T16" fmla="+- 0 5988 5988"/>
                  <a:gd name="T17" fmla="*/ T16 w 156"/>
                  <a:gd name="T18" fmla="+- 0 4803 4445"/>
                  <a:gd name="T19" fmla="*/ 4803 h 358"/>
                </a:gdLst>
                <a:ahLst/>
                <a:cxnLst>
                  <a:cxn ang="0">
                    <a:pos x="T1" y="T3"/>
                  </a:cxn>
                  <a:cxn ang="0">
                    <a:pos x="T5" y="T7"/>
                  </a:cxn>
                  <a:cxn ang="0">
                    <a:pos x="T9" y="T11"/>
                  </a:cxn>
                  <a:cxn ang="0">
                    <a:pos x="T13" y="T15"/>
                  </a:cxn>
                  <a:cxn ang="0">
                    <a:pos x="T17" y="T19"/>
                  </a:cxn>
                </a:cxnLst>
                <a:rect l="0" t="0" r="r" b="b"/>
                <a:pathLst>
                  <a:path w="156" h="358">
                    <a:moveTo>
                      <a:pt x="0" y="358"/>
                    </a:moveTo>
                    <a:lnTo>
                      <a:pt x="156" y="358"/>
                    </a:lnTo>
                    <a:lnTo>
                      <a:pt x="156" y="0"/>
                    </a:lnTo>
                    <a:lnTo>
                      <a:pt x="0" y="0"/>
                    </a:lnTo>
                    <a:lnTo>
                      <a:pt x="0" y="35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04" name="Group 661"/>
            <p:cNvGrpSpPr>
              <a:grpSpLocks/>
            </p:cNvGrpSpPr>
            <p:nvPr/>
          </p:nvGrpSpPr>
          <p:grpSpPr bwMode="auto">
            <a:xfrm>
              <a:off x="2249" y="3332"/>
              <a:ext cx="156" cy="1260"/>
              <a:chOff x="2249" y="3332"/>
              <a:chExt cx="156" cy="1260"/>
            </a:xfrm>
          </p:grpSpPr>
          <p:sp>
            <p:nvSpPr>
              <p:cNvPr id="1984" name="Freeform 662"/>
              <p:cNvSpPr>
                <a:spLocks/>
              </p:cNvSpPr>
              <p:nvPr/>
            </p:nvSpPr>
            <p:spPr bwMode="auto">
              <a:xfrm>
                <a:off x="2249" y="3332"/>
                <a:ext cx="156" cy="1260"/>
              </a:xfrm>
              <a:custGeom>
                <a:avLst/>
                <a:gdLst>
                  <a:gd name="T0" fmla="+- 0 2249 2249"/>
                  <a:gd name="T1" fmla="*/ T0 w 156"/>
                  <a:gd name="T2" fmla="+- 0 4592 3332"/>
                  <a:gd name="T3" fmla="*/ 4592 h 1260"/>
                  <a:gd name="T4" fmla="+- 0 2405 2249"/>
                  <a:gd name="T5" fmla="*/ T4 w 156"/>
                  <a:gd name="T6" fmla="+- 0 4592 3332"/>
                  <a:gd name="T7" fmla="*/ 4592 h 1260"/>
                  <a:gd name="T8" fmla="+- 0 2405 2249"/>
                  <a:gd name="T9" fmla="*/ T8 w 156"/>
                  <a:gd name="T10" fmla="+- 0 3332 3332"/>
                  <a:gd name="T11" fmla="*/ 3332 h 1260"/>
                  <a:gd name="T12" fmla="+- 0 2249 2249"/>
                  <a:gd name="T13" fmla="*/ T12 w 156"/>
                  <a:gd name="T14" fmla="+- 0 3332 3332"/>
                  <a:gd name="T15" fmla="*/ 3332 h 1260"/>
                  <a:gd name="T16" fmla="+- 0 2249 2249"/>
                  <a:gd name="T17" fmla="*/ T16 w 156"/>
                  <a:gd name="T18" fmla="+- 0 4592 3332"/>
                  <a:gd name="T19" fmla="*/ 4592 h 1260"/>
                </a:gdLst>
                <a:ahLst/>
                <a:cxnLst>
                  <a:cxn ang="0">
                    <a:pos x="T1" y="T3"/>
                  </a:cxn>
                  <a:cxn ang="0">
                    <a:pos x="T5" y="T7"/>
                  </a:cxn>
                  <a:cxn ang="0">
                    <a:pos x="T9" y="T11"/>
                  </a:cxn>
                  <a:cxn ang="0">
                    <a:pos x="T13" y="T15"/>
                  </a:cxn>
                  <a:cxn ang="0">
                    <a:pos x="T17" y="T19"/>
                  </a:cxn>
                </a:cxnLst>
                <a:rect l="0" t="0" r="r" b="b"/>
                <a:pathLst>
                  <a:path w="156" h="1260">
                    <a:moveTo>
                      <a:pt x="0" y="1260"/>
                    </a:moveTo>
                    <a:lnTo>
                      <a:pt x="156" y="1260"/>
                    </a:lnTo>
                    <a:lnTo>
                      <a:pt x="156" y="0"/>
                    </a:lnTo>
                    <a:lnTo>
                      <a:pt x="0" y="0"/>
                    </a:lnTo>
                    <a:lnTo>
                      <a:pt x="0" y="1260"/>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5" name="Group 663"/>
            <p:cNvGrpSpPr>
              <a:grpSpLocks/>
            </p:cNvGrpSpPr>
            <p:nvPr/>
          </p:nvGrpSpPr>
          <p:grpSpPr bwMode="auto">
            <a:xfrm>
              <a:off x="2249" y="3332"/>
              <a:ext cx="156" cy="1260"/>
              <a:chOff x="2249" y="3332"/>
              <a:chExt cx="156" cy="1260"/>
            </a:xfrm>
          </p:grpSpPr>
          <p:sp>
            <p:nvSpPr>
              <p:cNvPr id="1983" name="Freeform 664"/>
              <p:cNvSpPr>
                <a:spLocks/>
              </p:cNvSpPr>
              <p:nvPr/>
            </p:nvSpPr>
            <p:spPr bwMode="auto">
              <a:xfrm>
                <a:off x="2249" y="3332"/>
                <a:ext cx="156" cy="1260"/>
              </a:xfrm>
              <a:custGeom>
                <a:avLst/>
                <a:gdLst>
                  <a:gd name="T0" fmla="+- 0 2249 2249"/>
                  <a:gd name="T1" fmla="*/ T0 w 156"/>
                  <a:gd name="T2" fmla="+- 0 4592 3332"/>
                  <a:gd name="T3" fmla="*/ 4592 h 1260"/>
                  <a:gd name="T4" fmla="+- 0 2405 2249"/>
                  <a:gd name="T5" fmla="*/ T4 w 156"/>
                  <a:gd name="T6" fmla="+- 0 4592 3332"/>
                  <a:gd name="T7" fmla="*/ 4592 h 1260"/>
                  <a:gd name="T8" fmla="+- 0 2405 2249"/>
                  <a:gd name="T9" fmla="*/ T8 w 156"/>
                  <a:gd name="T10" fmla="+- 0 3332 3332"/>
                  <a:gd name="T11" fmla="*/ 3332 h 1260"/>
                  <a:gd name="T12" fmla="+- 0 2249 2249"/>
                  <a:gd name="T13" fmla="*/ T12 w 156"/>
                  <a:gd name="T14" fmla="+- 0 3332 3332"/>
                  <a:gd name="T15" fmla="*/ 3332 h 1260"/>
                  <a:gd name="T16" fmla="+- 0 2249 2249"/>
                  <a:gd name="T17" fmla="*/ T16 w 156"/>
                  <a:gd name="T18" fmla="+- 0 4592 3332"/>
                  <a:gd name="T19" fmla="*/ 4592 h 1260"/>
                </a:gdLst>
                <a:ahLst/>
                <a:cxnLst>
                  <a:cxn ang="0">
                    <a:pos x="T1" y="T3"/>
                  </a:cxn>
                  <a:cxn ang="0">
                    <a:pos x="T5" y="T7"/>
                  </a:cxn>
                  <a:cxn ang="0">
                    <a:pos x="T9" y="T11"/>
                  </a:cxn>
                  <a:cxn ang="0">
                    <a:pos x="T13" y="T15"/>
                  </a:cxn>
                  <a:cxn ang="0">
                    <a:pos x="T17" y="T19"/>
                  </a:cxn>
                </a:cxnLst>
                <a:rect l="0" t="0" r="r" b="b"/>
                <a:pathLst>
                  <a:path w="156" h="1260">
                    <a:moveTo>
                      <a:pt x="0" y="1260"/>
                    </a:moveTo>
                    <a:lnTo>
                      <a:pt x="156" y="1260"/>
                    </a:lnTo>
                    <a:lnTo>
                      <a:pt x="156" y="0"/>
                    </a:lnTo>
                    <a:lnTo>
                      <a:pt x="0" y="0"/>
                    </a:lnTo>
                    <a:lnTo>
                      <a:pt x="0" y="126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06" name="Group 665"/>
            <p:cNvGrpSpPr>
              <a:grpSpLocks/>
            </p:cNvGrpSpPr>
            <p:nvPr/>
          </p:nvGrpSpPr>
          <p:grpSpPr bwMode="auto">
            <a:xfrm>
              <a:off x="2482" y="4119"/>
              <a:ext cx="156" cy="202"/>
              <a:chOff x="2482" y="4119"/>
              <a:chExt cx="156" cy="202"/>
            </a:xfrm>
          </p:grpSpPr>
          <p:sp>
            <p:nvSpPr>
              <p:cNvPr id="1982" name="Freeform 666"/>
              <p:cNvSpPr>
                <a:spLocks/>
              </p:cNvSpPr>
              <p:nvPr/>
            </p:nvSpPr>
            <p:spPr bwMode="auto">
              <a:xfrm>
                <a:off x="2482" y="4119"/>
                <a:ext cx="156" cy="202"/>
              </a:xfrm>
              <a:custGeom>
                <a:avLst/>
                <a:gdLst>
                  <a:gd name="T0" fmla="+- 0 2482 2482"/>
                  <a:gd name="T1" fmla="*/ T0 w 156"/>
                  <a:gd name="T2" fmla="+- 0 4320 4119"/>
                  <a:gd name="T3" fmla="*/ 4320 h 202"/>
                  <a:gd name="T4" fmla="+- 0 2638 2482"/>
                  <a:gd name="T5" fmla="*/ T4 w 156"/>
                  <a:gd name="T6" fmla="+- 0 4320 4119"/>
                  <a:gd name="T7" fmla="*/ 4320 h 202"/>
                  <a:gd name="T8" fmla="+- 0 2638 2482"/>
                  <a:gd name="T9" fmla="*/ T8 w 156"/>
                  <a:gd name="T10" fmla="+- 0 4119 4119"/>
                  <a:gd name="T11" fmla="*/ 4119 h 202"/>
                  <a:gd name="T12" fmla="+- 0 2482 2482"/>
                  <a:gd name="T13" fmla="*/ T12 w 156"/>
                  <a:gd name="T14" fmla="+- 0 4119 4119"/>
                  <a:gd name="T15" fmla="*/ 4119 h 202"/>
                  <a:gd name="T16" fmla="+- 0 2482 2482"/>
                  <a:gd name="T17" fmla="*/ T16 w 156"/>
                  <a:gd name="T18" fmla="+- 0 4320 4119"/>
                  <a:gd name="T19" fmla="*/ 4320 h 202"/>
                </a:gdLst>
                <a:ahLst/>
                <a:cxnLst>
                  <a:cxn ang="0">
                    <a:pos x="T1" y="T3"/>
                  </a:cxn>
                  <a:cxn ang="0">
                    <a:pos x="T5" y="T7"/>
                  </a:cxn>
                  <a:cxn ang="0">
                    <a:pos x="T9" y="T11"/>
                  </a:cxn>
                  <a:cxn ang="0">
                    <a:pos x="T13" y="T15"/>
                  </a:cxn>
                  <a:cxn ang="0">
                    <a:pos x="T17" y="T19"/>
                  </a:cxn>
                </a:cxnLst>
                <a:rect l="0" t="0" r="r" b="b"/>
                <a:pathLst>
                  <a:path w="156" h="202">
                    <a:moveTo>
                      <a:pt x="0" y="201"/>
                    </a:moveTo>
                    <a:lnTo>
                      <a:pt x="156" y="201"/>
                    </a:lnTo>
                    <a:lnTo>
                      <a:pt x="156" y="0"/>
                    </a:lnTo>
                    <a:lnTo>
                      <a:pt x="0" y="0"/>
                    </a:lnTo>
                    <a:lnTo>
                      <a:pt x="0" y="201"/>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7" name="Group 667"/>
            <p:cNvGrpSpPr>
              <a:grpSpLocks/>
            </p:cNvGrpSpPr>
            <p:nvPr/>
          </p:nvGrpSpPr>
          <p:grpSpPr bwMode="auto">
            <a:xfrm>
              <a:off x="2482" y="4119"/>
              <a:ext cx="156" cy="202"/>
              <a:chOff x="2482" y="4119"/>
              <a:chExt cx="156" cy="202"/>
            </a:xfrm>
          </p:grpSpPr>
          <p:sp>
            <p:nvSpPr>
              <p:cNvPr id="1981" name="Freeform 668"/>
              <p:cNvSpPr>
                <a:spLocks/>
              </p:cNvSpPr>
              <p:nvPr/>
            </p:nvSpPr>
            <p:spPr bwMode="auto">
              <a:xfrm>
                <a:off x="2482" y="4119"/>
                <a:ext cx="156" cy="202"/>
              </a:xfrm>
              <a:custGeom>
                <a:avLst/>
                <a:gdLst>
                  <a:gd name="T0" fmla="+- 0 2482 2482"/>
                  <a:gd name="T1" fmla="*/ T0 w 156"/>
                  <a:gd name="T2" fmla="+- 0 4320 4119"/>
                  <a:gd name="T3" fmla="*/ 4320 h 202"/>
                  <a:gd name="T4" fmla="+- 0 2638 2482"/>
                  <a:gd name="T5" fmla="*/ T4 w 156"/>
                  <a:gd name="T6" fmla="+- 0 4320 4119"/>
                  <a:gd name="T7" fmla="*/ 4320 h 202"/>
                  <a:gd name="T8" fmla="+- 0 2638 2482"/>
                  <a:gd name="T9" fmla="*/ T8 w 156"/>
                  <a:gd name="T10" fmla="+- 0 4119 4119"/>
                  <a:gd name="T11" fmla="*/ 4119 h 202"/>
                  <a:gd name="T12" fmla="+- 0 2482 2482"/>
                  <a:gd name="T13" fmla="*/ T12 w 156"/>
                  <a:gd name="T14" fmla="+- 0 4119 4119"/>
                  <a:gd name="T15" fmla="*/ 4119 h 202"/>
                  <a:gd name="T16" fmla="+- 0 2482 2482"/>
                  <a:gd name="T17" fmla="*/ T16 w 156"/>
                  <a:gd name="T18" fmla="+- 0 4320 4119"/>
                  <a:gd name="T19" fmla="*/ 4320 h 202"/>
                </a:gdLst>
                <a:ahLst/>
                <a:cxnLst>
                  <a:cxn ang="0">
                    <a:pos x="T1" y="T3"/>
                  </a:cxn>
                  <a:cxn ang="0">
                    <a:pos x="T5" y="T7"/>
                  </a:cxn>
                  <a:cxn ang="0">
                    <a:pos x="T9" y="T11"/>
                  </a:cxn>
                  <a:cxn ang="0">
                    <a:pos x="T13" y="T15"/>
                  </a:cxn>
                  <a:cxn ang="0">
                    <a:pos x="T17" y="T19"/>
                  </a:cxn>
                </a:cxnLst>
                <a:rect l="0" t="0" r="r" b="b"/>
                <a:pathLst>
                  <a:path w="156" h="202">
                    <a:moveTo>
                      <a:pt x="0" y="201"/>
                    </a:moveTo>
                    <a:lnTo>
                      <a:pt x="156" y="201"/>
                    </a:lnTo>
                    <a:lnTo>
                      <a:pt x="156" y="0"/>
                    </a:lnTo>
                    <a:lnTo>
                      <a:pt x="0" y="0"/>
                    </a:lnTo>
                    <a:lnTo>
                      <a:pt x="0" y="201"/>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08" name="Group 669"/>
            <p:cNvGrpSpPr>
              <a:grpSpLocks/>
            </p:cNvGrpSpPr>
            <p:nvPr/>
          </p:nvGrpSpPr>
          <p:grpSpPr bwMode="auto">
            <a:xfrm>
              <a:off x="2717" y="4136"/>
              <a:ext cx="156" cy="540"/>
              <a:chOff x="2717" y="4136"/>
              <a:chExt cx="156" cy="540"/>
            </a:xfrm>
          </p:grpSpPr>
          <p:sp>
            <p:nvSpPr>
              <p:cNvPr id="1980" name="Freeform 670"/>
              <p:cNvSpPr>
                <a:spLocks/>
              </p:cNvSpPr>
              <p:nvPr/>
            </p:nvSpPr>
            <p:spPr bwMode="auto">
              <a:xfrm>
                <a:off x="2717" y="4136"/>
                <a:ext cx="156" cy="540"/>
              </a:xfrm>
              <a:custGeom>
                <a:avLst/>
                <a:gdLst>
                  <a:gd name="T0" fmla="+- 0 2717 2717"/>
                  <a:gd name="T1" fmla="*/ T0 w 156"/>
                  <a:gd name="T2" fmla="+- 0 4676 4136"/>
                  <a:gd name="T3" fmla="*/ 4676 h 540"/>
                  <a:gd name="T4" fmla="+- 0 2873 2717"/>
                  <a:gd name="T5" fmla="*/ T4 w 156"/>
                  <a:gd name="T6" fmla="+- 0 4676 4136"/>
                  <a:gd name="T7" fmla="*/ 4676 h 540"/>
                  <a:gd name="T8" fmla="+- 0 2873 2717"/>
                  <a:gd name="T9" fmla="*/ T8 w 156"/>
                  <a:gd name="T10" fmla="+- 0 4136 4136"/>
                  <a:gd name="T11" fmla="*/ 4136 h 540"/>
                  <a:gd name="T12" fmla="+- 0 2717 2717"/>
                  <a:gd name="T13" fmla="*/ T12 w 156"/>
                  <a:gd name="T14" fmla="+- 0 4136 4136"/>
                  <a:gd name="T15" fmla="*/ 4136 h 540"/>
                  <a:gd name="T16" fmla="+- 0 2717 2717"/>
                  <a:gd name="T17" fmla="*/ T16 w 156"/>
                  <a:gd name="T18" fmla="+- 0 4676 4136"/>
                  <a:gd name="T19" fmla="*/ 4676 h 540"/>
                </a:gdLst>
                <a:ahLst/>
                <a:cxnLst>
                  <a:cxn ang="0">
                    <a:pos x="T1" y="T3"/>
                  </a:cxn>
                  <a:cxn ang="0">
                    <a:pos x="T5" y="T7"/>
                  </a:cxn>
                  <a:cxn ang="0">
                    <a:pos x="T9" y="T11"/>
                  </a:cxn>
                  <a:cxn ang="0">
                    <a:pos x="T13" y="T15"/>
                  </a:cxn>
                  <a:cxn ang="0">
                    <a:pos x="T17" y="T19"/>
                  </a:cxn>
                </a:cxnLst>
                <a:rect l="0" t="0" r="r" b="b"/>
                <a:pathLst>
                  <a:path w="156" h="540">
                    <a:moveTo>
                      <a:pt x="0" y="540"/>
                    </a:moveTo>
                    <a:lnTo>
                      <a:pt x="156" y="540"/>
                    </a:lnTo>
                    <a:lnTo>
                      <a:pt x="156" y="0"/>
                    </a:lnTo>
                    <a:lnTo>
                      <a:pt x="0" y="0"/>
                    </a:lnTo>
                    <a:lnTo>
                      <a:pt x="0" y="540"/>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9" name="Group 671"/>
            <p:cNvGrpSpPr>
              <a:grpSpLocks/>
            </p:cNvGrpSpPr>
            <p:nvPr/>
          </p:nvGrpSpPr>
          <p:grpSpPr bwMode="auto">
            <a:xfrm>
              <a:off x="2717" y="4136"/>
              <a:ext cx="156" cy="540"/>
              <a:chOff x="2717" y="4136"/>
              <a:chExt cx="156" cy="540"/>
            </a:xfrm>
          </p:grpSpPr>
          <p:sp>
            <p:nvSpPr>
              <p:cNvPr id="1979" name="Freeform 672"/>
              <p:cNvSpPr>
                <a:spLocks/>
              </p:cNvSpPr>
              <p:nvPr/>
            </p:nvSpPr>
            <p:spPr bwMode="auto">
              <a:xfrm>
                <a:off x="2717" y="4136"/>
                <a:ext cx="156" cy="540"/>
              </a:xfrm>
              <a:custGeom>
                <a:avLst/>
                <a:gdLst>
                  <a:gd name="T0" fmla="+- 0 2717 2717"/>
                  <a:gd name="T1" fmla="*/ T0 w 156"/>
                  <a:gd name="T2" fmla="+- 0 4676 4136"/>
                  <a:gd name="T3" fmla="*/ 4676 h 540"/>
                  <a:gd name="T4" fmla="+- 0 2873 2717"/>
                  <a:gd name="T5" fmla="*/ T4 w 156"/>
                  <a:gd name="T6" fmla="+- 0 4676 4136"/>
                  <a:gd name="T7" fmla="*/ 4676 h 540"/>
                  <a:gd name="T8" fmla="+- 0 2873 2717"/>
                  <a:gd name="T9" fmla="*/ T8 w 156"/>
                  <a:gd name="T10" fmla="+- 0 4136 4136"/>
                  <a:gd name="T11" fmla="*/ 4136 h 540"/>
                  <a:gd name="T12" fmla="+- 0 2717 2717"/>
                  <a:gd name="T13" fmla="*/ T12 w 156"/>
                  <a:gd name="T14" fmla="+- 0 4136 4136"/>
                  <a:gd name="T15" fmla="*/ 4136 h 540"/>
                  <a:gd name="T16" fmla="+- 0 2717 2717"/>
                  <a:gd name="T17" fmla="*/ T16 w 156"/>
                  <a:gd name="T18" fmla="+- 0 4676 4136"/>
                  <a:gd name="T19" fmla="*/ 4676 h 540"/>
                </a:gdLst>
                <a:ahLst/>
                <a:cxnLst>
                  <a:cxn ang="0">
                    <a:pos x="T1" y="T3"/>
                  </a:cxn>
                  <a:cxn ang="0">
                    <a:pos x="T5" y="T7"/>
                  </a:cxn>
                  <a:cxn ang="0">
                    <a:pos x="T9" y="T11"/>
                  </a:cxn>
                  <a:cxn ang="0">
                    <a:pos x="T13" y="T15"/>
                  </a:cxn>
                  <a:cxn ang="0">
                    <a:pos x="T17" y="T19"/>
                  </a:cxn>
                </a:cxnLst>
                <a:rect l="0" t="0" r="r" b="b"/>
                <a:pathLst>
                  <a:path w="156" h="540">
                    <a:moveTo>
                      <a:pt x="0" y="540"/>
                    </a:moveTo>
                    <a:lnTo>
                      <a:pt x="156" y="540"/>
                    </a:lnTo>
                    <a:lnTo>
                      <a:pt x="156" y="0"/>
                    </a:lnTo>
                    <a:lnTo>
                      <a:pt x="0" y="0"/>
                    </a:lnTo>
                    <a:lnTo>
                      <a:pt x="0" y="54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10" name="Group 673"/>
            <p:cNvGrpSpPr>
              <a:grpSpLocks/>
            </p:cNvGrpSpPr>
            <p:nvPr/>
          </p:nvGrpSpPr>
          <p:grpSpPr bwMode="auto">
            <a:xfrm>
              <a:off x="2950" y="4138"/>
              <a:ext cx="156" cy="257"/>
              <a:chOff x="2950" y="4138"/>
              <a:chExt cx="156" cy="257"/>
            </a:xfrm>
          </p:grpSpPr>
          <p:sp>
            <p:nvSpPr>
              <p:cNvPr id="1978" name="Freeform 674"/>
              <p:cNvSpPr>
                <a:spLocks/>
              </p:cNvSpPr>
              <p:nvPr/>
            </p:nvSpPr>
            <p:spPr bwMode="auto">
              <a:xfrm>
                <a:off x="2950" y="4138"/>
                <a:ext cx="156" cy="257"/>
              </a:xfrm>
              <a:custGeom>
                <a:avLst/>
                <a:gdLst>
                  <a:gd name="T0" fmla="+- 0 2950 2950"/>
                  <a:gd name="T1" fmla="*/ T0 w 156"/>
                  <a:gd name="T2" fmla="+- 0 4395 4138"/>
                  <a:gd name="T3" fmla="*/ 4395 h 257"/>
                  <a:gd name="T4" fmla="+- 0 3106 2950"/>
                  <a:gd name="T5" fmla="*/ T4 w 156"/>
                  <a:gd name="T6" fmla="+- 0 4395 4138"/>
                  <a:gd name="T7" fmla="*/ 4395 h 257"/>
                  <a:gd name="T8" fmla="+- 0 3106 2950"/>
                  <a:gd name="T9" fmla="*/ T8 w 156"/>
                  <a:gd name="T10" fmla="+- 0 4138 4138"/>
                  <a:gd name="T11" fmla="*/ 4138 h 257"/>
                  <a:gd name="T12" fmla="+- 0 2950 2950"/>
                  <a:gd name="T13" fmla="*/ T12 w 156"/>
                  <a:gd name="T14" fmla="+- 0 4138 4138"/>
                  <a:gd name="T15" fmla="*/ 4138 h 257"/>
                  <a:gd name="T16" fmla="+- 0 2950 2950"/>
                  <a:gd name="T17" fmla="*/ T16 w 156"/>
                  <a:gd name="T18" fmla="+- 0 4395 4138"/>
                  <a:gd name="T19" fmla="*/ 4395 h 257"/>
                </a:gdLst>
                <a:ahLst/>
                <a:cxnLst>
                  <a:cxn ang="0">
                    <a:pos x="T1" y="T3"/>
                  </a:cxn>
                  <a:cxn ang="0">
                    <a:pos x="T5" y="T7"/>
                  </a:cxn>
                  <a:cxn ang="0">
                    <a:pos x="T9" y="T11"/>
                  </a:cxn>
                  <a:cxn ang="0">
                    <a:pos x="T13" y="T15"/>
                  </a:cxn>
                  <a:cxn ang="0">
                    <a:pos x="T17" y="T19"/>
                  </a:cxn>
                </a:cxnLst>
                <a:rect l="0" t="0" r="r" b="b"/>
                <a:pathLst>
                  <a:path w="156" h="257">
                    <a:moveTo>
                      <a:pt x="0" y="257"/>
                    </a:moveTo>
                    <a:lnTo>
                      <a:pt x="156" y="257"/>
                    </a:lnTo>
                    <a:lnTo>
                      <a:pt x="156" y="0"/>
                    </a:lnTo>
                    <a:lnTo>
                      <a:pt x="0" y="0"/>
                    </a:lnTo>
                    <a:lnTo>
                      <a:pt x="0" y="257"/>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11" name="Group 675"/>
            <p:cNvGrpSpPr>
              <a:grpSpLocks/>
            </p:cNvGrpSpPr>
            <p:nvPr/>
          </p:nvGrpSpPr>
          <p:grpSpPr bwMode="auto">
            <a:xfrm>
              <a:off x="2950" y="4138"/>
              <a:ext cx="156" cy="257"/>
              <a:chOff x="2950" y="4138"/>
              <a:chExt cx="156" cy="257"/>
            </a:xfrm>
          </p:grpSpPr>
          <p:sp>
            <p:nvSpPr>
              <p:cNvPr id="1977" name="Freeform 676"/>
              <p:cNvSpPr>
                <a:spLocks/>
              </p:cNvSpPr>
              <p:nvPr/>
            </p:nvSpPr>
            <p:spPr bwMode="auto">
              <a:xfrm>
                <a:off x="2950" y="4138"/>
                <a:ext cx="156" cy="257"/>
              </a:xfrm>
              <a:custGeom>
                <a:avLst/>
                <a:gdLst>
                  <a:gd name="T0" fmla="+- 0 2950 2950"/>
                  <a:gd name="T1" fmla="*/ T0 w 156"/>
                  <a:gd name="T2" fmla="+- 0 4395 4138"/>
                  <a:gd name="T3" fmla="*/ 4395 h 257"/>
                  <a:gd name="T4" fmla="+- 0 3106 2950"/>
                  <a:gd name="T5" fmla="*/ T4 w 156"/>
                  <a:gd name="T6" fmla="+- 0 4395 4138"/>
                  <a:gd name="T7" fmla="*/ 4395 h 257"/>
                  <a:gd name="T8" fmla="+- 0 3106 2950"/>
                  <a:gd name="T9" fmla="*/ T8 w 156"/>
                  <a:gd name="T10" fmla="+- 0 4138 4138"/>
                  <a:gd name="T11" fmla="*/ 4138 h 257"/>
                  <a:gd name="T12" fmla="+- 0 2950 2950"/>
                  <a:gd name="T13" fmla="*/ T12 w 156"/>
                  <a:gd name="T14" fmla="+- 0 4138 4138"/>
                  <a:gd name="T15" fmla="*/ 4138 h 257"/>
                  <a:gd name="T16" fmla="+- 0 2950 2950"/>
                  <a:gd name="T17" fmla="*/ T16 w 156"/>
                  <a:gd name="T18" fmla="+- 0 4395 4138"/>
                  <a:gd name="T19" fmla="*/ 4395 h 257"/>
                </a:gdLst>
                <a:ahLst/>
                <a:cxnLst>
                  <a:cxn ang="0">
                    <a:pos x="T1" y="T3"/>
                  </a:cxn>
                  <a:cxn ang="0">
                    <a:pos x="T5" y="T7"/>
                  </a:cxn>
                  <a:cxn ang="0">
                    <a:pos x="T9" y="T11"/>
                  </a:cxn>
                  <a:cxn ang="0">
                    <a:pos x="T13" y="T15"/>
                  </a:cxn>
                  <a:cxn ang="0">
                    <a:pos x="T17" y="T19"/>
                  </a:cxn>
                </a:cxnLst>
                <a:rect l="0" t="0" r="r" b="b"/>
                <a:pathLst>
                  <a:path w="156" h="257">
                    <a:moveTo>
                      <a:pt x="0" y="257"/>
                    </a:moveTo>
                    <a:lnTo>
                      <a:pt x="156" y="257"/>
                    </a:lnTo>
                    <a:lnTo>
                      <a:pt x="156" y="0"/>
                    </a:lnTo>
                    <a:lnTo>
                      <a:pt x="0" y="0"/>
                    </a:lnTo>
                    <a:lnTo>
                      <a:pt x="0" y="257"/>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12" name="Group 677"/>
            <p:cNvGrpSpPr>
              <a:grpSpLocks/>
            </p:cNvGrpSpPr>
            <p:nvPr/>
          </p:nvGrpSpPr>
          <p:grpSpPr bwMode="auto">
            <a:xfrm>
              <a:off x="3182" y="4138"/>
              <a:ext cx="156" cy="384"/>
              <a:chOff x="3182" y="4138"/>
              <a:chExt cx="156" cy="384"/>
            </a:xfrm>
          </p:grpSpPr>
          <p:sp>
            <p:nvSpPr>
              <p:cNvPr id="1976" name="Freeform 678"/>
              <p:cNvSpPr>
                <a:spLocks/>
              </p:cNvSpPr>
              <p:nvPr/>
            </p:nvSpPr>
            <p:spPr bwMode="auto">
              <a:xfrm>
                <a:off x="3182" y="4138"/>
                <a:ext cx="156" cy="384"/>
              </a:xfrm>
              <a:custGeom>
                <a:avLst/>
                <a:gdLst>
                  <a:gd name="T0" fmla="+- 0 3182 3182"/>
                  <a:gd name="T1" fmla="*/ T0 w 156"/>
                  <a:gd name="T2" fmla="+- 0 4522 4138"/>
                  <a:gd name="T3" fmla="*/ 4522 h 384"/>
                  <a:gd name="T4" fmla="+- 0 3338 3182"/>
                  <a:gd name="T5" fmla="*/ T4 w 156"/>
                  <a:gd name="T6" fmla="+- 0 4522 4138"/>
                  <a:gd name="T7" fmla="*/ 4522 h 384"/>
                  <a:gd name="T8" fmla="+- 0 3338 3182"/>
                  <a:gd name="T9" fmla="*/ T8 w 156"/>
                  <a:gd name="T10" fmla="+- 0 4138 4138"/>
                  <a:gd name="T11" fmla="*/ 4138 h 384"/>
                  <a:gd name="T12" fmla="+- 0 3182 3182"/>
                  <a:gd name="T13" fmla="*/ T12 w 156"/>
                  <a:gd name="T14" fmla="+- 0 4138 4138"/>
                  <a:gd name="T15" fmla="*/ 4138 h 384"/>
                  <a:gd name="T16" fmla="+- 0 3182 3182"/>
                  <a:gd name="T17" fmla="*/ T16 w 156"/>
                  <a:gd name="T18" fmla="+- 0 4522 4138"/>
                  <a:gd name="T19" fmla="*/ 4522 h 384"/>
                </a:gdLst>
                <a:ahLst/>
                <a:cxnLst>
                  <a:cxn ang="0">
                    <a:pos x="T1" y="T3"/>
                  </a:cxn>
                  <a:cxn ang="0">
                    <a:pos x="T5" y="T7"/>
                  </a:cxn>
                  <a:cxn ang="0">
                    <a:pos x="T9" y="T11"/>
                  </a:cxn>
                  <a:cxn ang="0">
                    <a:pos x="T13" y="T15"/>
                  </a:cxn>
                  <a:cxn ang="0">
                    <a:pos x="T17" y="T19"/>
                  </a:cxn>
                </a:cxnLst>
                <a:rect l="0" t="0" r="r" b="b"/>
                <a:pathLst>
                  <a:path w="156" h="384">
                    <a:moveTo>
                      <a:pt x="0" y="384"/>
                    </a:moveTo>
                    <a:lnTo>
                      <a:pt x="156" y="384"/>
                    </a:lnTo>
                    <a:lnTo>
                      <a:pt x="156" y="0"/>
                    </a:lnTo>
                    <a:lnTo>
                      <a:pt x="0" y="0"/>
                    </a:lnTo>
                    <a:lnTo>
                      <a:pt x="0" y="384"/>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13" name="Group 679"/>
            <p:cNvGrpSpPr>
              <a:grpSpLocks/>
            </p:cNvGrpSpPr>
            <p:nvPr/>
          </p:nvGrpSpPr>
          <p:grpSpPr bwMode="auto">
            <a:xfrm>
              <a:off x="3182" y="4138"/>
              <a:ext cx="156" cy="384"/>
              <a:chOff x="3182" y="4138"/>
              <a:chExt cx="156" cy="384"/>
            </a:xfrm>
          </p:grpSpPr>
          <p:sp>
            <p:nvSpPr>
              <p:cNvPr id="1975" name="Freeform 680"/>
              <p:cNvSpPr>
                <a:spLocks/>
              </p:cNvSpPr>
              <p:nvPr/>
            </p:nvSpPr>
            <p:spPr bwMode="auto">
              <a:xfrm>
                <a:off x="3182" y="4138"/>
                <a:ext cx="156" cy="384"/>
              </a:xfrm>
              <a:custGeom>
                <a:avLst/>
                <a:gdLst>
                  <a:gd name="T0" fmla="+- 0 3182 3182"/>
                  <a:gd name="T1" fmla="*/ T0 w 156"/>
                  <a:gd name="T2" fmla="+- 0 4522 4138"/>
                  <a:gd name="T3" fmla="*/ 4522 h 384"/>
                  <a:gd name="T4" fmla="+- 0 3338 3182"/>
                  <a:gd name="T5" fmla="*/ T4 w 156"/>
                  <a:gd name="T6" fmla="+- 0 4522 4138"/>
                  <a:gd name="T7" fmla="*/ 4522 h 384"/>
                  <a:gd name="T8" fmla="+- 0 3338 3182"/>
                  <a:gd name="T9" fmla="*/ T8 w 156"/>
                  <a:gd name="T10" fmla="+- 0 4138 4138"/>
                  <a:gd name="T11" fmla="*/ 4138 h 384"/>
                  <a:gd name="T12" fmla="+- 0 3182 3182"/>
                  <a:gd name="T13" fmla="*/ T12 w 156"/>
                  <a:gd name="T14" fmla="+- 0 4138 4138"/>
                  <a:gd name="T15" fmla="*/ 4138 h 384"/>
                  <a:gd name="T16" fmla="+- 0 3182 3182"/>
                  <a:gd name="T17" fmla="*/ T16 w 156"/>
                  <a:gd name="T18" fmla="+- 0 4522 4138"/>
                  <a:gd name="T19" fmla="*/ 4522 h 384"/>
                </a:gdLst>
                <a:ahLst/>
                <a:cxnLst>
                  <a:cxn ang="0">
                    <a:pos x="T1" y="T3"/>
                  </a:cxn>
                  <a:cxn ang="0">
                    <a:pos x="T5" y="T7"/>
                  </a:cxn>
                  <a:cxn ang="0">
                    <a:pos x="T9" y="T11"/>
                  </a:cxn>
                  <a:cxn ang="0">
                    <a:pos x="T13" y="T15"/>
                  </a:cxn>
                  <a:cxn ang="0">
                    <a:pos x="T17" y="T19"/>
                  </a:cxn>
                </a:cxnLst>
                <a:rect l="0" t="0" r="r" b="b"/>
                <a:pathLst>
                  <a:path w="156" h="384">
                    <a:moveTo>
                      <a:pt x="0" y="384"/>
                    </a:moveTo>
                    <a:lnTo>
                      <a:pt x="156" y="384"/>
                    </a:lnTo>
                    <a:lnTo>
                      <a:pt x="156" y="0"/>
                    </a:lnTo>
                    <a:lnTo>
                      <a:pt x="0" y="0"/>
                    </a:lnTo>
                    <a:lnTo>
                      <a:pt x="0" y="38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14" name="Group 681"/>
            <p:cNvGrpSpPr>
              <a:grpSpLocks/>
            </p:cNvGrpSpPr>
            <p:nvPr/>
          </p:nvGrpSpPr>
          <p:grpSpPr bwMode="auto">
            <a:xfrm>
              <a:off x="3418" y="4143"/>
              <a:ext cx="156" cy="344"/>
              <a:chOff x="3418" y="4143"/>
              <a:chExt cx="156" cy="344"/>
            </a:xfrm>
          </p:grpSpPr>
          <p:sp>
            <p:nvSpPr>
              <p:cNvPr id="1974" name="Freeform 682"/>
              <p:cNvSpPr>
                <a:spLocks/>
              </p:cNvSpPr>
              <p:nvPr/>
            </p:nvSpPr>
            <p:spPr bwMode="auto">
              <a:xfrm>
                <a:off x="3418" y="4143"/>
                <a:ext cx="156" cy="344"/>
              </a:xfrm>
              <a:custGeom>
                <a:avLst/>
                <a:gdLst>
                  <a:gd name="T0" fmla="+- 0 3418 3418"/>
                  <a:gd name="T1" fmla="*/ T0 w 156"/>
                  <a:gd name="T2" fmla="+- 0 4486 4143"/>
                  <a:gd name="T3" fmla="*/ 4486 h 344"/>
                  <a:gd name="T4" fmla="+- 0 3574 3418"/>
                  <a:gd name="T5" fmla="*/ T4 w 156"/>
                  <a:gd name="T6" fmla="+- 0 4486 4143"/>
                  <a:gd name="T7" fmla="*/ 4486 h 344"/>
                  <a:gd name="T8" fmla="+- 0 3574 3418"/>
                  <a:gd name="T9" fmla="*/ T8 w 156"/>
                  <a:gd name="T10" fmla="+- 0 4143 4143"/>
                  <a:gd name="T11" fmla="*/ 4143 h 344"/>
                  <a:gd name="T12" fmla="+- 0 3418 3418"/>
                  <a:gd name="T13" fmla="*/ T12 w 156"/>
                  <a:gd name="T14" fmla="+- 0 4143 4143"/>
                  <a:gd name="T15" fmla="*/ 4143 h 344"/>
                  <a:gd name="T16" fmla="+- 0 3418 3418"/>
                  <a:gd name="T17" fmla="*/ T16 w 156"/>
                  <a:gd name="T18" fmla="+- 0 4486 4143"/>
                  <a:gd name="T19" fmla="*/ 4486 h 344"/>
                </a:gdLst>
                <a:ahLst/>
                <a:cxnLst>
                  <a:cxn ang="0">
                    <a:pos x="T1" y="T3"/>
                  </a:cxn>
                  <a:cxn ang="0">
                    <a:pos x="T5" y="T7"/>
                  </a:cxn>
                  <a:cxn ang="0">
                    <a:pos x="T9" y="T11"/>
                  </a:cxn>
                  <a:cxn ang="0">
                    <a:pos x="T13" y="T15"/>
                  </a:cxn>
                  <a:cxn ang="0">
                    <a:pos x="T17" y="T19"/>
                  </a:cxn>
                </a:cxnLst>
                <a:rect l="0" t="0" r="r" b="b"/>
                <a:pathLst>
                  <a:path w="156" h="344">
                    <a:moveTo>
                      <a:pt x="0" y="343"/>
                    </a:moveTo>
                    <a:lnTo>
                      <a:pt x="156" y="343"/>
                    </a:lnTo>
                    <a:lnTo>
                      <a:pt x="156" y="0"/>
                    </a:lnTo>
                    <a:lnTo>
                      <a:pt x="0" y="0"/>
                    </a:lnTo>
                    <a:lnTo>
                      <a:pt x="0" y="343"/>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15" name="Group 683"/>
            <p:cNvGrpSpPr>
              <a:grpSpLocks/>
            </p:cNvGrpSpPr>
            <p:nvPr/>
          </p:nvGrpSpPr>
          <p:grpSpPr bwMode="auto">
            <a:xfrm>
              <a:off x="3418" y="4143"/>
              <a:ext cx="156" cy="344"/>
              <a:chOff x="3418" y="4143"/>
              <a:chExt cx="156" cy="344"/>
            </a:xfrm>
          </p:grpSpPr>
          <p:sp>
            <p:nvSpPr>
              <p:cNvPr id="1973" name="Freeform 684"/>
              <p:cNvSpPr>
                <a:spLocks/>
              </p:cNvSpPr>
              <p:nvPr/>
            </p:nvSpPr>
            <p:spPr bwMode="auto">
              <a:xfrm>
                <a:off x="3418" y="4143"/>
                <a:ext cx="156" cy="344"/>
              </a:xfrm>
              <a:custGeom>
                <a:avLst/>
                <a:gdLst>
                  <a:gd name="T0" fmla="+- 0 3418 3418"/>
                  <a:gd name="T1" fmla="*/ T0 w 156"/>
                  <a:gd name="T2" fmla="+- 0 4486 4143"/>
                  <a:gd name="T3" fmla="*/ 4486 h 344"/>
                  <a:gd name="T4" fmla="+- 0 3574 3418"/>
                  <a:gd name="T5" fmla="*/ T4 w 156"/>
                  <a:gd name="T6" fmla="+- 0 4486 4143"/>
                  <a:gd name="T7" fmla="*/ 4486 h 344"/>
                  <a:gd name="T8" fmla="+- 0 3574 3418"/>
                  <a:gd name="T9" fmla="*/ T8 w 156"/>
                  <a:gd name="T10" fmla="+- 0 4143 4143"/>
                  <a:gd name="T11" fmla="*/ 4143 h 344"/>
                  <a:gd name="T12" fmla="+- 0 3418 3418"/>
                  <a:gd name="T13" fmla="*/ T12 w 156"/>
                  <a:gd name="T14" fmla="+- 0 4143 4143"/>
                  <a:gd name="T15" fmla="*/ 4143 h 344"/>
                  <a:gd name="T16" fmla="+- 0 3418 3418"/>
                  <a:gd name="T17" fmla="*/ T16 w 156"/>
                  <a:gd name="T18" fmla="+- 0 4486 4143"/>
                  <a:gd name="T19" fmla="*/ 4486 h 344"/>
                </a:gdLst>
                <a:ahLst/>
                <a:cxnLst>
                  <a:cxn ang="0">
                    <a:pos x="T1" y="T3"/>
                  </a:cxn>
                  <a:cxn ang="0">
                    <a:pos x="T5" y="T7"/>
                  </a:cxn>
                  <a:cxn ang="0">
                    <a:pos x="T9" y="T11"/>
                  </a:cxn>
                  <a:cxn ang="0">
                    <a:pos x="T13" y="T15"/>
                  </a:cxn>
                  <a:cxn ang="0">
                    <a:pos x="T17" y="T19"/>
                  </a:cxn>
                </a:cxnLst>
                <a:rect l="0" t="0" r="r" b="b"/>
                <a:pathLst>
                  <a:path w="156" h="344">
                    <a:moveTo>
                      <a:pt x="0" y="343"/>
                    </a:moveTo>
                    <a:lnTo>
                      <a:pt x="156" y="343"/>
                    </a:lnTo>
                    <a:lnTo>
                      <a:pt x="156" y="0"/>
                    </a:lnTo>
                    <a:lnTo>
                      <a:pt x="0" y="0"/>
                    </a:lnTo>
                    <a:lnTo>
                      <a:pt x="0" y="343"/>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16" name="Group 685"/>
            <p:cNvGrpSpPr>
              <a:grpSpLocks/>
            </p:cNvGrpSpPr>
            <p:nvPr/>
          </p:nvGrpSpPr>
          <p:grpSpPr bwMode="auto">
            <a:xfrm>
              <a:off x="3650" y="4224"/>
              <a:ext cx="156" cy="240"/>
              <a:chOff x="3650" y="4224"/>
              <a:chExt cx="156" cy="240"/>
            </a:xfrm>
          </p:grpSpPr>
          <p:sp>
            <p:nvSpPr>
              <p:cNvPr id="1972" name="Freeform 686"/>
              <p:cNvSpPr>
                <a:spLocks/>
              </p:cNvSpPr>
              <p:nvPr/>
            </p:nvSpPr>
            <p:spPr bwMode="auto">
              <a:xfrm>
                <a:off x="3650" y="4224"/>
                <a:ext cx="156" cy="240"/>
              </a:xfrm>
              <a:custGeom>
                <a:avLst/>
                <a:gdLst>
                  <a:gd name="T0" fmla="+- 0 3650 3650"/>
                  <a:gd name="T1" fmla="*/ T0 w 156"/>
                  <a:gd name="T2" fmla="+- 0 4464 4224"/>
                  <a:gd name="T3" fmla="*/ 4464 h 240"/>
                  <a:gd name="T4" fmla="+- 0 3806 3650"/>
                  <a:gd name="T5" fmla="*/ T4 w 156"/>
                  <a:gd name="T6" fmla="+- 0 4464 4224"/>
                  <a:gd name="T7" fmla="*/ 4464 h 240"/>
                  <a:gd name="T8" fmla="+- 0 3806 3650"/>
                  <a:gd name="T9" fmla="*/ T8 w 156"/>
                  <a:gd name="T10" fmla="+- 0 4224 4224"/>
                  <a:gd name="T11" fmla="*/ 4224 h 240"/>
                  <a:gd name="T12" fmla="+- 0 3650 3650"/>
                  <a:gd name="T13" fmla="*/ T12 w 156"/>
                  <a:gd name="T14" fmla="+- 0 4224 4224"/>
                  <a:gd name="T15" fmla="*/ 4224 h 240"/>
                  <a:gd name="T16" fmla="+- 0 3650 3650"/>
                  <a:gd name="T17" fmla="*/ T16 w 156"/>
                  <a:gd name="T18" fmla="+- 0 4464 4224"/>
                  <a:gd name="T19" fmla="*/ 4464 h 240"/>
                </a:gdLst>
                <a:ahLst/>
                <a:cxnLst>
                  <a:cxn ang="0">
                    <a:pos x="T1" y="T3"/>
                  </a:cxn>
                  <a:cxn ang="0">
                    <a:pos x="T5" y="T7"/>
                  </a:cxn>
                  <a:cxn ang="0">
                    <a:pos x="T9" y="T11"/>
                  </a:cxn>
                  <a:cxn ang="0">
                    <a:pos x="T13" y="T15"/>
                  </a:cxn>
                  <a:cxn ang="0">
                    <a:pos x="T17" y="T19"/>
                  </a:cxn>
                </a:cxnLst>
                <a:rect l="0" t="0" r="r" b="b"/>
                <a:pathLst>
                  <a:path w="156" h="240">
                    <a:moveTo>
                      <a:pt x="0" y="240"/>
                    </a:moveTo>
                    <a:lnTo>
                      <a:pt x="156" y="240"/>
                    </a:lnTo>
                    <a:lnTo>
                      <a:pt x="156" y="0"/>
                    </a:lnTo>
                    <a:lnTo>
                      <a:pt x="0" y="0"/>
                    </a:lnTo>
                    <a:lnTo>
                      <a:pt x="0" y="240"/>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17" name="Group 687"/>
            <p:cNvGrpSpPr>
              <a:grpSpLocks/>
            </p:cNvGrpSpPr>
            <p:nvPr/>
          </p:nvGrpSpPr>
          <p:grpSpPr bwMode="auto">
            <a:xfrm>
              <a:off x="3650" y="4224"/>
              <a:ext cx="156" cy="240"/>
              <a:chOff x="3650" y="4224"/>
              <a:chExt cx="156" cy="240"/>
            </a:xfrm>
          </p:grpSpPr>
          <p:sp>
            <p:nvSpPr>
              <p:cNvPr id="1971" name="Freeform 688"/>
              <p:cNvSpPr>
                <a:spLocks/>
              </p:cNvSpPr>
              <p:nvPr/>
            </p:nvSpPr>
            <p:spPr bwMode="auto">
              <a:xfrm>
                <a:off x="3650" y="4224"/>
                <a:ext cx="156" cy="240"/>
              </a:xfrm>
              <a:custGeom>
                <a:avLst/>
                <a:gdLst>
                  <a:gd name="T0" fmla="+- 0 3650 3650"/>
                  <a:gd name="T1" fmla="*/ T0 w 156"/>
                  <a:gd name="T2" fmla="+- 0 4464 4224"/>
                  <a:gd name="T3" fmla="*/ 4464 h 240"/>
                  <a:gd name="T4" fmla="+- 0 3806 3650"/>
                  <a:gd name="T5" fmla="*/ T4 w 156"/>
                  <a:gd name="T6" fmla="+- 0 4464 4224"/>
                  <a:gd name="T7" fmla="*/ 4464 h 240"/>
                  <a:gd name="T8" fmla="+- 0 3806 3650"/>
                  <a:gd name="T9" fmla="*/ T8 w 156"/>
                  <a:gd name="T10" fmla="+- 0 4224 4224"/>
                  <a:gd name="T11" fmla="*/ 4224 h 240"/>
                  <a:gd name="T12" fmla="+- 0 3650 3650"/>
                  <a:gd name="T13" fmla="*/ T12 w 156"/>
                  <a:gd name="T14" fmla="+- 0 4224 4224"/>
                  <a:gd name="T15" fmla="*/ 4224 h 240"/>
                  <a:gd name="T16" fmla="+- 0 3650 3650"/>
                  <a:gd name="T17" fmla="*/ T16 w 156"/>
                  <a:gd name="T18" fmla="+- 0 4464 4224"/>
                  <a:gd name="T19" fmla="*/ 4464 h 240"/>
                </a:gdLst>
                <a:ahLst/>
                <a:cxnLst>
                  <a:cxn ang="0">
                    <a:pos x="T1" y="T3"/>
                  </a:cxn>
                  <a:cxn ang="0">
                    <a:pos x="T5" y="T7"/>
                  </a:cxn>
                  <a:cxn ang="0">
                    <a:pos x="T9" y="T11"/>
                  </a:cxn>
                  <a:cxn ang="0">
                    <a:pos x="T13" y="T15"/>
                  </a:cxn>
                  <a:cxn ang="0">
                    <a:pos x="T17" y="T19"/>
                  </a:cxn>
                </a:cxnLst>
                <a:rect l="0" t="0" r="r" b="b"/>
                <a:pathLst>
                  <a:path w="156" h="240">
                    <a:moveTo>
                      <a:pt x="0" y="240"/>
                    </a:moveTo>
                    <a:lnTo>
                      <a:pt x="156" y="240"/>
                    </a:lnTo>
                    <a:lnTo>
                      <a:pt x="156" y="0"/>
                    </a:lnTo>
                    <a:lnTo>
                      <a:pt x="0" y="0"/>
                    </a:lnTo>
                    <a:lnTo>
                      <a:pt x="0" y="24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18" name="Group 689"/>
            <p:cNvGrpSpPr>
              <a:grpSpLocks/>
            </p:cNvGrpSpPr>
            <p:nvPr/>
          </p:nvGrpSpPr>
          <p:grpSpPr bwMode="auto">
            <a:xfrm>
              <a:off x="3883" y="4246"/>
              <a:ext cx="156" cy="255"/>
              <a:chOff x="3883" y="4246"/>
              <a:chExt cx="156" cy="255"/>
            </a:xfrm>
          </p:grpSpPr>
          <p:sp>
            <p:nvSpPr>
              <p:cNvPr id="1970" name="Freeform 690"/>
              <p:cNvSpPr>
                <a:spLocks/>
              </p:cNvSpPr>
              <p:nvPr/>
            </p:nvSpPr>
            <p:spPr bwMode="auto">
              <a:xfrm>
                <a:off x="3883" y="4246"/>
                <a:ext cx="156" cy="255"/>
              </a:xfrm>
              <a:custGeom>
                <a:avLst/>
                <a:gdLst>
                  <a:gd name="T0" fmla="+- 0 3883 3883"/>
                  <a:gd name="T1" fmla="*/ T0 w 156"/>
                  <a:gd name="T2" fmla="+- 0 4500 4246"/>
                  <a:gd name="T3" fmla="*/ 4500 h 255"/>
                  <a:gd name="T4" fmla="+- 0 4039 3883"/>
                  <a:gd name="T5" fmla="*/ T4 w 156"/>
                  <a:gd name="T6" fmla="+- 0 4500 4246"/>
                  <a:gd name="T7" fmla="*/ 4500 h 255"/>
                  <a:gd name="T8" fmla="+- 0 4039 3883"/>
                  <a:gd name="T9" fmla="*/ T8 w 156"/>
                  <a:gd name="T10" fmla="+- 0 4246 4246"/>
                  <a:gd name="T11" fmla="*/ 4246 h 255"/>
                  <a:gd name="T12" fmla="+- 0 3883 3883"/>
                  <a:gd name="T13" fmla="*/ T12 w 156"/>
                  <a:gd name="T14" fmla="+- 0 4246 4246"/>
                  <a:gd name="T15" fmla="*/ 4246 h 255"/>
                  <a:gd name="T16" fmla="+- 0 3883 3883"/>
                  <a:gd name="T17" fmla="*/ T16 w 156"/>
                  <a:gd name="T18" fmla="+- 0 4500 4246"/>
                  <a:gd name="T19" fmla="*/ 4500 h 255"/>
                </a:gdLst>
                <a:ahLst/>
                <a:cxnLst>
                  <a:cxn ang="0">
                    <a:pos x="T1" y="T3"/>
                  </a:cxn>
                  <a:cxn ang="0">
                    <a:pos x="T5" y="T7"/>
                  </a:cxn>
                  <a:cxn ang="0">
                    <a:pos x="T9" y="T11"/>
                  </a:cxn>
                  <a:cxn ang="0">
                    <a:pos x="T13" y="T15"/>
                  </a:cxn>
                  <a:cxn ang="0">
                    <a:pos x="T17" y="T19"/>
                  </a:cxn>
                </a:cxnLst>
                <a:rect l="0" t="0" r="r" b="b"/>
                <a:pathLst>
                  <a:path w="156" h="255">
                    <a:moveTo>
                      <a:pt x="0" y="254"/>
                    </a:moveTo>
                    <a:lnTo>
                      <a:pt x="156" y="254"/>
                    </a:lnTo>
                    <a:lnTo>
                      <a:pt x="156" y="0"/>
                    </a:lnTo>
                    <a:lnTo>
                      <a:pt x="0" y="0"/>
                    </a:lnTo>
                    <a:lnTo>
                      <a:pt x="0" y="254"/>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19" name="Group 691"/>
            <p:cNvGrpSpPr>
              <a:grpSpLocks/>
            </p:cNvGrpSpPr>
            <p:nvPr/>
          </p:nvGrpSpPr>
          <p:grpSpPr bwMode="auto">
            <a:xfrm>
              <a:off x="3883" y="4246"/>
              <a:ext cx="156" cy="255"/>
              <a:chOff x="3883" y="4246"/>
              <a:chExt cx="156" cy="255"/>
            </a:xfrm>
          </p:grpSpPr>
          <p:sp>
            <p:nvSpPr>
              <p:cNvPr id="1969" name="Freeform 692"/>
              <p:cNvSpPr>
                <a:spLocks/>
              </p:cNvSpPr>
              <p:nvPr/>
            </p:nvSpPr>
            <p:spPr bwMode="auto">
              <a:xfrm>
                <a:off x="3883" y="4246"/>
                <a:ext cx="156" cy="255"/>
              </a:xfrm>
              <a:custGeom>
                <a:avLst/>
                <a:gdLst>
                  <a:gd name="T0" fmla="+- 0 3883 3883"/>
                  <a:gd name="T1" fmla="*/ T0 w 156"/>
                  <a:gd name="T2" fmla="+- 0 4500 4246"/>
                  <a:gd name="T3" fmla="*/ 4500 h 255"/>
                  <a:gd name="T4" fmla="+- 0 4039 3883"/>
                  <a:gd name="T5" fmla="*/ T4 w 156"/>
                  <a:gd name="T6" fmla="+- 0 4500 4246"/>
                  <a:gd name="T7" fmla="*/ 4500 h 255"/>
                  <a:gd name="T8" fmla="+- 0 4039 3883"/>
                  <a:gd name="T9" fmla="*/ T8 w 156"/>
                  <a:gd name="T10" fmla="+- 0 4246 4246"/>
                  <a:gd name="T11" fmla="*/ 4246 h 255"/>
                  <a:gd name="T12" fmla="+- 0 3883 3883"/>
                  <a:gd name="T13" fmla="*/ T12 w 156"/>
                  <a:gd name="T14" fmla="+- 0 4246 4246"/>
                  <a:gd name="T15" fmla="*/ 4246 h 255"/>
                  <a:gd name="T16" fmla="+- 0 3883 3883"/>
                  <a:gd name="T17" fmla="*/ T16 w 156"/>
                  <a:gd name="T18" fmla="+- 0 4500 4246"/>
                  <a:gd name="T19" fmla="*/ 4500 h 255"/>
                </a:gdLst>
                <a:ahLst/>
                <a:cxnLst>
                  <a:cxn ang="0">
                    <a:pos x="T1" y="T3"/>
                  </a:cxn>
                  <a:cxn ang="0">
                    <a:pos x="T5" y="T7"/>
                  </a:cxn>
                  <a:cxn ang="0">
                    <a:pos x="T9" y="T11"/>
                  </a:cxn>
                  <a:cxn ang="0">
                    <a:pos x="T13" y="T15"/>
                  </a:cxn>
                  <a:cxn ang="0">
                    <a:pos x="T17" y="T19"/>
                  </a:cxn>
                </a:cxnLst>
                <a:rect l="0" t="0" r="r" b="b"/>
                <a:pathLst>
                  <a:path w="156" h="255">
                    <a:moveTo>
                      <a:pt x="0" y="254"/>
                    </a:moveTo>
                    <a:lnTo>
                      <a:pt x="156" y="254"/>
                    </a:lnTo>
                    <a:lnTo>
                      <a:pt x="156" y="0"/>
                    </a:lnTo>
                    <a:lnTo>
                      <a:pt x="0" y="0"/>
                    </a:lnTo>
                    <a:lnTo>
                      <a:pt x="0" y="25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20" name="Group 693"/>
            <p:cNvGrpSpPr>
              <a:grpSpLocks/>
            </p:cNvGrpSpPr>
            <p:nvPr/>
          </p:nvGrpSpPr>
          <p:grpSpPr bwMode="auto">
            <a:xfrm>
              <a:off x="4118" y="4248"/>
              <a:ext cx="156" cy="336"/>
              <a:chOff x="4118" y="4248"/>
              <a:chExt cx="156" cy="336"/>
            </a:xfrm>
          </p:grpSpPr>
          <p:sp>
            <p:nvSpPr>
              <p:cNvPr id="1968" name="Freeform 694"/>
              <p:cNvSpPr>
                <a:spLocks/>
              </p:cNvSpPr>
              <p:nvPr/>
            </p:nvSpPr>
            <p:spPr bwMode="auto">
              <a:xfrm>
                <a:off x="4118" y="4248"/>
                <a:ext cx="156" cy="336"/>
              </a:xfrm>
              <a:custGeom>
                <a:avLst/>
                <a:gdLst>
                  <a:gd name="T0" fmla="+- 0 4118 4118"/>
                  <a:gd name="T1" fmla="*/ T0 w 156"/>
                  <a:gd name="T2" fmla="+- 0 4584 4248"/>
                  <a:gd name="T3" fmla="*/ 4584 h 336"/>
                  <a:gd name="T4" fmla="+- 0 4274 4118"/>
                  <a:gd name="T5" fmla="*/ T4 w 156"/>
                  <a:gd name="T6" fmla="+- 0 4584 4248"/>
                  <a:gd name="T7" fmla="*/ 4584 h 336"/>
                  <a:gd name="T8" fmla="+- 0 4274 4118"/>
                  <a:gd name="T9" fmla="*/ T8 w 156"/>
                  <a:gd name="T10" fmla="+- 0 4248 4248"/>
                  <a:gd name="T11" fmla="*/ 4248 h 336"/>
                  <a:gd name="T12" fmla="+- 0 4118 4118"/>
                  <a:gd name="T13" fmla="*/ T12 w 156"/>
                  <a:gd name="T14" fmla="+- 0 4248 4248"/>
                  <a:gd name="T15" fmla="*/ 4248 h 336"/>
                  <a:gd name="T16" fmla="+- 0 4118 4118"/>
                  <a:gd name="T17" fmla="*/ T16 w 156"/>
                  <a:gd name="T18" fmla="+- 0 4584 4248"/>
                  <a:gd name="T19" fmla="*/ 4584 h 336"/>
                </a:gdLst>
                <a:ahLst/>
                <a:cxnLst>
                  <a:cxn ang="0">
                    <a:pos x="T1" y="T3"/>
                  </a:cxn>
                  <a:cxn ang="0">
                    <a:pos x="T5" y="T7"/>
                  </a:cxn>
                  <a:cxn ang="0">
                    <a:pos x="T9" y="T11"/>
                  </a:cxn>
                  <a:cxn ang="0">
                    <a:pos x="T13" y="T15"/>
                  </a:cxn>
                  <a:cxn ang="0">
                    <a:pos x="T17" y="T19"/>
                  </a:cxn>
                </a:cxnLst>
                <a:rect l="0" t="0" r="r" b="b"/>
                <a:pathLst>
                  <a:path w="156" h="336">
                    <a:moveTo>
                      <a:pt x="0" y="336"/>
                    </a:moveTo>
                    <a:lnTo>
                      <a:pt x="156" y="336"/>
                    </a:lnTo>
                    <a:lnTo>
                      <a:pt x="156" y="0"/>
                    </a:lnTo>
                    <a:lnTo>
                      <a:pt x="0" y="0"/>
                    </a:lnTo>
                    <a:lnTo>
                      <a:pt x="0" y="336"/>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21" name="Group 695"/>
            <p:cNvGrpSpPr>
              <a:grpSpLocks/>
            </p:cNvGrpSpPr>
            <p:nvPr/>
          </p:nvGrpSpPr>
          <p:grpSpPr bwMode="auto">
            <a:xfrm>
              <a:off x="4118" y="4248"/>
              <a:ext cx="156" cy="336"/>
              <a:chOff x="4118" y="4248"/>
              <a:chExt cx="156" cy="336"/>
            </a:xfrm>
          </p:grpSpPr>
          <p:sp>
            <p:nvSpPr>
              <p:cNvPr id="1967" name="Freeform 696"/>
              <p:cNvSpPr>
                <a:spLocks/>
              </p:cNvSpPr>
              <p:nvPr/>
            </p:nvSpPr>
            <p:spPr bwMode="auto">
              <a:xfrm>
                <a:off x="4118" y="4248"/>
                <a:ext cx="156" cy="336"/>
              </a:xfrm>
              <a:custGeom>
                <a:avLst/>
                <a:gdLst>
                  <a:gd name="T0" fmla="+- 0 4118 4118"/>
                  <a:gd name="T1" fmla="*/ T0 w 156"/>
                  <a:gd name="T2" fmla="+- 0 4584 4248"/>
                  <a:gd name="T3" fmla="*/ 4584 h 336"/>
                  <a:gd name="T4" fmla="+- 0 4274 4118"/>
                  <a:gd name="T5" fmla="*/ T4 w 156"/>
                  <a:gd name="T6" fmla="+- 0 4584 4248"/>
                  <a:gd name="T7" fmla="*/ 4584 h 336"/>
                  <a:gd name="T8" fmla="+- 0 4274 4118"/>
                  <a:gd name="T9" fmla="*/ T8 w 156"/>
                  <a:gd name="T10" fmla="+- 0 4248 4248"/>
                  <a:gd name="T11" fmla="*/ 4248 h 336"/>
                  <a:gd name="T12" fmla="+- 0 4118 4118"/>
                  <a:gd name="T13" fmla="*/ T12 w 156"/>
                  <a:gd name="T14" fmla="+- 0 4248 4248"/>
                  <a:gd name="T15" fmla="*/ 4248 h 336"/>
                  <a:gd name="T16" fmla="+- 0 4118 4118"/>
                  <a:gd name="T17" fmla="*/ T16 w 156"/>
                  <a:gd name="T18" fmla="+- 0 4584 4248"/>
                  <a:gd name="T19" fmla="*/ 4584 h 336"/>
                </a:gdLst>
                <a:ahLst/>
                <a:cxnLst>
                  <a:cxn ang="0">
                    <a:pos x="T1" y="T3"/>
                  </a:cxn>
                  <a:cxn ang="0">
                    <a:pos x="T5" y="T7"/>
                  </a:cxn>
                  <a:cxn ang="0">
                    <a:pos x="T9" y="T11"/>
                  </a:cxn>
                  <a:cxn ang="0">
                    <a:pos x="T13" y="T15"/>
                  </a:cxn>
                  <a:cxn ang="0">
                    <a:pos x="T17" y="T19"/>
                  </a:cxn>
                </a:cxnLst>
                <a:rect l="0" t="0" r="r" b="b"/>
                <a:pathLst>
                  <a:path w="156" h="336">
                    <a:moveTo>
                      <a:pt x="0" y="336"/>
                    </a:moveTo>
                    <a:lnTo>
                      <a:pt x="156" y="336"/>
                    </a:lnTo>
                    <a:lnTo>
                      <a:pt x="156" y="0"/>
                    </a:lnTo>
                    <a:lnTo>
                      <a:pt x="0" y="0"/>
                    </a:lnTo>
                    <a:lnTo>
                      <a:pt x="0" y="336"/>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22" name="Group 697"/>
            <p:cNvGrpSpPr>
              <a:grpSpLocks/>
            </p:cNvGrpSpPr>
            <p:nvPr/>
          </p:nvGrpSpPr>
          <p:grpSpPr bwMode="auto">
            <a:xfrm>
              <a:off x="4351" y="4260"/>
              <a:ext cx="156" cy="440"/>
              <a:chOff x="4351" y="4260"/>
              <a:chExt cx="156" cy="440"/>
            </a:xfrm>
          </p:grpSpPr>
          <p:sp>
            <p:nvSpPr>
              <p:cNvPr id="1966" name="Freeform 698"/>
              <p:cNvSpPr>
                <a:spLocks/>
              </p:cNvSpPr>
              <p:nvPr/>
            </p:nvSpPr>
            <p:spPr bwMode="auto">
              <a:xfrm>
                <a:off x="4351" y="4260"/>
                <a:ext cx="156" cy="440"/>
              </a:xfrm>
              <a:custGeom>
                <a:avLst/>
                <a:gdLst>
                  <a:gd name="T0" fmla="+- 0 4351 4351"/>
                  <a:gd name="T1" fmla="*/ T0 w 156"/>
                  <a:gd name="T2" fmla="+- 0 4700 4260"/>
                  <a:gd name="T3" fmla="*/ 4700 h 440"/>
                  <a:gd name="T4" fmla="+- 0 4507 4351"/>
                  <a:gd name="T5" fmla="*/ T4 w 156"/>
                  <a:gd name="T6" fmla="+- 0 4700 4260"/>
                  <a:gd name="T7" fmla="*/ 4700 h 440"/>
                  <a:gd name="T8" fmla="+- 0 4507 4351"/>
                  <a:gd name="T9" fmla="*/ T8 w 156"/>
                  <a:gd name="T10" fmla="+- 0 4260 4260"/>
                  <a:gd name="T11" fmla="*/ 4260 h 440"/>
                  <a:gd name="T12" fmla="+- 0 4351 4351"/>
                  <a:gd name="T13" fmla="*/ T12 w 156"/>
                  <a:gd name="T14" fmla="+- 0 4260 4260"/>
                  <a:gd name="T15" fmla="*/ 4260 h 440"/>
                  <a:gd name="T16" fmla="+- 0 4351 4351"/>
                  <a:gd name="T17" fmla="*/ T16 w 156"/>
                  <a:gd name="T18" fmla="+- 0 4700 4260"/>
                  <a:gd name="T19" fmla="*/ 4700 h 440"/>
                </a:gdLst>
                <a:ahLst/>
                <a:cxnLst>
                  <a:cxn ang="0">
                    <a:pos x="T1" y="T3"/>
                  </a:cxn>
                  <a:cxn ang="0">
                    <a:pos x="T5" y="T7"/>
                  </a:cxn>
                  <a:cxn ang="0">
                    <a:pos x="T9" y="T11"/>
                  </a:cxn>
                  <a:cxn ang="0">
                    <a:pos x="T13" y="T15"/>
                  </a:cxn>
                  <a:cxn ang="0">
                    <a:pos x="T17" y="T19"/>
                  </a:cxn>
                </a:cxnLst>
                <a:rect l="0" t="0" r="r" b="b"/>
                <a:pathLst>
                  <a:path w="156" h="440">
                    <a:moveTo>
                      <a:pt x="0" y="440"/>
                    </a:moveTo>
                    <a:lnTo>
                      <a:pt x="156" y="440"/>
                    </a:lnTo>
                    <a:lnTo>
                      <a:pt x="156" y="0"/>
                    </a:lnTo>
                    <a:lnTo>
                      <a:pt x="0" y="0"/>
                    </a:lnTo>
                    <a:lnTo>
                      <a:pt x="0" y="440"/>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23" name="Group 699"/>
            <p:cNvGrpSpPr>
              <a:grpSpLocks/>
            </p:cNvGrpSpPr>
            <p:nvPr/>
          </p:nvGrpSpPr>
          <p:grpSpPr bwMode="auto">
            <a:xfrm>
              <a:off x="4351" y="4260"/>
              <a:ext cx="156" cy="440"/>
              <a:chOff x="4351" y="4260"/>
              <a:chExt cx="156" cy="440"/>
            </a:xfrm>
          </p:grpSpPr>
          <p:sp>
            <p:nvSpPr>
              <p:cNvPr id="1965" name="Freeform 700"/>
              <p:cNvSpPr>
                <a:spLocks/>
              </p:cNvSpPr>
              <p:nvPr/>
            </p:nvSpPr>
            <p:spPr bwMode="auto">
              <a:xfrm>
                <a:off x="4351" y="4260"/>
                <a:ext cx="156" cy="440"/>
              </a:xfrm>
              <a:custGeom>
                <a:avLst/>
                <a:gdLst>
                  <a:gd name="T0" fmla="+- 0 4351 4351"/>
                  <a:gd name="T1" fmla="*/ T0 w 156"/>
                  <a:gd name="T2" fmla="+- 0 4700 4260"/>
                  <a:gd name="T3" fmla="*/ 4700 h 440"/>
                  <a:gd name="T4" fmla="+- 0 4507 4351"/>
                  <a:gd name="T5" fmla="*/ T4 w 156"/>
                  <a:gd name="T6" fmla="+- 0 4700 4260"/>
                  <a:gd name="T7" fmla="*/ 4700 h 440"/>
                  <a:gd name="T8" fmla="+- 0 4507 4351"/>
                  <a:gd name="T9" fmla="*/ T8 w 156"/>
                  <a:gd name="T10" fmla="+- 0 4260 4260"/>
                  <a:gd name="T11" fmla="*/ 4260 h 440"/>
                  <a:gd name="T12" fmla="+- 0 4351 4351"/>
                  <a:gd name="T13" fmla="*/ T12 w 156"/>
                  <a:gd name="T14" fmla="+- 0 4260 4260"/>
                  <a:gd name="T15" fmla="*/ 4260 h 440"/>
                  <a:gd name="T16" fmla="+- 0 4351 4351"/>
                  <a:gd name="T17" fmla="*/ T16 w 156"/>
                  <a:gd name="T18" fmla="+- 0 4700 4260"/>
                  <a:gd name="T19" fmla="*/ 4700 h 440"/>
                </a:gdLst>
                <a:ahLst/>
                <a:cxnLst>
                  <a:cxn ang="0">
                    <a:pos x="T1" y="T3"/>
                  </a:cxn>
                  <a:cxn ang="0">
                    <a:pos x="T5" y="T7"/>
                  </a:cxn>
                  <a:cxn ang="0">
                    <a:pos x="T9" y="T11"/>
                  </a:cxn>
                  <a:cxn ang="0">
                    <a:pos x="T13" y="T15"/>
                  </a:cxn>
                  <a:cxn ang="0">
                    <a:pos x="T17" y="T19"/>
                  </a:cxn>
                </a:cxnLst>
                <a:rect l="0" t="0" r="r" b="b"/>
                <a:pathLst>
                  <a:path w="156" h="440">
                    <a:moveTo>
                      <a:pt x="0" y="440"/>
                    </a:moveTo>
                    <a:lnTo>
                      <a:pt x="156" y="440"/>
                    </a:lnTo>
                    <a:lnTo>
                      <a:pt x="156" y="0"/>
                    </a:lnTo>
                    <a:lnTo>
                      <a:pt x="0" y="0"/>
                    </a:lnTo>
                    <a:lnTo>
                      <a:pt x="0" y="44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24" name="Group 701"/>
            <p:cNvGrpSpPr>
              <a:grpSpLocks/>
            </p:cNvGrpSpPr>
            <p:nvPr/>
          </p:nvGrpSpPr>
          <p:grpSpPr bwMode="auto">
            <a:xfrm>
              <a:off x="4586" y="4268"/>
              <a:ext cx="156" cy="356"/>
              <a:chOff x="4586" y="4268"/>
              <a:chExt cx="156" cy="356"/>
            </a:xfrm>
          </p:grpSpPr>
          <p:sp>
            <p:nvSpPr>
              <p:cNvPr id="1964" name="Freeform 702"/>
              <p:cNvSpPr>
                <a:spLocks/>
              </p:cNvSpPr>
              <p:nvPr/>
            </p:nvSpPr>
            <p:spPr bwMode="auto">
              <a:xfrm>
                <a:off x="4586" y="4268"/>
                <a:ext cx="156" cy="356"/>
              </a:xfrm>
              <a:custGeom>
                <a:avLst/>
                <a:gdLst>
                  <a:gd name="T0" fmla="+- 0 4586 4586"/>
                  <a:gd name="T1" fmla="*/ T0 w 156"/>
                  <a:gd name="T2" fmla="+- 0 4623 4268"/>
                  <a:gd name="T3" fmla="*/ 4623 h 356"/>
                  <a:gd name="T4" fmla="+- 0 4742 4586"/>
                  <a:gd name="T5" fmla="*/ T4 w 156"/>
                  <a:gd name="T6" fmla="+- 0 4623 4268"/>
                  <a:gd name="T7" fmla="*/ 4623 h 356"/>
                  <a:gd name="T8" fmla="+- 0 4742 4586"/>
                  <a:gd name="T9" fmla="*/ T8 w 156"/>
                  <a:gd name="T10" fmla="+- 0 4268 4268"/>
                  <a:gd name="T11" fmla="*/ 4268 h 356"/>
                  <a:gd name="T12" fmla="+- 0 4586 4586"/>
                  <a:gd name="T13" fmla="*/ T12 w 156"/>
                  <a:gd name="T14" fmla="+- 0 4268 4268"/>
                  <a:gd name="T15" fmla="*/ 4268 h 356"/>
                  <a:gd name="T16" fmla="+- 0 4586 4586"/>
                  <a:gd name="T17" fmla="*/ T16 w 156"/>
                  <a:gd name="T18" fmla="+- 0 4623 4268"/>
                  <a:gd name="T19" fmla="*/ 4623 h 356"/>
                </a:gdLst>
                <a:ahLst/>
                <a:cxnLst>
                  <a:cxn ang="0">
                    <a:pos x="T1" y="T3"/>
                  </a:cxn>
                  <a:cxn ang="0">
                    <a:pos x="T5" y="T7"/>
                  </a:cxn>
                  <a:cxn ang="0">
                    <a:pos x="T9" y="T11"/>
                  </a:cxn>
                  <a:cxn ang="0">
                    <a:pos x="T13" y="T15"/>
                  </a:cxn>
                  <a:cxn ang="0">
                    <a:pos x="T17" y="T19"/>
                  </a:cxn>
                </a:cxnLst>
                <a:rect l="0" t="0" r="r" b="b"/>
                <a:pathLst>
                  <a:path w="156" h="356">
                    <a:moveTo>
                      <a:pt x="0" y="355"/>
                    </a:moveTo>
                    <a:lnTo>
                      <a:pt x="156" y="355"/>
                    </a:lnTo>
                    <a:lnTo>
                      <a:pt x="156" y="0"/>
                    </a:lnTo>
                    <a:lnTo>
                      <a:pt x="0" y="0"/>
                    </a:lnTo>
                    <a:lnTo>
                      <a:pt x="0" y="355"/>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25" name="Group 703"/>
            <p:cNvGrpSpPr>
              <a:grpSpLocks/>
            </p:cNvGrpSpPr>
            <p:nvPr/>
          </p:nvGrpSpPr>
          <p:grpSpPr bwMode="auto">
            <a:xfrm>
              <a:off x="4586" y="4268"/>
              <a:ext cx="156" cy="356"/>
              <a:chOff x="4586" y="4268"/>
              <a:chExt cx="156" cy="356"/>
            </a:xfrm>
          </p:grpSpPr>
          <p:sp>
            <p:nvSpPr>
              <p:cNvPr id="1963" name="Freeform 704"/>
              <p:cNvSpPr>
                <a:spLocks/>
              </p:cNvSpPr>
              <p:nvPr/>
            </p:nvSpPr>
            <p:spPr bwMode="auto">
              <a:xfrm>
                <a:off x="4586" y="4268"/>
                <a:ext cx="156" cy="356"/>
              </a:xfrm>
              <a:custGeom>
                <a:avLst/>
                <a:gdLst>
                  <a:gd name="T0" fmla="+- 0 4586 4586"/>
                  <a:gd name="T1" fmla="*/ T0 w 156"/>
                  <a:gd name="T2" fmla="+- 0 4623 4268"/>
                  <a:gd name="T3" fmla="*/ 4623 h 356"/>
                  <a:gd name="T4" fmla="+- 0 4742 4586"/>
                  <a:gd name="T5" fmla="*/ T4 w 156"/>
                  <a:gd name="T6" fmla="+- 0 4623 4268"/>
                  <a:gd name="T7" fmla="*/ 4623 h 356"/>
                  <a:gd name="T8" fmla="+- 0 4742 4586"/>
                  <a:gd name="T9" fmla="*/ T8 w 156"/>
                  <a:gd name="T10" fmla="+- 0 4268 4268"/>
                  <a:gd name="T11" fmla="*/ 4268 h 356"/>
                  <a:gd name="T12" fmla="+- 0 4586 4586"/>
                  <a:gd name="T13" fmla="*/ T12 w 156"/>
                  <a:gd name="T14" fmla="+- 0 4268 4268"/>
                  <a:gd name="T15" fmla="*/ 4268 h 356"/>
                  <a:gd name="T16" fmla="+- 0 4586 4586"/>
                  <a:gd name="T17" fmla="*/ T16 w 156"/>
                  <a:gd name="T18" fmla="+- 0 4623 4268"/>
                  <a:gd name="T19" fmla="*/ 4623 h 356"/>
                </a:gdLst>
                <a:ahLst/>
                <a:cxnLst>
                  <a:cxn ang="0">
                    <a:pos x="T1" y="T3"/>
                  </a:cxn>
                  <a:cxn ang="0">
                    <a:pos x="T5" y="T7"/>
                  </a:cxn>
                  <a:cxn ang="0">
                    <a:pos x="T9" y="T11"/>
                  </a:cxn>
                  <a:cxn ang="0">
                    <a:pos x="T13" y="T15"/>
                  </a:cxn>
                  <a:cxn ang="0">
                    <a:pos x="T17" y="T19"/>
                  </a:cxn>
                </a:cxnLst>
                <a:rect l="0" t="0" r="r" b="b"/>
                <a:pathLst>
                  <a:path w="156" h="356">
                    <a:moveTo>
                      <a:pt x="0" y="355"/>
                    </a:moveTo>
                    <a:lnTo>
                      <a:pt x="156" y="355"/>
                    </a:lnTo>
                    <a:lnTo>
                      <a:pt x="156" y="0"/>
                    </a:lnTo>
                    <a:lnTo>
                      <a:pt x="0" y="0"/>
                    </a:lnTo>
                    <a:lnTo>
                      <a:pt x="0" y="355"/>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26" name="Group 705"/>
            <p:cNvGrpSpPr>
              <a:grpSpLocks/>
            </p:cNvGrpSpPr>
            <p:nvPr/>
          </p:nvGrpSpPr>
          <p:grpSpPr bwMode="auto">
            <a:xfrm>
              <a:off x="4819" y="4352"/>
              <a:ext cx="156" cy="284"/>
              <a:chOff x="4819" y="4352"/>
              <a:chExt cx="156" cy="284"/>
            </a:xfrm>
          </p:grpSpPr>
          <p:sp>
            <p:nvSpPr>
              <p:cNvPr id="1962" name="Freeform 706"/>
              <p:cNvSpPr>
                <a:spLocks/>
              </p:cNvSpPr>
              <p:nvPr/>
            </p:nvSpPr>
            <p:spPr bwMode="auto">
              <a:xfrm>
                <a:off x="4819" y="4352"/>
                <a:ext cx="156" cy="284"/>
              </a:xfrm>
              <a:custGeom>
                <a:avLst/>
                <a:gdLst>
                  <a:gd name="T0" fmla="+- 0 4819 4819"/>
                  <a:gd name="T1" fmla="*/ T0 w 156"/>
                  <a:gd name="T2" fmla="+- 0 4635 4352"/>
                  <a:gd name="T3" fmla="*/ 4635 h 284"/>
                  <a:gd name="T4" fmla="+- 0 4975 4819"/>
                  <a:gd name="T5" fmla="*/ T4 w 156"/>
                  <a:gd name="T6" fmla="+- 0 4635 4352"/>
                  <a:gd name="T7" fmla="*/ 4635 h 284"/>
                  <a:gd name="T8" fmla="+- 0 4975 4819"/>
                  <a:gd name="T9" fmla="*/ T8 w 156"/>
                  <a:gd name="T10" fmla="+- 0 4352 4352"/>
                  <a:gd name="T11" fmla="*/ 4352 h 284"/>
                  <a:gd name="T12" fmla="+- 0 4819 4819"/>
                  <a:gd name="T13" fmla="*/ T12 w 156"/>
                  <a:gd name="T14" fmla="+- 0 4352 4352"/>
                  <a:gd name="T15" fmla="*/ 4352 h 284"/>
                  <a:gd name="T16" fmla="+- 0 4819 4819"/>
                  <a:gd name="T17" fmla="*/ T16 w 156"/>
                  <a:gd name="T18" fmla="+- 0 4635 4352"/>
                  <a:gd name="T19" fmla="*/ 4635 h 284"/>
                </a:gdLst>
                <a:ahLst/>
                <a:cxnLst>
                  <a:cxn ang="0">
                    <a:pos x="T1" y="T3"/>
                  </a:cxn>
                  <a:cxn ang="0">
                    <a:pos x="T5" y="T7"/>
                  </a:cxn>
                  <a:cxn ang="0">
                    <a:pos x="T9" y="T11"/>
                  </a:cxn>
                  <a:cxn ang="0">
                    <a:pos x="T13" y="T15"/>
                  </a:cxn>
                  <a:cxn ang="0">
                    <a:pos x="T17" y="T19"/>
                  </a:cxn>
                </a:cxnLst>
                <a:rect l="0" t="0" r="r" b="b"/>
                <a:pathLst>
                  <a:path w="156" h="284">
                    <a:moveTo>
                      <a:pt x="0" y="283"/>
                    </a:moveTo>
                    <a:lnTo>
                      <a:pt x="156" y="283"/>
                    </a:lnTo>
                    <a:lnTo>
                      <a:pt x="156" y="0"/>
                    </a:lnTo>
                    <a:lnTo>
                      <a:pt x="0" y="0"/>
                    </a:lnTo>
                    <a:lnTo>
                      <a:pt x="0" y="283"/>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27" name="Group 707"/>
            <p:cNvGrpSpPr>
              <a:grpSpLocks/>
            </p:cNvGrpSpPr>
            <p:nvPr/>
          </p:nvGrpSpPr>
          <p:grpSpPr bwMode="auto">
            <a:xfrm>
              <a:off x="4819" y="4352"/>
              <a:ext cx="156" cy="284"/>
              <a:chOff x="4819" y="4352"/>
              <a:chExt cx="156" cy="284"/>
            </a:xfrm>
          </p:grpSpPr>
          <p:sp>
            <p:nvSpPr>
              <p:cNvPr id="1961" name="Freeform 708"/>
              <p:cNvSpPr>
                <a:spLocks/>
              </p:cNvSpPr>
              <p:nvPr/>
            </p:nvSpPr>
            <p:spPr bwMode="auto">
              <a:xfrm>
                <a:off x="4819" y="4352"/>
                <a:ext cx="156" cy="284"/>
              </a:xfrm>
              <a:custGeom>
                <a:avLst/>
                <a:gdLst>
                  <a:gd name="T0" fmla="+- 0 4819 4819"/>
                  <a:gd name="T1" fmla="*/ T0 w 156"/>
                  <a:gd name="T2" fmla="+- 0 4635 4352"/>
                  <a:gd name="T3" fmla="*/ 4635 h 284"/>
                  <a:gd name="T4" fmla="+- 0 4975 4819"/>
                  <a:gd name="T5" fmla="*/ T4 w 156"/>
                  <a:gd name="T6" fmla="+- 0 4635 4352"/>
                  <a:gd name="T7" fmla="*/ 4635 h 284"/>
                  <a:gd name="T8" fmla="+- 0 4975 4819"/>
                  <a:gd name="T9" fmla="*/ T8 w 156"/>
                  <a:gd name="T10" fmla="+- 0 4352 4352"/>
                  <a:gd name="T11" fmla="*/ 4352 h 284"/>
                  <a:gd name="T12" fmla="+- 0 4819 4819"/>
                  <a:gd name="T13" fmla="*/ T12 w 156"/>
                  <a:gd name="T14" fmla="+- 0 4352 4352"/>
                  <a:gd name="T15" fmla="*/ 4352 h 284"/>
                  <a:gd name="T16" fmla="+- 0 4819 4819"/>
                  <a:gd name="T17" fmla="*/ T16 w 156"/>
                  <a:gd name="T18" fmla="+- 0 4635 4352"/>
                  <a:gd name="T19" fmla="*/ 4635 h 284"/>
                </a:gdLst>
                <a:ahLst/>
                <a:cxnLst>
                  <a:cxn ang="0">
                    <a:pos x="T1" y="T3"/>
                  </a:cxn>
                  <a:cxn ang="0">
                    <a:pos x="T5" y="T7"/>
                  </a:cxn>
                  <a:cxn ang="0">
                    <a:pos x="T9" y="T11"/>
                  </a:cxn>
                  <a:cxn ang="0">
                    <a:pos x="T13" y="T15"/>
                  </a:cxn>
                  <a:cxn ang="0">
                    <a:pos x="T17" y="T19"/>
                  </a:cxn>
                </a:cxnLst>
                <a:rect l="0" t="0" r="r" b="b"/>
                <a:pathLst>
                  <a:path w="156" h="284">
                    <a:moveTo>
                      <a:pt x="0" y="283"/>
                    </a:moveTo>
                    <a:lnTo>
                      <a:pt x="156" y="283"/>
                    </a:lnTo>
                    <a:lnTo>
                      <a:pt x="156" y="0"/>
                    </a:lnTo>
                    <a:lnTo>
                      <a:pt x="0" y="0"/>
                    </a:lnTo>
                    <a:lnTo>
                      <a:pt x="0" y="283"/>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28" name="Group 709"/>
            <p:cNvGrpSpPr>
              <a:grpSpLocks/>
            </p:cNvGrpSpPr>
            <p:nvPr/>
          </p:nvGrpSpPr>
          <p:grpSpPr bwMode="auto">
            <a:xfrm>
              <a:off x="5052" y="4419"/>
              <a:ext cx="156" cy="456"/>
              <a:chOff x="5052" y="4419"/>
              <a:chExt cx="156" cy="456"/>
            </a:xfrm>
          </p:grpSpPr>
          <p:sp>
            <p:nvSpPr>
              <p:cNvPr id="1960" name="Freeform 710"/>
              <p:cNvSpPr>
                <a:spLocks/>
              </p:cNvSpPr>
              <p:nvPr/>
            </p:nvSpPr>
            <p:spPr bwMode="auto">
              <a:xfrm>
                <a:off x="5052" y="4419"/>
                <a:ext cx="156" cy="456"/>
              </a:xfrm>
              <a:custGeom>
                <a:avLst/>
                <a:gdLst>
                  <a:gd name="T0" fmla="+- 0 5052 5052"/>
                  <a:gd name="T1" fmla="*/ T0 w 156"/>
                  <a:gd name="T2" fmla="+- 0 4875 4419"/>
                  <a:gd name="T3" fmla="*/ 4875 h 456"/>
                  <a:gd name="T4" fmla="+- 0 5208 5052"/>
                  <a:gd name="T5" fmla="*/ T4 w 156"/>
                  <a:gd name="T6" fmla="+- 0 4875 4419"/>
                  <a:gd name="T7" fmla="*/ 4875 h 456"/>
                  <a:gd name="T8" fmla="+- 0 5208 5052"/>
                  <a:gd name="T9" fmla="*/ T8 w 156"/>
                  <a:gd name="T10" fmla="+- 0 4419 4419"/>
                  <a:gd name="T11" fmla="*/ 4419 h 456"/>
                  <a:gd name="T12" fmla="+- 0 5052 5052"/>
                  <a:gd name="T13" fmla="*/ T12 w 156"/>
                  <a:gd name="T14" fmla="+- 0 4419 4419"/>
                  <a:gd name="T15" fmla="*/ 4419 h 456"/>
                  <a:gd name="T16" fmla="+- 0 5052 5052"/>
                  <a:gd name="T17" fmla="*/ T16 w 156"/>
                  <a:gd name="T18" fmla="+- 0 4875 4419"/>
                  <a:gd name="T19" fmla="*/ 4875 h 456"/>
                </a:gdLst>
                <a:ahLst/>
                <a:cxnLst>
                  <a:cxn ang="0">
                    <a:pos x="T1" y="T3"/>
                  </a:cxn>
                  <a:cxn ang="0">
                    <a:pos x="T5" y="T7"/>
                  </a:cxn>
                  <a:cxn ang="0">
                    <a:pos x="T9" y="T11"/>
                  </a:cxn>
                  <a:cxn ang="0">
                    <a:pos x="T13" y="T15"/>
                  </a:cxn>
                  <a:cxn ang="0">
                    <a:pos x="T17" y="T19"/>
                  </a:cxn>
                </a:cxnLst>
                <a:rect l="0" t="0" r="r" b="b"/>
                <a:pathLst>
                  <a:path w="156" h="456">
                    <a:moveTo>
                      <a:pt x="0" y="456"/>
                    </a:moveTo>
                    <a:lnTo>
                      <a:pt x="156" y="456"/>
                    </a:lnTo>
                    <a:lnTo>
                      <a:pt x="156" y="0"/>
                    </a:lnTo>
                    <a:lnTo>
                      <a:pt x="0" y="0"/>
                    </a:lnTo>
                    <a:lnTo>
                      <a:pt x="0" y="456"/>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29" name="Group 711"/>
            <p:cNvGrpSpPr>
              <a:grpSpLocks/>
            </p:cNvGrpSpPr>
            <p:nvPr/>
          </p:nvGrpSpPr>
          <p:grpSpPr bwMode="auto">
            <a:xfrm>
              <a:off x="5052" y="4419"/>
              <a:ext cx="156" cy="456"/>
              <a:chOff x="5052" y="4419"/>
              <a:chExt cx="156" cy="456"/>
            </a:xfrm>
          </p:grpSpPr>
          <p:sp>
            <p:nvSpPr>
              <p:cNvPr id="1959" name="Freeform 712"/>
              <p:cNvSpPr>
                <a:spLocks/>
              </p:cNvSpPr>
              <p:nvPr/>
            </p:nvSpPr>
            <p:spPr bwMode="auto">
              <a:xfrm>
                <a:off x="5052" y="4419"/>
                <a:ext cx="156" cy="456"/>
              </a:xfrm>
              <a:custGeom>
                <a:avLst/>
                <a:gdLst>
                  <a:gd name="T0" fmla="+- 0 5052 5052"/>
                  <a:gd name="T1" fmla="*/ T0 w 156"/>
                  <a:gd name="T2" fmla="+- 0 4875 4419"/>
                  <a:gd name="T3" fmla="*/ 4875 h 456"/>
                  <a:gd name="T4" fmla="+- 0 5208 5052"/>
                  <a:gd name="T5" fmla="*/ T4 w 156"/>
                  <a:gd name="T6" fmla="+- 0 4875 4419"/>
                  <a:gd name="T7" fmla="*/ 4875 h 456"/>
                  <a:gd name="T8" fmla="+- 0 5208 5052"/>
                  <a:gd name="T9" fmla="*/ T8 w 156"/>
                  <a:gd name="T10" fmla="+- 0 4419 4419"/>
                  <a:gd name="T11" fmla="*/ 4419 h 456"/>
                  <a:gd name="T12" fmla="+- 0 5052 5052"/>
                  <a:gd name="T13" fmla="*/ T12 w 156"/>
                  <a:gd name="T14" fmla="+- 0 4419 4419"/>
                  <a:gd name="T15" fmla="*/ 4419 h 456"/>
                  <a:gd name="T16" fmla="+- 0 5052 5052"/>
                  <a:gd name="T17" fmla="*/ T16 w 156"/>
                  <a:gd name="T18" fmla="+- 0 4875 4419"/>
                  <a:gd name="T19" fmla="*/ 4875 h 456"/>
                </a:gdLst>
                <a:ahLst/>
                <a:cxnLst>
                  <a:cxn ang="0">
                    <a:pos x="T1" y="T3"/>
                  </a:cxn>
                  <a:cxn ang="0">
                    <a:pos x="T5" y="T7"/>
                  </a:cxn>
                  <a:cxn ang="0">
                    <a:pos x="T9" y="T11"/>
                  </a:cxn>
                  <a:cxn ang="0">
                    <a:pos x="T13" y="T15"/>
                  </a:cxn>
                  <a:cxn ang="0">
                    <a:pos x="T17" y="T19"/>
                  </a:cxn>
                </a:cxnLst>
                <a:rect l="0" t="0" r="r" b="b"/>
                <a:pathLst>
                  <a:path w="156" h="456">
                    <a:moveTo>
                      <a:pt x="0" y="456"/>
                    </a:moveTo>
                    <a:lnTo>
                      <a:pt x="156" y="456"/>
                    </a:lnTo>
                    <a:lnTo>
                      <a:pt x="156" y="0"/>
                    </a:lnTo>
                    <a:lnTo>
                      <a:pt x="0" y="0"/>
                    </a:lnTo>
                    <a:lnTo>
                      <a:pt x="0" y="456"/>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30" name="Group 713"/>
            <p:cNvGrpSpPr>
              <a:grpSpLocks/>
            </p:cNvGrpSpPr>
            <p:nvPr/>
          </p:nvGrpSpPr>
          <p:grpSpPr bwMode="auto">
            <a:xfrm>
              <a:off x="5287" y="4426"/>
              <a:ext cx="156" cy="454"/>
              <a:chOff x="5287" y="4426"/>
              <a:chExt cx="156" cy="454"/>
            </a:xfrm>
          </p:grpSpPr>
          <p:sp>
            <p:nvSpPr>
              <p:cNvPr id="1958" name="Freeform 714"/>
              <p:cNvSpPr>
                <a:spLocks/>
              </p:cNvSpPr>
              <p:nvPr/>
            </p:nvSpPr>
            <p:spPr bwMode="auto">
              <a:xfrm>
                <a:off x="5287" y="4426"/>
                <a:ext cx="156" cy="454"/>
              </a:xfrm>
              <a:custGeom>
                <a:avLst/>
                <a:gdLst>
                  <a:gd name="T0" fmla="+- 0 5287 5287"/>
                  <a:gd name="T1" fmla="*/ T0 w 156"/>
                  <a:gd name="T2" fmla="+- 0 4880 4426"/>
                  <a:gd name="T3" fmla="*/ 4880 h 454"/>
                  <a:gd name="T4" fmla="+- 0 5443 5287"/>
                  <a:gd name="T5" fmla="*/ T4 w 156"/>
                  <a:gd name="T6" fmla="+- 0 4880 4426"/>
                  <a:gd name="T7" fmla="*/ 4880 h 454"/>
                  <a:gd name="T8" fmla="+- 0 5443 5287"/>
                  <a:gd name="T9" fmla="*/ T8 w 156"/>
                  <a:gd name="T10" fmla="+- 0 4426 4426"/>
                  <a:gd name="T11" fmla="*/ 4426 h 454"/>
                  <a:gd name="T12" fmla="+- 0 5287 5287"/>
                  <a:gd name="T13" fmla="*/ T12 w 156"/>
                  <a:gd name="T14" fmla="+- 0 4426 4426"/>
                  <a:gd name="T15" fmla="*/ 4426 h 454"/>
                  <a:gd name="T16" fmla="+- 0 5287 5287"/>
                  <a:gd name="T17" fmla="*/ T16 w 156"/>
                  <a:gd name="T18" fmla="+- 0 4880 4426"/>
                  <a:gd name="T19" fmla="*/ 4880 h 454"/>
                </a:gdLst>
                <a:ahLst/>
                <a:cxnLst>
                  <a:cxn ang="0">
                    <a:pos x="T1" y="T3"/>
                  </a:cxn>
                  <a:cxn ang="0">
                    <a:pos x="T5" y="T7"/>
                  </a:cxn>
                  <a:cxn ang="0">
                    <a:pos x="T9" y="T11"/>
                  </a:cxn>
                  <a:cxn ang="0">
                    <a:pos x="T13" y="T15"/>
                  </a:cxn>
                  <a:cxn ang="0">
                    <a:pos x="T17" y="T19"/>
                  </a:cxn>
                </a:cxnLst>
                <a:rect l="0" t="0" r="r" b="b"/>
                <a:pathLst>
                  <a:path w="156" h="454">
                    <a:moveTo>
                      <a:pt x="0" y="454"/>
                    </a:moveTo>
                    <a:lnTo>
                      <a:pt x="156" y="454"/>
                    </a:lnTo>
                    <a:lnTo>
                      <a:pt x="156" y="0"/>
                    </a:lnTo>
                    <a:lnTo>
                      <a:pt x="0" y="0"/>
                    </a:lnTo>
                    <a:lnTo>
                      <a:pt x="0" y="454"/>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31" name="Group 715"/>
            <p:cNvGrpSpPr>
              <a:grpSpLocks/>
            </p:cNvGrpSpPr>
            <p:nvPr/>
          </p:nvGrpSpPr>
          <p:grpSpPr bwMode="auto">
            <a:xfrm>
              <a:off x="5287" y="4426"/>
              <a:ext cx="156" cy="454"/>
              <a:chOff x="5287" y="4426"/>
              <a:chExt cx="156" cy="454"/>
            </a:xfrm>
          </p:grpSpPr>
          <p:sp>
            <p:nvSpPr>
              <p:cNvPr id="1957" name="Freeform 716"/>
              <p:cNvSpPr>
                <a:spLocks/>
              </p:cNvSpPr>
              <p:nvPr/>
            </p:nvSpPr>
            <p:spPr bwMode="auto">
              <a:xfrm>
                <a:off x="5287" y="4426"/>
                <a:ext cx="156" cy="454"/>
              </a:xfrm>
              <a:custGeom>
                <a:avLst/>
                <a:gdLst>
                  <a:gd name="T0" fmla="+- 0 5287 5287"/>
                  <a:gd name="T1" fmla="*/ T0 w 156"/>
                  <a:gd name="T2" fmla="+- 0 4880 4426"/>
                  <a:gd name="T3" fmla="*/ 4880 h 454"/>
                  <a:gd name="T4" fmla="+- 0 5443 5287"/>
                  <a:gd name="T5" fmla="*/ T4 w 156"/>
                  <a:gd name="T6" fmla="+- 0 4880 4426"/>
                  <a:gd name="T7" fmla="*/ 4880 h 454"/>
                  <a:gd name="T8" fmla="+- 0 5443 5287"/>
                  <a:gd name="T9" fmla="*/ T8 w 156"/>
                  <a:gd name="T10" fmla="+- 0 4426 4426"/>
                  <a:gd name="T11" fmla="*/ 4426 h 454"/>
                  <a:gd name="T12" fmla="+- 0 5287 5287"/>
                  <a:gd name="T13" fmla="*/ T12 w 156"/>
                  <a:gd name="T14" fmla="+- 0 4426 4426"/>
                  <a:gd name="T15" fmla="*/ 4426 h 454"/>
                  <a:gd name="T16" fmla="+- 0 5287 5287"/>
                  <a:gd name="T17" fmla="*/ T16 w 156"/>
                  <a:gd name="T18" fmla="+- 0 4880 4426"/>
                  <a:gd name="T19" fmla="*/ 4880 h 454"/>
                </a:gdLst>
                <a:ahLst/>
                <a:cxnLst>
                  <a:cxn ang="0">
                    <a:pos x="T1" y="T3"/>
                  </a:cxn>
                  <a:cxn ang="0">
                    <a:pos x="T5" y="T7"/>
                  </a:cxn>
                  <a:cxn ang="0">
                    <a:pos x="T9" y="T11"/>
                  </a:cxn>
                  <a:cxn ang="0">
                    <a:pos x="T13" y="T15"/>
                  </a:cxn>
                  <a:cxn ang="0">
                    <a:pos x="T17" y="T19"/>
                  </a:cxn>
                </a:cxnLst>
                <a:rect l="0" t="0" r="r" b="b"/>
                <a:pathLst>
                  <a:path w="156" h="454">
                    <a:moveTo>
                      <a:pt x="0" y="454"/>
                    </a:moveTo>
                    <a:lnTo>
                      <a:pt x="156" y="454"/>
                    </a:lnTo>
                    <a:lnTo>
                      <a:pt x="156" y="0"/>
                    </a:lnTo>
                    <a:lnTo>
                      <a:pt x="0" y="0"/>
                    </a:lnTo>
                    <a:lnTo>
                      <a:pt x="0" y="45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32" name="Group 717"/>
            <p:cNvGrpSpPr>
              <a:grpSpLocks/>
            </p:cNvGrpSpPr>
            <p:nvPr/>
          </p:nvGrpSpPr>
          <p:grpSpPr bwMode="auto">
            <a:xfrm>
              <a:off x="5520" y="4440"/>
              <a:ext cx="156" cy="375"/>
              <a:chOff x="5520" y="4440"/>
              <a:chExt cx="156" cy="375"/>
            </a:xfrm>
          </p:grpSpPr>
          <p:sp>
            <p:nvSpPr>
              <p:cNvPr id="1956" name="Freeform 718"/>
              <p:cNvSpPr>
                <a:spLocks/>
              </p:cNvSpPr>
              <p:nvPr/>
            </p:nvSpPr>
            <p:spPr bwMode="auto">
              <a:xfrm>
                <a:off x="5520" y="4440"/>
                <a:ext cx="156" cy="375"/>
              </a:xfrm>
              <a:custGeom>
                <a:avLst/>
                <a:gdLst>
                  <a:gd name="T0" fmla="+- 0 5520 5520"/>
                  <a:gd name="T1" fmla="*/ T0 w 156"/>
                  <a:gd name="T2" fmla="+- 0 4815 4440"/>
                  <a:gd name="T3" fmla="*/ 4815 h 375"/>
                  <a:gd name="T4" fmla="+- 0 5676 5520"/>
                  <a:gd name="T5" fmla="*/ T4 w 156"/>
                  <a:gd name="T6" fmla="+- 0 4815 4440"/>
                  <a:gd name="T7" fmla="*/ 4815 h 375"/>
                  <a:gd name="T8" fmla="+- 0 5676 5520"/>
                  <a:gd name="T9" fmla="*/ T8 w 156"/>
                  <a:gd name="T10" fmla="+- 0 4440 4440"/>
                  <a:gd name="T11" fmla="*/ 4440 h 375"/>
                  <a:gd name="T12" fmla="+- 0 5520 5520"/>
                  <a:gd name="T13" fmla="*/ T12 w 156"/>
                  <a:gd name="T14" fmla="+- 0 4440 4440"/>
                  <a:gd name="T15" fmla="*/ 4440 h 375"/>
                  <a:gd name="T16" fmla="+- 0 5520 5520"/>
                  <a:gd name="T17" fmla="*/ T16 w 156"/>
                  <a:gd name="T18" fmla="+- 0 4815 4440"/>
                  <a:gd name="T19" fmla="*/ 4815 h 375"/>
                </a:gdLst>
                <a:ahLst/>
                <a:cxnLst>
                  <a:cxn ang="0">
                    <a:pos x="T1" y="T3"/>
                  </a:cxn>
                  <a:cxn ang="0">
                    <a:pos x="T5" y="T7"/>
                  </a:cxn>
                  <a:cxn ang="0">
                    <a:pos x="T9" y="T11"/>
                  </a:cxn>
                  <a:cxn ang="0">
                    <a:pos x="T13" y="T15"/>
                  </a:cxn>
                  <a:cxn ang="0">
                    <a:pos x="T17" y="T19"/>
                  </a:cxn>
                </a:cxnLst>
                <a:rect l="0" t="0" r="r" b="b"/>
                <a:pathLst>
                  <a:path w="156" h="375">
                    <a:moveTo>
                      <a:pt x="0" y="375"/>
                    </a:moveTo>
                    <a:lnTo>
                      <a:pt x="156" y="375"/>
                    </a:lnTo>
                    <a:lnTo>
                      <a:pt x="156" y="0"/>
                    </a:lnTo>
                    <a:lnTo>
                      <a:pt x="0" y="0"/>
                    </a:lnTo>
                    <a:lnTo>
                      <a:pt x="0" y="375"/>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33" name="Group 719"/>
            <p:cNvGrpSpPr>
              <a:grpSpLocks/>
            </p:cNvGrpSpPr>
            <p:nvPr/>
          </p:nvGrpSpPr>
          <p:grpSpPr bwMode="auto">
            <a:xfrm>
              <a:off x="5520" y="4440"/>
              <a:ext cx="156" cy="375"/>
              <a:chOff x="5520" y="4440"/>
              <a:chExt cx="156" cy="375"/>
            </a:xfrm>
          </p:grpSpPr>
          <p:sp>
            <p:nvSpPr>
              <p:cNvPr id="1955" name="Freeform 720"/>
              <p:cNvSpPr>
                <a:spLocks/>
              </p:cNvSpPr>
              <p:nvPr/>
            </p:nvSpPr>
            <p:spPr bwMode="auto">
              <a:xfrm>
                <a:off x="5520" y="4440"/>
                <a:ext cx="156" cy="375"/>
              </a:xfrm>
              <a:custGeom>
                <a:avLst/>
                <a:gdLst>
                  <a:gd name="T0" fmla="+- 0 5520 5520"/>
                  <a:gd name="T1" fmla="*/ T0 w 156"/>
                  <a:gd name="T2" fmla="+- 0 4815 4440"/>
                  <a:gd name="T3" fmla="*/ 4815 h 375"/>
                  <a:gd name="T4" fmla="+- 0 5676 5520"/>
                  <a:gd name="T5" fmla="*/ T4 w 156"/>
                  <a:gd name="T6" fmla="+- 0 4815 4440"/>
                  <a:gd name="T7" fmla="*/ 4815 h 375"/>
                  <a:gd name="T8" fmla="+- 0 5676 5520"/>
                  <a:gd name="T9" fmla="*/ T8 w 156"/>
                  <a:gd name="T10" fmla="+- 0 4440 4440"/>
                  <a:gd name="T11" fmla="*/ 4440 h 375"/>
                  <a:gd name="T12" fmla="+- 0 5520 5520"/>
                  <a:gd name="T13" fmla="*/ T12 w 156"/>
                  <a:gd name="T14" fmla="+- 0 4440 4440"/>
                  <a:gd name="T15" fmla="*/ 4440 h 375"/>
                  <a:gd name="T16" fmla="+- 0 5520 5520"/>
                  <a:gd name="T17" fmla="*/ T16 w 156"/>
                  <a:gd name="T18" fmla="+- 0 4815 4440"/>
                  <a:gd name="T19" fmla="*/ 4815 h 375"/>
                </a:gdLst>
                <a:ahLst/>
                <a:cxnLst>
                  <a:cxn ang="0">
                    <a:pos x="T1" y="T3"/>
                  </a:cxn>
                  <a:cxn ang="0">
                    <a:pos x="T5" y="T7"/>
                  </a:cxn>
                  <a:cxn ang="0">
                    <a:pos x="T9" y="T11"/>
                  </a:cxn>
                  <a:cxn ang="0">
                    <a:pos x="T13" y="T15"/>
                  </a:cxn>
                  <a:cxn ang="0">
                    <a:pos x="T17" y="T19"/>
                  </a:cxn>
                </a:cxnLst>
                <a:rect l="0" t="0" r="r" b="b"/>
                <a:pathLst>
                  <a:path w="156" h="375">
                    <a:moveTo>
                      <a:pt x="0" y="375"/>
                    </a:moveTo>
                    <a:lnTo>
                      <a:pt x="156" y="375"/>
                    </a:lnTo>
                    <a:lnTo>
                      <a:pt x="156" y="0"/>
                    </a:lnTo>
                    <a:lnTo>
                      <a:pt x="0" y="0"/>
                    </a:lnTo>
                    <a:lnTo>
                      <a:pt x="0" y="375"/>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34" name="Group 721"/>
            <p:cNvGrpSpPr>
              <a:grpSpLocks/>
            </p:cNvGrpSpPr>
            <p:nvPr/>
          </p:nvGrpSpPr>
          <p:grpSpPr bwMode="auto">
            <a:xfrm>
              <a:off x="5755" y="4440"/>
              <a:ext cx="154" cy="200"/>
              <a:chOff x="5755" y="4440"/>
              <a:chExt cx="154" cy="200"/>
            </a:xfrm>
          </p:grpSpPr>
          <p:sp>
            <p:nvSpPr>
              <p:cNvPr id="1954" name="Freeform 722"/>
              <p:cNvSpPr>
                <a:spLocks/>
              </p:cNvSpPr>
              <p:nvPr/>
            </p:nvSpPr>
            <p:spPr bwMode="auto">
              <a:xfrm>
                <a:off x="5755" y="4440"/>
                <a:ext cx="154" cy="200"/>
              </a:xfrm>
              <a:custGeom>
                <a:avLst/>
                <a:gdLst>
                  <a:gd name="T0" fmla="+- 0 5755 5755"/>
                  <a:gd name="T1" fmla="*/ T0 w 154"/>
                  <a:gd name="T2" fmla="+- 0 4640 4440"/>
                  <a:gd name="T3" fmla="*/ 4640 h 200"/>
                  <a:gd name="T4" fmla="+- 0 5909 5755"/>
                  <a:gd name="T5" fmla="*/ T4 w 154"/>
                  <a:gd name="T6" fmla="+- 0 4640 4440"/>
                  <a:gd name="T7" fmla="*/ 4640 h 200"/>
                  <a:gd name="T8" fmla="+- 0 5909 5755"/>
                  <a:gd name="T9" fmla="*/ T8 w 154"/>
                  <a:gd name="T10" fmla="+- 0 4440 4440"/>
                  <a:gd name="T11" fmla="*/ 4440 h 200"/>
                  <a:gd name="T12" fmla="+- 0 5755 5755"/>
                  <a:gd name="T13" fmla="*/ T12 w 154"/>
                  <a:gd name="T14" fmla="+- 0 4440 4440"/>
                  <a:gd name="T15" fmla="*/ 4440 h 200"/>
                  <a:gd name="T16" fmla="+- 0 5755 5755"/>
                  <a:gd name="T17" fmla="*/ T16 w 154"/>
                  <a:gd name="T18" fmla="+- 0 4640 4440"/>
                  <a:gd name="T19" fmla="*/ 4640 h 200"/>
                </a:gdLst>
                <a:ahLst/>
                <a:cxnLst>
                  <a:cxn ang="0">
                    <a:pos x="T1" y="T3"/>
                  </a:cxn>
                  <a:cxn ang="0">
                    <a:pos x="T5" y="T7"/>
                  </a:cxn>
                  <a:cxn ang="0">
                    <a:pos x="T9" y="T11"/>
                  </a:cxn>
                  <a:cxn ang="0">
                    <a:pos x="T13" y="T15"/>
                  </a:cxn>
                  <a:cxn ang="0">
                    <a:pos x="T17" y="T19"/>
                  </a:cxn>
                </a:cxnLst>
                <a:rect l="0" t="0" r="r" b="b"/>
                <a:pathLst>
                  <a:path w="154" h="200">
                    <a:moveTo>
                      <a:pt x="0" y="200"/>
                    </a:moveTo>
                    <a:lnTo>
                      <a:pt x="154" y="200"/>
                    </a:lnTo>
                    <a:lnTo>
                      <a:pt x="154" y="0"/>
                    </a:lnTo>
                    <a:lnTo>
                      <a:pt x="0" y="0"/>
                    </a:lnTo>
                    <a:lnTo>
                      <a:pt x="0" y="200"/>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35" name="Group 723"/>
            <p:cNvGrpSpPr>
              <a:grpSpLocks/>
            </p:cNvGrpSpPr>
            <p:nvPr/>
          </p:nvGrpSpPr>
          <p:grpSpPr bwMode="auto">
            <a:xfrm>
              <a:off x="5755" y="4440"/>
              <a:ext cx="154" cy="200"/>
              <a:chOff x="5755" y="4440"/>
              <a:chExt cx="154" cy="200"/>
            </a:xfrm>
          </p:grpSpPr>
          <p:sp>
            <p:nvSpPr>
              <p:cNvPr id="1953" name="Freeform 724"/>
              <p:cNvSpPr>
                <a:spLocks/>
              </p:cNvSpPr>
              <p:nvPr/>
            </p:nvSpPr>
            <p:spPr bwMode="auto">
              <a:xfrm>
                <a:off x="5755" y="4440"/>
                <a:ext cx="154" cy="200"/>
              </a:xfrm>
              <a:custGeom>
                <a:avLst/>
                <a:gdLst>
                  <a:gd name="T0" fmla="+- 0 5755 5755"/>
                  <a:gd name="T1" fmla="*/ T0 w 154"/>
                  <a:gd name="T2" fmla="+- 0 4640 4440"/>
                  <a:gd name="T3" fmla="*/ 4640 h 200"/>
                  <a:gd name="T4" fmla="+- 0 5909 5755"/>
                  <a:gd name="T5" fmla="*/ T4 w 154"/>
                  <a:gd name="T6" fmla="+- 0 4640 4440"/>
                  <a:gd name="T7" fmla="*/ 4640 h 200"/>
                  <a:gd name="T8" fmla="+- 0 5909 5755"/>
                  <a:gd name="T9" fmla="*/ T8 w 154"/>
                  <a:gd name="T10" fmla="+- 0 4440 4440"/>
                  <a:gd name="T11" fmla="*/ 4440 h 200"/>
                  <a:gd name="T12" fmla="+- 0 5755 5755"/>
                  <a:gd name="T13" fmla="*/ T12 w 154"/>
                  <a:gd name="T14" fmla="+- 0 4440 4440"/>
                  <a:gd name="T15" fmla="*/ 4440 h 200"/>
                  <a:gd name="T16" fmla="+- 0 5755 5755"/>
                  <a:gd name="T17" fmla="*/ T16 w 154"/>
                  <a:gd name="T18" fmla="+- 0 4640 4440"/>
                  <a:gd name="T19" fmla="*/ 4640 h 200"/>
                </a:gdLst>
                <a:ahLst/>
                <a:cxnLst>
                  <a:cxn ang="0">
                    <a:pos x="T1" y="T3"/>
                  </a:cxn>
                  <a:cxn ang="0">
                    <a:pos x="T5" y="T7"/>
                  </a:cxn>
                  <a:cxn ang="0">
                    <a:pos x="T9" y="T11"/>
                  </a:cxn>
                  <a:cxn ang="0">
                    <a:pos x="T13" y="T15"/>
                  </a:cxn>
                  <a:cxn ang="0">
                    <a:pos x="T17" y="T19"/>
                  </a:cxn>
                </a:cxnLst>
                <a:rect l="0" t="0" r="r" b="b"/>
                <a:pathLst>
                  <a:path w="154" h="200">
                    <a:moveTo>
                      <a:pt x="0" y="200"/>
                    </a:moveTo>
                    <a:lnTo>
                      <a:pt x="154" y="200"/>
                    </a:lnTo>
                    <a:lnTo>
                      <a:pt x="154" y="0"/>
                    </a:lnTo>
                    <a:lnTo>
                      <a:pt x="0" y="0"/>
                    </a:lnTo>
                    <a:lnTo>
                      <a:pt x="0" y="20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36" name="Group 725"/>
            <p:cNvGrpSpPr>
              <a:grpSpLocks/>
            </p:cNvGrpSpPr>
            <p:nvPr/>
          </p:nvGrpSpPr>
          <p:grpSpPr bwMode="auto">
            <a:xfrm>
              <a:off x="6221" y="4462"/>
              <a:ext cx="156" cy="420"/>
              <a:chOff x="6221" y="4462"/>
              <a:chExt cx="156" cy="420"/>
            </a:xfrm>
          </p:grpSpPr>
          <p:sp>
            <p:nvSpPr>
              <p:cNvPr id="1952" name="Freeform 726"/>
              <p:cNvSpPr>
                <a:spLocks/>
              </p:cNvSpPr>
              <p:nvPr/>
            </p:nvSpPr>
            <p:spPr bwMode="auto">
              <a:xfrm>
                <a:off x="6221" y="4462"/>
                <a:ext cx="156" cy="420"/>
              </a:xfrm>
              <a:custGeom>
                <a:avLst/>
                <a:gdLst>
                  <a:gd name="T0" fmla="+- 0 6221 6221"/>
                  <a:gd name="T1" fmla="*/ T0 w 156"/>
                  <a:gd name="T2" fmla="+- 0 4882 4462"/>
                  <a:gd name="T3" fmla="*/ 4882 h 420"/>
                  <a:gd name="T4" fmla="+- 0 6377 6221"/>
                  <a:gd name="T5" fmla="*/ T4 w 156"/>
                  <a:gd name="T6" fmla="+- 0 4882 4462"/>
                  <a:gd name="T7" fmla="*/ 4882 h 420"/>
                  <a:gd name="T8" fmla="+- 0 6377 6221"/>
                  <a:gd name="T9" fmla="*/ T8 w 156"/>
                  <a:gd name="T10" fmla="+- 0 4462 4462"/>
                  <a:gd name="T11" fmla="*/ 4462 h 420"/>
                  <a:gd name="T12" fmla="+- 0 6221 6221"/>
                  <a:gd name="T13" fmla="*/ T12 w 156"/>
                  <a:gd name="T14" fmla="+- 0 4462 4462"/>
                  <a:gd name="T15" fmla="*/ 4462 h 420"/>
                  <a:gd name="T16" fmla="+- 0 6221 6221"/>
                  <a:gd name="T17" fmla="*/ T16 w 156"/>
                  <a:gd name="T18" fmla="+- 0 4882 4462"/>
                  <a:gd name="T19" fmla="*/ 4882 h 420"/>
                </a:gdLst>
                <a:ahLst/>
                <a:cxnLst>
                  <a:cxn ang="0">
                    <a:pos x="T1" y="T3"/>
                  </a:cxn>
                  <a:cxn ang="0">
                    <a:pos x="T5" y="T7"/>
                  </a:cxn>
                  <a:cxn ang="0">
                    <a:pos x="T9" y="T11"/>
                  </a:cxn>
                  <a:cxn ang="0">
                    <a:pos x="T13" y="T15"/>
                  </a:cxn>
                  <a:cxn ang="0">
                    <a:pos x="T17" y="T19"/>
                  </a:cxn>
                </a:cxnLst>
                <a:rect l="0" t="0" r="r" b="b"/>
                <a:pathLst>
                  <a:path w="156" h="420">
                    <a:moveTo>
                      <a:pt x="0" y="420"/>
                    </a:moveTo>
                    <a:lnTo>
                      <a:pt x="156" y="420"/>
                    </a:lnTo>
                    <a:lnTo>
                      <a:pt x="156" y="0"/>
                    </a:lnTo>
                    <a:lnTo>
                      <a:pt x="0" y="0"/>
                    </a:lnTo>
                    <a:lnTo>
                      <a:pt x="0" y="420"/>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37" name="Group 727"/>
            <p:cNvGrpSpPr>
              <a:grpSpLocks/>
            </p:cNvGrpSpPr>
            <p:nvPr/>
          </p:nvGrpSpPr>
          <p:grpSpPr bwMode="auto">
            <a:xfrm>
              <a:off x="6221" y="4462"/>
              <a:ext cx="156" cy="420"/>
              <a:chOff x="6221" y="4462"/>
              <a:chExt cx="156" cy="420"/>
            </a:xfrm>
          </p:grpSpPr>
          <p:sp>
            <p:nvSpPr>
              <p:cNvPr id="1951" name="Freeform 728"/>
              <p:cNvSpPr>
                <a:spLocks/>
              </p:cNvSpPr>
              <p:nvPr/>
            </p:nvSpPr>
            <p:spPr bwMode="auto">
              <a:xfrm>
                <a:off x="6221" y="4462"/>
                <a:ext cx="156" cy="420"/>
              </a:xfrm>
              <a:custGeom>
                <a:avLst/>
                <a:gdLst>
                  <a:gd name="T0" fmla="+- 0 6221 6221"/>
                  <a:gd name="T1" fmla="*/ T0 w 156"/>
                  <a:gd name="T2" fmla="+- 0 4882 4462"/>
                  <a:gd name="T3" fmla="*/ 4882 h 420"/>
                  <a:gd name="T4" fmla="+- 0 6377 6221"/>
                  <a:gd name="T5" fmla="*/ T4 w 156"/>
                  <a:gd name="T6" fmla="+- 0 4882 4462"/>
                  <a:gd name="T7" fmla="*/ 4882 h 420"/>
                  <a:gd name="T8" fmla="+- 0 6377 6221"/>
                  <a:gd name="T9" fmla="*/ T8 w 156"/>
                  <a:gd name="T10" fmla="+- 0 4462 4462"/>
                  <a:gd name="T11" fmla="*/ 4462 h 420"/>
                  <a:gd name="T12" fmla="+- 0 6221 6221"/>
                  <a:gd name="T13" fmla="*/ T12 w 156"/>
                  <a:gd name="T14" fmla="+- 0 4462 4462"/>
                  <a:gd name="T15" fmla="*/ 4462 h 420"/>
                  <a:gd name="T16" fmla="+- 0 6221 6221"/>
                  <a:gd name="T17" fmla="*/ T16 w 156"/>
                  <a:gd name="T18" fmla="+- 0 4882 4462"/>
                  <a:gd name="T19" fmla="*/ 4882 h 420"/>
                </a:gdLst>
                <a:ahLst/>
                <a:cxnLst>
                  <a:cxn ang="0">
                    <a:pos x="T1" y="T3"/>
                  </a:cxn>
                  <a:cxn ang="0">
                    <a:pos x="T5" y="T7"/>
                  </a:cxn>
                  <a:cxn ang="0">
                    <a:pos x="T9" y="T11"/>
                  </a:cxn>
                  <a:cxn ang="0">
                    <a:pos x="T13" y="T15"/>
                  </a:cxn>
                  <a:cxn ang="0">
                    <a:pos x="T17" y="T19"/>
                  </a:cxn>
                </a:cxnLst>
                <a:rect l="0" t="0" r="r" b="b"/>
                <a:pathLst>
                  <a:path w="156" h="420">
                    <a:moveTo>
                      <a:pt x="0" y="420"/>
                    </a:moveTo>
                    <a:lnTo>
                      <a:pt x="156" y="420"/>
                    </a:lnTo>
                    <a:lnTo>
                      <a:pt x="156" y="0"/>
                    </a:lnTo>
                    <a:lnTo>
                      <a:pt x="0" y="0"/>
                    </a:lnTo>
                    <a:lnTo>
                      <a:pt x="0" y="420"/>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38" name="Group 729"/>
            <p:cNvGrpSpPr>
              <a:grpSpLocks/>
            </p:cNvGrpSpPr>
            <p:nvPr/>
          </p:nvGrpSpPr>
          <p:grpSpPr bwMode="auto">
            <a:xfrm>
              <a:off x="6456" y="4464"/>
              <a:ext cx="156" cy="293"/>
              <a:chOff x="6456" y="4464"/>
              <a:chExt cx="156" cy="293"/>
            </a:xfrm>
          </p:grpSpPr>
          <p:sp>
            <p:nvSpPr>
              <p:cNvPr id="1950" name="Freeform 730"/>
              <p:cNvSpPr>
                <a:spLocks/>
              </p:cNvSpPr>
              <p:nvPr/>
            </p:nvSpPr>
            <p:spPr bwMode="auto">
              <a:xfrm>
                <a:off x="6456" y="4464"/>
                <a:ext cx="156" cy="293"/>
              </a:xfrm>
              <a:custGeom>
                <a:avLst/>
                <a:gdLst>
                  <a:gd name="T0" fmla="+- 0 6456 6456"/>
                  <a:gd name="T1" fmla="*/ T0 w 156"/>
                  <a:gd name="T2" fmla="+- 0 4757 4464"/>
                  <a:gd name="T3" fmla="*/ 4757 h 293"/>
                  <a:gd name="T4" fmla="+- 0 6612 6456"/>
                  <a:gd name="T5" fmla="*/ T4 w 156"/>
                  <a:gd name="T6" fmla="+- 0 4757 4464"/>
                  <a:gd name="T7" fmla="*/ 4757 h 293"/>
                  <a:gd name="T8" fmla="+- 0 6612 6456"/>
                  <a:gd name="T9" fmla="*/ T8 w 156"/>
                  <a:gd name="T10" fmla="+- 0 4464 4464"/>
                  <a:gd name="T11" fmla="*/ 4464 h 293"/>
                  <a:gd name="T12" fmla="+- 0 6456 6456"/>
                  <a:gd name="T13" fmla="*/ T12 w 156"/>
                  <a:gd name="T14" fmla="+- 0 4464 4464"/>
                  <a:gd name="T15" fmla="*/ 4464 h 293"/>
                  <a:gd name="T16" fmla="+- 0 6456 6456"/>
                  <a:gd name="T17" fmla="*/ T16 w 156"/>
                  <a:gd name="T18" fmla="+- 0 4757 4464"/>
                  <a:gd name="T19" fmla="*/ 4757 h 293"/>
                </a:gdLst>
                <a:ahLst/>
                <a:cxnLst>
                  <a:cxn ang="0">
                    <a:pos x="T1" y="T3"/>
                  </a:cxn>
                  <a:cxn ang="0">
                    <a:pos x="T5" y="T7"/>
                  </a:cxn>
                  <a:cxn ang="0">
                    <a:pos x="T9" y="T11"/>
                  </a:cxn>
                  <a:cxn ang="0">
                    <a:pos x="T13" y="T15"/>
                  </a:cxn>
                  <a:cxn ang="0">
                    <a:pos x="T17" y="T19"/>
                  </a:cxn>
                </a:cxnLst>
                <a:rect l="0" t="0" r="r" b="b"/>
                <a:pathLst>
                  <a:path w="156" h="293">
                    <a:moveTo>
                      <a:pt x="0" y="293"/>
                    </a:moveTo>
                    <a:lnTo>
                      <a:pt x="156" y="293"/>
                    </a:lnTo>
                    <a:lnTo>
                      <a:pt x="156" y="0"/>
                    </a:lnTo>
                    <a:lnTo>
                      <a:pt x="0" y="0"/>
                    </a:lnTo>
                    <a:lnTo>
                      <a:pt x="0" y="293"/>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39" name="Group 731"/>
            <p:cNvGrpSpPr>
              <a:grpSpLocks/>
            </p:cNvGrpSpPr>
            <p:nvPr/>
          </p:nvGrpSpPr>
          <p:grpSpPr bwMode="auto">
            <a:xfrm>
              <a:off x="6456" y="4464"/>
              <a:ext cx="156" cy="293"/>
              <a:chOff x="6456" y="4464"/>
              <a:chExt cx="156" cy="293"/>
            </a:xfrm>
          </p:grpSpPr>
          <p:sp>
            <p:nvSpPr>
              <p:cNvPr id="1949" name="Freeform 732"/>
              <p:cNvSpPr>
                <a:spLocks/>
              </p:cNvSpPr>
              <p:nvPr/>
            </p:nvSpPr>
            <p:spPr bwMode="auto">
              <a:xfrm>
                <a:off x="6456" y="4464"/>
                <a:ext cx="156" cy="293"/>
              </a:xfrm>
              <a:custGeom>
                <a:avLst/>
                <a:gdLst>
                  <a:gd name="T0" fmla="+- 0 6456 6456"/>
                  <a:gd name="T1" fmla="*/ T0 w 156"/>
                  <a:gd name="T2" fmla="+- 0 4757 4464"/>
                  <a:gd name="T3" fmla="*/ 4757 h 293"/>
                  <a:gd name="T4" fmla="+- 0 6612 6456"/>
                  <a:gd name="T5" fmla="*/ T4 w 156"/>
                  <a:gd name="T6" fmla="+- 0 4757 4464"/>
                  <a:gd name="T7" fmla="*/ 4757 h 293"/>
                  <a:gd name="T8" fmla="+- 0 6612 6456"/>
                  <a:gd name="T9" fmla="*/ T8 w 156"/>
                  <a:gd name="T10" fmla="+- 0 4464 4464"/>
                  <a:gd name="T11" fmla="*/ 4464 h 293"/>
                  <a:gd name="T12" fmla="+- 0 6456 6456"/>
                  <a:gd name="T13" fmla="*/ T12 w 156"/>
                  <a:gd name="T14" fmla="+- 0 4464 4464"/>
                  <a:gd name="T15" fmla="*/ 4464 h 293"/>
                  <a:gd name="T16" fmla="+- 0 6456 6456"/>
                  <a:gd name="T17" fmla="*/ T16 w 156"/>
                  <a:gd name="T18" fmla="+- 0 4757 4464"/>
                  <a:gd name="T19" fmla="*/ 4757 h 293"/>
                </a:gdLst>
                <a:ahLst/>
                <a:cxnLst>
                  <a:cxn ang="0">
                    <a:pos x="T1" y="T3"/>
                  </a:cxn>
                  <a:cxn ang="0">
                    <a:pos x="T5" y="T7"/>
                  </a:cxn>
                  <a:cxn ang="0">
                    <a:pos x="T9" y="T11"/>
                  </a:cxn>
                  <a:cxn ang="0">
                    <a:pos x="T13" y="T15"/>
                  </a:cxn>
                  <a:cxn ang="0">
                    <a:pos x="T17" y="T19"/>
                  </a:cxn>
                </a:cxnLst>
                <a:rect l="0" t="0" r="r" b="b"/>
                <a:pathLst>
                  <a:path w="156" h="293">
                    <a:moveTo>
                      <a:pt x="0" y="293"/>
                    </a:moveTo>
                    <a:lnTo>
                      <a:pt x="156" y="293"/>
                    </a:lnTo>
                    <a:lnTo>
                      <a:pt x="156" y="0"/>
                    </a:lnTo>
                    <a:lnTo>
                      <a:pt x="0" y="0"/>
                    </a:lnTo>
                    <a:lnTo>
                      <a:pt x="0" y="293"/>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40" name="Group 733"/>
            <p:cNvGrpSpPr>
              <a:grpSpLocks/>
            </p:cNvGrpSpPr>
            <p:nvPr/>
          </p:nvGrpSpPr>
          <p:grpSpPr bwMode="auto">
            <a:xfrm>
              <a:off x="6689" y="4467"/>
              <a:ext cx="156" cy="250"/>
              <a:chOff x="6689" y="4467"/>
              <a:chExt cx="156" cy="250"/>
            </a:xfrm>
          </p:grpSpPr>
          <p:sp>
            <p:nvSpPr>
              <p:cNvPr id="1948" name="Freeform 734"/>
              <p:cNvSpPr>
                <a:spLocks/>
              </p:cNvSpPr>
              <p:nvPr/>
            </p:nvSpPr>
            <p:spPr bwMode="auto">
              <a:xfrm>
                <a:off x="6689" y="4467"/>
                <a:ext cx="156" cy="250"/>
              </a:xfrm>
              <a:custGeom>
                <a:avLst/>
                <a:gdLst>
                  <a:gd name="T0" fmla="+- 0 6689 6689"/>
                  <a:gd name="T1" fmla="*/ T0 w 156"/>
                  <a:gd name="T2" fmla="+- 0 4716 4467"/>
                  <a:gd name="T3" fmla="*/ 4716 h 250"/>
                  <a:gd name="T4" fmla="+- 0 6845 6689"/>
                  <a:gd name="T5" fmla="*/ T4 w 156"/>
                  <a:gd name="T6" fmla="+- 0 4716 4467"/>
                  <a:gd name="T7" fmla="*/ 4716 h 250"/>
                  <a:gd name="T8" fmla="+- 0 6845 6689"/>
                  <a:gd name="T9" fmla="*/ T8 w 156"/>
                  <a:gd name="T10" fmla="+- 0 4467 4467"/>
                  <a:gd name="T11" fmla="*/ 4467 h 250"/>
                  <a:gd name="T12" fmla="+- 0 6689 6689"/>
                  <a:gd name="T13" fmla="*/ T12 w 156"/>
                  <a:gd name="T14" fmla="+- 0 4467 4467"/>
                  <a:gd name="T15" fmla="*/ 4467 h 250"/>
                  <a:gd name="T16" fmla="+- 0 6689 6689"/>
                  <a:gd name="T17" fmla="*/ T16 w 156"/>
                  <a:gd name="T18" fmla="+- 0 4716 4467"/>
                  <a:gd name="T19" fmla="*/ 4716 h 250"/>
                </a:gdLst>
                <a:ahLst/>
                <a:cxnLst>
                  <a:cxn ang="0">
                    <a:pos x="T1" y="T3"/>
                  </a:cxn>
                  <a:cxn ang="0">
                    <a:pos x="T5" y="T7"/>
                  </a:cxn>
                  <a:cxn ang="0">
                    <a:pos x="T9" y="T11"/>
                  </a:cxn>
                  <a:cxn ang="0">
                    <a:pos x="T13" y="T15"/>
                  </a:cxn>
                  <a:cxn ang="0">
                    <a:pos x="T17" y="T19"/>
                  </a:cxn>
                </a:cxnLst>
                <a:rect l="0" t="0" r="r" b="b"/>
                <a:pathLst>
                  <a:path w="156" h="250">
                    <a:moveTo>
                      <a:pt x="0" y="249"/>
                    </a:moveTo>
                    <a:lnTo>
                      <a:pt x="156" y="249"/>
                    </a:lnTo>
                    <a:lnTo>
                      <a:pt x="156" y="0"/>
                    </a:lnTo>
                    <a:lnTo>
                      <a:pt x="0" y="0"/>
                    </a:lnTo>
                    <a:lnTo>
                      <a:pt x="0" y="249"/>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41" name="Group 735"/>
            <p:cNvGrpSpPr>
              <a:grpSpLocks/>
            </p:cNvGrpSpPr>
            <p:nvPr/>
          </p:nvGrpSpPr>
          <p:grpSpPr bwMode="auto">
            <a:xfrm>
              <a:off x="6689" y="4467"/>
              <a:ext cx="156" cy="250"/>
              <a:chOff x="6689" y="4467"/>
              <a:chExt cx="156" cy="250"/>
            </a:xfrm>
          </p:grpSpPr>
          <p:sp>
            <p:nvSpPr>
              <p:cNvPr id="1947" name="Freeform 736"/>
              <p:cNvSpPr>
                <a:spLocks/>
              </p:cNvSpPr>
              <p:nvPr/>
            </p:nvSpPr>
            <p:spPr bwMode="auto">
              <a:xfrm>
                <a:off x="6689" y="4467"/>
                <a:ext cx="156" cy="250"/>
              </a:xfrm>
              <a:custGeom>
                <a:avLst/>
                <a:gdLst>
                  <a:gd name="T0" fmla="+- 0 6689 6689"/>
                  <a:gd name="T1" fmla="*/ T0 w 156"/>
                  <a:gd name="T2" fmla="+- 0 4716 4467"/>
                  <a:gd name="T3" fmla="*/ 4716 h 250"/>
                  <a:gd name="T4" fmla="+- 0 6845 6689"/>
                  <a:gd name="T5" fmla="*/ T4 w 156"/>
                  <a:gd name="T6" fmla="+- 0 4716 4467"/>
                  <a:gd name="T7" fmla="*/ 4716 h 250"/>
                  <a:gd name="T8" fmla="+- 0 6845 6689"/>
                  <a:gd name="T9" fmla="*/ T8 w 156"/>
                  <a:gd name="T10" fmla="+- 0 4467 4467"/>
                  <a:gd name="T11" fmla="*/ 4467 h 250"/>
                  <a:gd name="T12" fmla="+- 0 6689 6689"/>
                  <a:gd name="T13" fmla="*/ T12 w 156"/>
                  <a:gd name="T14" fmla="+- 0 4467 4467"/>
                  <a:gd name="T15" fmla="*/ 4467 h 250"/>
                  <a:gd name="T16" fmla="+- 0 6689 6689"/>
                  <a:gd name="T17" fmla="*/ T16 w 156"/>
                  <a:gd name="T18" fmla="+- 0 4716 4467"/>
                  <a:gd name="T19" fmla="*/ 4716 h 250"/>
                </a:gdLst>
                <a:ahLst/>
                <a:cxnLst>
                  <a:cxn ang="0">
                    <a:pos x="T1" y="T3"/>
                  </a:cxn>
                  <a:cxn ang="0">
                    <a:pos x="T5" y="T7"/>
                  </a:cxn>
                  <a:cxn ang="0">
                    <a:pos x="T9" y="T11"/>
                  </a:cxn>
                  <a:cxn ang="0">
                    <a:pos x="T13" y="T15"/>
                  </a:cxn>
                  <a:cxn ang="0">
                    <a:pos x="T17" y="T19"/>
                  </a:cxn>
                </a:cxnLst>
                <a:rect l="0" t="0" r="r" b="b"/>
                <a:pathLst>
                  <a:path w="156" h="250">
                    <a:moveTo>
                      <a:pt x="0" y="249"/>
                    </a:moveTo>
                    <a:lnTo>
                      <a:pt x="156" y="249"/>
                    </a:lnTo>
                    <a:lnTo>
                      <a:pt x="156" y="0"/>
                    </a:lnTo>
                    <a:lnTo>
                      <a:pt x="0" y="0"/>
                    </a:lnTo>
                    <a:lnTo>
                      <a:pt x="0" y="249"/>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42" name="Group 737"/>
            <p:cNvGrpSpPr>
              <a:grpSpLocks/>
            </p:cNvGrpSpPr>
            <p:nvPr/>
          </p:nvGrpSpPr>
          <p:grpSpPr bwMode="auto">
            <a:xfrm>
              <a:off x="6922" y="4474"/>
              <a:ext cx="156" cy="375"/>
              <a:chOff x="6922" y="4474"/>
              <a:chExt cx="156" cy="375"/>
            </a:xfrm>
          </p:grpSpPr>
          <p:sp>
            <p:nvSpPr>
              <p:cNvPr id="1946" name="Freeform 738"/>
              <p:cNvSpPr>
                <a:spLocks/>
              </p:cNvSpPr>
              <p:nvPr/>
            </p:nvSpPr>
            <p:spPr bwMode="auto">
              <a:xfrm>
                <a:off x="6922" y="4474"/>
                <a:ext cx="156" cy="375"/>
              </a:xfrm>
              <a:custGeom>
                <a:avLst/>
                <a:gdLst>
                  <a:gd name="T0" fmla="+- 0 6922 6922"/>
                  <a:gd name="T1" fmla="*/ T0 w 156"/>
                  <a:gd name="T2" fmla="+- 0 4848 4474"/>
                  <a:gd name="T3" fmla="*/ 4848 h 375"/>
                  <a:gd name="T4" fmla="+- 0 7078 6922"/>
                  <a:gd name="T5" fmla="*/ T4 w 156"/>
                  <a:gd name="T6" fmla="+- 0 4848 4474"/>
                  <a:gd name="T7" fmla="*/ 4848 h 375"/>
                  <a:gd name="T8" fmla="+- 0 7078 6922"/>
                  <a:gd name="T9" fmla="*/ T8 w 156"/>
                  <a:gd name="T10" fmla="+- 0 4474 4474"/>
                  <a:gd name="T11" fmla="*/ 4474 h 375"/>
                  <a:gd name="T12" fmla="+- 0 6922 6922"/>
                  <a:gd name="T13" fmla="*/ T12 w 156"/>
                  <a:gd name="T14" fmla="+- 0 4474 4474"/>
                  <a:gd name="T15" fmla="*/ 4474 h 375"/>
                  <a:gd name="T16" fmla="+- 0 6922 6922"/>
                  <a:gd name="T17" fmla="*/ T16 w 156"/>
                  <a:gd name="T18" fmla="+- 0 4848 4474"/>
                  <a:gd name="T19" fmla="*/ 4848 h 375"/>
                </a:gdLst>
                <a:ahLst/>
                <a:cxnLst>
                  <a:cxn ang="0">
                    <a:pos x="T1" y="T3"/>
                  </a:cxn>
                  <a:cxn ang="0">
                    <a:pos x="T5" y="T7"/>
                  </a:cxn>
                  <a:cxn ang="0">
                    <a:pos x="T9" y="T11"/>
                  </a:cxn>
                  <a:cxn ang="0">
                    <a:pos x="T13" y="T15"/>
                  </a:cxn>
                  <a:cxn ang="0">
                    <a:pos x="T17" y="T19"/>
                  </a:cxn>
                </a:cxnLst>
                <a:rect l="0" t="0" r="r" b="b"/>
                <a:pathLst>
                  <a:path w="156" h="375">
                    <a:moveTo>
                      <a:pt x="0" y="374"/>
                    </a:moveTo>
                    <a:lnTo>
                      <a:pt x="156" y="374"/>
                    </a:lnTo>
                    <a:lnTo>
                      <a:pt x="156" y="0"/>
                    </a:lnTo>
                    <a:lnTo>
                      <a:pt x="0" y="0"/>
                    </a:lnTo>
                    <a:lnTo>
                      <a:pt x="0" y="374"/>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43" name="Group 739"/>
            <p:cNvGrpSpPr>
              <a:grpSpLocks/>
            </p:cNvGrpSpPr>
            <p:nvPr/>
          </p:nvGrpSpPr>
          <p:grpSpPr bwMode="auto">
            <a:xfrm>
              <a:off x="6922" y="4474"/>
              <a:ext cx="156" cy="375"/>
              <a:chOff x="6922" y="4474"/>
              <a:chExt cx="156" cy="375"/>
            </a:xfrm>
          </p:grpSpPr>
          <p:sp>
            <p:nvSpPr>
              <p:cNvPr id="1945" name="Freeform 740"/>
              <p:cNvSpPr>
                <a:spLocks/>
              </p:cNvSpPr>
              <p:nvPr/>
            </p:nvSpPr>
            <p:spPr bwMode="auto">
              <a:xfrm>
                <a:off x="6922" y="4474"/>
                <a:ext cx="156" cy="375"/>
              </a:xfrm>
              <a:custGeom>
                <a:avLst/>
                <a:gdLst>
                  <a:gd name="T0" fmla="+- 0 6922 6922"/>
                  <a:gd name="T1" fmla="*/ T0 w 156"/>
                  <a:gd name="T2" fmla="+- 0 4848 4474"/>
                  <a:gd name="T3" fmla="*/ 4848 h 375"/>
                  <a:gd name="T4" fmla="+- 0 7078 6922"/>
                  <a:gd name="T5" fmla="*/ T4 w 156"/>
                  <a:gd name="T6" fmla="+- 0 4848 4474"/>
                  <a:gd name="T7" fmla="*/ 4848 h 375"/>
                  <a:gd name="T8" fmla="+- 0 7078 6922"/>
                  <a:gd name="T9" fmla="*/ T8 w 156"/>
                  <a:gd name="T10" fmla="+- 0 4474 4474"/>
                  <a:gd name="T11" fmla="*/ 4474 h 375"/>
                  <a:gd name="T12" fmla="+- 0 6922 6922"/>
                  <a:gd name="T13" fmla="*/ T12 w 156"/>
                  <a:gd name="T14" fmla="+- 0 4474 4474"/>
                  <a:gd name="T15" fmla="*/ 4474 h 375"/>
                  <a:gd name="T16" fmla="+- 0 6922 6922"/>
                  <a:gd name="T17" fmla="*/ T16 w 156"/>
                  <a:gd name="T18" fmla="+- 0 4848 4474"/>
                  <a:gd name="T19" fmla="*/ 4848 h 375"/>
                </a:gdLst>
                <a:ahLst/>
                <a:cxnLst>
                  <a:cxn ang="0">
                    <a:pos x="T1" y="T3"/>
                  </a:cxn>
                  <a:cxn ang="0">
                    <a:pos x="T5" y="T7"/>
                  </a:cxn>
                  <a:cxn ang="0">
                    <a:pos x="T9" y="T11"/>
                  </a:cxn>
                  <a:cxn ang="0">
                    <a:pos x="T13" y="T15"/>
                  </a:cxn>
                  <a:cxn ang="0">
                    <a:pos x="T17" y="T19"/>
                  </a:cxn>
                </a:cxnLst>
                <a:rect l="0" t="0" r="r" b="b"/>
                <a:pathLst>
                  <a:path w="156" h="375">
                    <a:moveTo>
                      <a:pt x="0" y="374"/>
                    </a:moveTo>
                    <a:lnTo>
                      <a:pt x="156" y="374"/>
                    </a:lnTo>
                    <a:lnTo>
                      <a:pt x="156" y="0"/>
                    </a:lnTo>
                    <a:lnTo>
                      <a:pt x="0" y="0"/>
                    </a:lnTo>
                    <a:lnTo>
                      <a:pt x="0" y="374"/>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44" name="Group 741"/>
            <p:cNvGrpSpPr>
              <a:grpSpLocks/>
            </p:cNvGrpSpPr>
            <p:nvPr/>
          </p:nvGrpSpPr>
          <p:grpSpPr bwMode="auto">
            <a:xfrm>
              <a:off x="7157" y="4484"/>
              <a:ext cx="156" cy="320"/>
              <a:chOff x="7157" y="4484"/>
              <a:chExt cx="156" cy="320"/>
            </a:xfrm>
          </p:grpSpPr>
          <p:sp>
            <p:nvSpPr>
              <p:cNvPr id="1944" name="Freeform 742"/>
              <p:cNvSpPr>
                <a:spLocks/>
              </p:cNvSpPr>
              <p:nvPr/>
            </p:nvSpPr>
            <p:spPr bwMode="auto">
              <a:xfrm>
                <a:off x="7157" y="4484"/>
                <a:ext cx="156" cy="320"/>
              </a:xfrm>
              <a:custGeom>
                <a:avLst/>
                <a:gdLst>
                  <a:gd name="T0" fmla="+- 0 7157 7157"/>
                  <a:gd name="T1" fmla="*/ T0 w 156"/>
                  <a:gd name="T2" fmla="+- 0 4803 4484"/>
                  <a:gd name="T3" fmla="*/ 4803 h 320"/>
                  <a:gd name="T4" fmla="+- 0 7313 7157"/>
                  <a:gd name="T5" fmla="*/ T4 w 156"/>
                  <a:gd name="T6" fmla="+- 0 4803 4484"/>
                  <a:gd name="T7" fmla="*/ 4803 h 320"/>
                  <a:gd name="T8" fmla="+- 0 7313 7157"/>
                  <a:gd name="T9" fmla="*/ T8 w 156"/>
                  <a:gd name="T10" fmla="+- 0 4484 4484"/>
                  <a:gd name="T11" fmla="*/ 4484 h 320"/>
                  <a:gd name="T12" fmla="+- 0 7157 7157"/>
                  <a:gd name="T13" fmla="*/ T12 w 156"/>
                  <a:gd name="T14" fmla="+- 0 4484 4484"/>
                  <a:gd name="T15" fmla="*/ 4484 h 320"/>
                  <a:gd name="T16" fmla="+- 0 7157 7157"/>
                  <a:gd name="T17" fmla="*/ T16 w 156"/>
                  <a:gd name="T18" fmla="+- 0 4803 4484"/>
                  <a:gd name="T19" fmla="*/ 4803 h 320"/>
                </a:gdLst>
                <a:ahLst/>
                <a:cxnLst>
                  <a:cxn ang="0">
                    <a:pos x="T1" y="T3"/>
                  </a:cxn>
                  <a:cxn ang="0">
                    <a:pos x="T5" y="T7"/>
                  </a:cxn>
                  <a:cxn ang="0">
                    <a:pos x="T9" y="T11"/>
                  </a:cxn>
                  <a:cxn ang="0">
                    <a:pos x="T13" y="T15"/>
                  </a:cxn>
                  <a:cxn ang="0">
                    <a:pos x="T17" y="T19"/>
                  </a:cxn>
                </a:cxnLst>
                <a:rect l="0" t="0" r="r" b="b"/>
                <a:pathLst>
                  <a:path w="156" h="320">
                    <a:moveTo>
                      <a:pt x="0" y="319"/>
                    </a:moveTo>
                    <a:lnTo>
                      <a:pt x="156" y="319"/>
                    </a:lnTo>
                    <a:lnTo>
                      <a:pt x="156" y="0"/>
                    </a:lnTo>
                    <a:lnTo>
                      <a:pt x="0" y="0"/>
                    </a:lnTo>
                    <a:lnTo>
                      <a:pt x="0" y="319"/>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45" name="Group 743"/>
            <p:cNvGrpSpPr>
              <a:grpSpLocks/>
            </p:cNvGrpSpPr>
            <p:nvPr/>
          </p:nvGrpSpPr>
          <p:grpSpPr bwMode="auto">
            <a:xfrm>
              <a:off x="7157" y="4484"/>
              <a:ext cx="156" cy="320"/>
              <a:chOff x="7157" y="4484"/>
              <a:chExt cx="156" cy="320"/>
            </a:xfrm>
          </p:grpSpPr>
          <p:sp>
            <p:nvSpPr>
              <p:cNvPr id="1943" name="Freeform 744"/>
              <p:cNvSpPr>
                <a:spLocks/>
              </p:cNvSpPr>
              <p:nvPr/>
            </p:nvSpPr>
            <p:spPr bwMode="auto">
              <a:xfrm>
                <a:off x="7157" y="4484"/>
                <a:ext cx="156" cy="320"/>
              </a:xfrm>
              <a:custGeom>
                <a:avLst/>
                <a:gdLst>
                  <a:gd name="T0" fmla="+- 0 7157 7157"/>
                  <a:gd name="T1" fmla="*/ T0 w 156"/>
                  <a:gd name="T2" fmla="+- 0 4803 4484"/>
                  <a:gd name="T3" fmla="*/ 4803 h 320"/>
                  <a:gd name="T4" fmla="+- 0 7313 7157"/>
                  <a:gd name="T5" fmla="*/ T4 w 156"/>
                  <a:gd name="T6" fmla="+- 0 4803 4484"/>
                  <a:gd name="T7" fmla="*/ 4803 h 320"/>
                  <a:gd name="T8" fmla="+- 0 7313 7157"/>
                  <a:gd name="T9" fmla="*/ T8 w 156"/>
                  <a:gd name="T10" fmla="+- 0 4484 4484"/>
                  <a:gd name="T11" fmla="*/ 4484 h 320"/>
                  <a:gd name="T12" fmla="+- 0 7157 7157"/>
                  <a:gd name="T13" fmla="*/ T12 w 156"/>
                  <a:gd name="T14" fmla="+- 0 4484 4484"/>
                  <a:gd name="T15" fmla="*/ 4484 h 320"/>
                  <a:gd name="T16" fmla="+- 0 7157 7157"/>
                  <a:gd name="T17" fmla="*/ T16 w 156"/>
                  <a:gd name="T18" fmla="+- 0 4803 4484"/>
                  <a:gd name="T19" fmla="*/ 4803 h 320"/>
                </a:gdLst>
                <a:ahLst/>
                <a:cxnLst>
                  <a:cxn ang="0">
                    <a:pos x="T1" y="T3"/>
                  </a:cxn>
                  <a:cxn ang="0">
                    <a:pos x="T5" y="T7"/>
                  </a:cxn>
                  <a:cxn ang="0">
                    <a:pos x="T9" y="T11"/>
                  </a:cxn>
                  <a:cxn ang="0">
                    <a:pos x="T13" y="T15"/>
                  </a:cxn>
                  <a:cxn ang="0">
                    <a:pos x="T17" y="T19"/>
                  </a:cxn>
                </a:cxnLst>
                <a:rect l="0" t="0" r="r" b="b"/>
                <a:pathLst>
                  <a:path w="156" h="320">
                    <a:moveTo>
                      <a:pt x="0" y="319"/>
                    </a:moveTo>
                    <a:lnTo>
                      <a:pt x="156" y="319"/>
                    </a:lnTo>
                    <a:lnTo>
                      <a:pt x="156" y="0"/>
                    </a:lnTo>
                    <a:lnTo>
                      <a:pt x="0" y="0"/>
                    </a:lnTo>
                    <a:lnTo>
                      <a:pt x="0" y="319"/>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46" name="Group 745"/>
            <p:cNvGrpSpPr>
              <a:grpSpLocks/>
            </p:cNvGrpSpPr>
            <p:nvPr/>
          </p:nvGrpSpPr>
          <p:grpSpPr bwMode="auto">
            <a:xfrm>
              <a:off x="7390" y="4510"/>
              <a:ext cx="156" cy="209"/>
              <a:chOff x="7390" y="4510"/>
              <a:chExt cx="156" cy="209"/>
            </a:xfrm>
          </p:grpSpPr>
          <p:sp>
            <p:nvSpPr>
              <p:cNvPr id="1942" name="Freeform 746"/>
              <p:cNvSpPr>
                <a:spLocks/>
              </p:cNvSpPr>
              <p:nvPr/>
            </p:nvSpPr>
            <p:spPr bwMode="auto">
              <a:xfrm>
                <a:off x="7390" y="4510"/>
                <a:ext cx="156" cy="209"/>
              </a:xfrm>
              <a:custGeom>
                <a:avLst/>
                <a:gdLst>
                  <a:gd name="T0" fmla="+- 0 7390 7390"/>
                  <a:gd name="T1" fmla="*/ T0 w 156"/>
                  <a:gd name="T2" fmla="+- 0 4719 4510"/>
                  <a:gd name="T3" fmla="*/ 4719 h 209"/>
                  <a:gd name="T4" fmla="+- 0 7546 7390"/>
                  <a:gd name="T5" fmla="*/ T4 w 156"/>
                  <a:gd name="T6" fmla="+- 0 4719 4510"/>
                  <a:gd name="T7" fmla="*/ 4719 h 209"/>
                  <a:gd name="T8" fmla="+- 0 7546 7390"/>
                  <a:gd name="T9" fmla="*/ T8 w 156"/>
                  <a:gd name="T10" fmla="+- 0 4510 4510"/>
                  <a:gd name="T11" fmla="*/ 4510 h 209"/>
                  <a:gd name="T12" fmla="+- 0 7390 7390"/>
                  <a:gd name="T13" fmla="*/ T12 w 156"/>
                  <a:gd name="T14" fmla="+- 0 4510 4510"/>
                  <a:gd name="T15" fmla="*/ 4510 h 209"/>
                  <a:gd name="T16" fmla="+- 0 7390 7390"/>
                  <a:gd name="T17" fmla="*/ T16 w 156"/>
                  <a:gd name="T18" fmla="+- 0 4719 4510"/>
                  <a:gd name="T19" fmla="*/ 4719 h 209"/>
                </a:gdLst>
                <a:ahLst/>
                <a:cxnLst>
                  <a:cxn ang="0">
                    <a:pos x="T1" y="T3"/>
                  </a:cxn>
                  <a:cxn ang="0">
                    <a:pos x="T5" y="T7"/>
                  </a:cxn>
                  <a:cxn ang="0">
                    <a:pos x="T9" y="T11"/>
                  </a:cxn>
                  <a:cxn ang="0">
                    <a:pos x="T13" y="T15"/>
                  </a:cxn>
                  <a:cxn ang="0">
                    <a:pos x="T17" y="T19"/>
                  </a:cxn>
                </a:cxnLst>
                <a:rect l="0" t="0" r="r" b="b"/>
                <a:pathLst>
                  <a:path w="156" h="209">
                    <a:moveTo>
                      <a:pt x="0" y="209"/>
                    </a:moveTo>
                    <a:lnTo>
                      <a:pt x="156" y="209"/>
                    </a:lnTo>
                    <a:lnTo>
                      <a:pt x="156" y="0"/>
                    </a:lnTo>
                    <a:lnTo>
                      <a:pt x="0" y="0"/>
                    </a:lnTo>
                    <a:lnTo>
                      <a:pt x="0" y="209"/>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47" name="Group 747"/>
            <p:cNvGrpSpPr>
              <a:grpSpLocks/>
            </p:cNvGrpSpPr>
            <p:nvPr/>
          </p:nvGrpSpPr>
          <p:grpSpPr bwMode="auto">
            <a:xfrm>
              <a:off x="7390" y="4510"/>
              <a:ext cx="156" cy="209"/>
              <a:chOff x="7390" y="4510"/>
              <a:chExt cx="156" cy="209"/>
            </a:xfrm>
          </p:grpSpPr>
          <p:sp>
            <p:nvSpPr>
              <p:cNvPr id="1941" name="Freeform 748"/>
              <p:cNvSpPr>
                <a:spLocks/>
              </p:cNvSpPr>
              <p:nvPr/>
            </p:nvSpPr>
            <p:spPr bwMode="auto">
              <a:xfrm>
                <a:off x="7390" y="4510"/>
                <a:ext cx="156" cy="209"/>
              </a:xfrm>
              <a:custGeom>
                <a:avLst/>
                <a:gdLst>
                  <a:gd name="T0" fmla="+- 0 7390 7390"/>
                  <a:gd name="T1" fmla="*/ T0 w 156"/>
                  <a:gd name="T2" fmla="+- 0 4719 4510"/>
                  <a:gd name="T3" fmla="*/ 4719 h 209"/>
                  <a:gd name="T4" fmla="+- 0 7546 7390"/>
                  <a:gd name="T5" fmla="*/ T4 w 156"/>
                  <a:gd name="T6" fmla="+- 0 4719 4510"/>
                  <a:gd name="T7" fmla="*/ 4719 h 209"/>
                  <a:gd name="T8" fmla="+- 0 7546 7390"/>
                  <a:gd name="T9" fmla="*/ T8 w 156"/>
                  <a:gd name="T10" fmla="+- 0 4510 4510"/>
                  <a:gd name="T11" fmla="*/ 4510 h 209"/>
                  <a:gd name="T12" fmla="+- 0 7390 7390"/>
                  <a:gd name="T13" fmla="*/ T12 w 156"/>
                  <a:gd name="T14" fmla="+- 0 4510 4510"/>
                  <a:gd name="T15" fmla="*/ 4510 h 209"/>
                  <a:gd name="T16" fmla="+- 0 7390 7390"/>
                  <a:gd name="T17" fmla="*/ T16 w 156"/>
                  <a:gd name="T18" fmla="+- 0 4719 4510"/>
                  <a:gd name="T19" fmla="*/ 4719 h 209"/>
                </a:gdLst>
                <a:ahLst/>
                <a:cxnLst>
                  <a:cxn ang="0">
                    <a:pos x="T1" y="T3"/>
                  </a:cxn>
                  <a:cxn ang="0">
                    <a:pos x="T5" y="T7"/>
                  </a:cxn>
                  <a:cxn ang="0">
                    <a:pos x="T9" y="T11"/>
                  </a:cxn>
                  <a:cxn ang="0">
                    <a:pos x="T13" y="T15"/>
                  </a:cxn>
                  <a:cxn ang="0">
                    <a:pos x="T17" y="T19"/>
                  </a:cxn>
                </a:cxnLst>
                <a:rect l="0" t="0" r="r" b="b"/>
                <a:pathLst>
                  <a:path w="156" h="209">
                    <a:moveTo>
                      <a:pt x="0" y="209"/>
                    </a:moveTo>
                    <a:lnTo>
                      <a:pt x="156" y="209"/>
                    </a:lnTo>
                    <a:lnTo>
                      <a:pt x="156" y="0"/>
                    </a:lnTo>
                    <a:lnTo>
                      <a:pt x="0" y="0"/>
                    </a:lnTo>
                    <a:lnTo>
                      <a:pt x="0" y="209"/>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48" name="Group 749"/>
            <p:cNvGrpSpPr>
              <a:grpSpLocks/>
            </p:cNvGrpSpPr>
            <p:nvPr/>
          </p:nvGrpSpPr>
          <p:grpSpPr bwMode="auto">
            <a:xfrm>
              <a:off x="7625" y="4563"/>
              <a:ext cx="156" cy="380"/>
              <a:chOff x="7625" y="4563"/>
              <a:chExt cx="156" cy="380"/>
            </a:xfrm>
          </p:grpSpPr>
          <p:sp>
            <p:nvSpPr>
              <p:cNvPr id="1940" name="Freeform 750"/>
              <p:cNvSpPr>
                <a:spLocks/>
              </p:cNvSpPr>
              <p:nvPr/>
            </p:nvSpPr>
            <p:spPr bwMode="auto">
              <a:xfrm>
                <a:off x="7625" y="4563"/>
                <a:ext cx="156" cy="380"/>
              </a:xfrm>
              <a:custGeom>
                <a:avLst/>
                <a:gdLst>
                  <a:gd name="T0" fmla="+- 0 7625 7625"/>
                  <a:gd name="T1" fmla="*/ T0 w 156"/>
                  <a:gd name="T2" fmla="+- 0 4942 4563"/>
                  <a:gd name="T3" fmla="*/ 4942 h 380"/>
                  <a:gd name="T4" fmla="+- 0 7781 7625"/>
                  <a:gd name="T5" fmla="*/ T4 w 156"/>
                  <a:gd name="T6" fmla="+- 0 4942 4563"/>
                  <a:gd name="T7" fmla="*/ 4942 h 380"/>
                  <a:gd name="T8" fmla="+- 0 7781 7625"/>
                  <a:gd name="T9" fmla="*/ T8 w 156"/>
                  <a:gd name="T10" fmla="+- 0 4563 4563"/>
                  <a:gd name="T11" fmla="*/ 4563 h 380"/>
                  <a:gd name="T12" fmla="+- 0 7625 7625"/>
                  <a:gd name="T13" fmla="*/ T12 w 156"/>
                  <a:gd name="T14" fmla="+- 0 4563 4563"/>
                  <a:gd name="T15" fmla="*/ 4563 h 380"/>
                  <a:gd name="T16" fmla="+- 0 7625 7625"/>
                  <a:gd name="T17" fmla="*/ T16 w 156"/>
                  <a:gd name="T18" fmla="+- 0 4942 4563"/>
                  <a:gd name="T19" fmla="*/ 4942 h 380"/>
                </a:gdLst>
                <a:ahLst/>
                <a:cxnLst>
                  <a:cxn ang="0">
                    <a:pos x="T1" y="T3"/>
                  </a:cxn>
                  <a:cxn ang="0">
                    <a:pos x="T5" y="T7"/>
                  </a:cxn>
                  <a:cxn ang="0">
                    <a:pos x="T9" y="T11"/>
                  </a:cxn>
                  <a:cxn ang="0">
                    <a:pos x="T13" y="T15"/>
                  </a:cxn>
                  <a:cxn ang="0">
                    <a:pos x="T17" y="T19"/>
                  </a:cxn>
                </a:cxnLst>
                <a:rect l="0" t="0" r="r" b="b"/>
                <a:pathLst>
                  <a:path w="156" h="380">
                    <a:moveTo>
                      <a:pt x="0" y="379"/>
                    </a:moveTo>
                    <a:lnTo>
                      <a:pt x="156" y="379"/>
                    </a:lnTo>
                    <a:lnTo>
                      <a:pt x="156" y="0"/>
                    </a:lnTo>
                    <a:lnTo>
                      <a:pt x="0" y="0"/>
                    </a:lnTo>
                    <a:lnTo>
                      <a:pt x="0" y="379"/>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49" name="Group 751"/>
            <p:cNvGrpSpPr>
              <a:grpSpLocks/>
            </p:cNvGrpSpPr>
            <p:nvPr/>
          </p:nvGrpSpPr>
          <p:grpSpPr bwMode="auto">
            <a:xfrm>
              <a:off x="7625" y="4563"/>
              <a:ext cx="156" cy="380"/>
              <a:chOff x="7625" y="4563"/>
              <a:chExt cx="156" cy="380"/>
            </a:xfrm>
          </p:grpSpPr>
          <p:sp>
            <p:nvSpPr>
              <p:cNvPr id="1939" name="Freeform 752"/>
              <p:cNvSpPr>
                <a:spLocks/>
              </p:cNvSpPr>
              <p:nvPr/>
            </p:nvSpPr>
            <p:spPr bwMode="auto">
              <a:xfrm>
                <a:off x="7625" y="4563"/>
                <a:ext cx="156" cy="380"/>
              </a:xfrm>
              <a:custGeom>
                <a:avLst/>
                <a:gdLst>
                  <a:gd name="T0" fmla="+- 0 7625 7625"/>
                  <a:gd name="T1" fmla="*/ T0 w 156"/>
                  <a:gd name="T2" fmla="+- 0 4942 4563"/>
                  <a:gd name="T3" fmla="*/ 4942 h 380"/>
                  <a:gd name="T4" fmla="+- 0 7781 7625"/>
                  <a:gd name="T5" fmla="*/ T4 w 156"/>
                  <a:gd name="T6" fmla="+- 0 4942 4563"/>
                  <a:gd name="T7" fmla="*/ 4942 h 380"/>
                  <a:gd name="T8" fmla="+- 0 7781 7625"/>
                  <a:gd name="T9" fmla="*/ T8 w 156"/>
                  <a:gd name="T10" fmla="+- 0 4563 4563"/>
                  <a:gd name="T11" fmla="*/ 4563 h 380"/>
                  <a:gd name="T12" fmla="+- 0 7625 7625"/>
                  <a:gd name="T13" fmla="*/ T12 w 156"/>
                  <a:gd name="T14" fmla="+- 0 4563 4563"/>
                  <a:gd name="T15" fmla="*/ 4563 h 380"/>
                  <a:gd name="T16" fmla="+- 0 7625 7625"/>
                  <a:gd name="T17" fmla="*/ T16 w 156"/>
                  <a:gd name="T18" fmla="+- 0 4942 4563"/>
                  <a:gd name="T19" fmla="*/ 4942 h 380"/>
                </a:gdLst>
                <a:ahLst/>
                <a:cxnLst>
                  <a:cxn ang="0">
                    <a:pos x="T1" y="T3"/>
                  </a:cxn>
                  <a:cxn ang="0">
                    <a:pos x="T5" y="T7"/>
                  </a:cxn>
                  <a:cxn ang="0">
                    <a:pos x="T9" y="T11"/>
                  </a:cxn>
                  <a:cxn ang="0">
                    <a:pos x="T13" y="T15"/>
                  </a:cxn>
                  <a:cxn ang="0">
                    <a:pos x="T17" y="T19"/>
                  </a:cxn>
                </a:cxnLst>
                <a:rect l="0" t="0" r="r" b="b"/>
                <a:pathLst>
                  <a:path w="156" h="380">
                    <a:moveTo>
                      <a:pt x="0" y="379"/>
                    </a:moveTo>
                    <a:lnTo>
                      <a:pt x="156" y="379"/>
                    </a:lnTo>
                    <a:lnTo>
                      <a:pt x="156" y="0"/>
                    </a:lnTo>
                    <a:lnTo>
                      <a:pt x="0" y="0"/>
                    </a:lnTo>
                    <a:lnTo>
                      <a:pt x="0" y="379"/>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50" name="Group 753"/>
            <p:cNvGrpSpPr>
              <a:grpSpLocks/>
            </p:cNvGrpSpPr>
            <p:nvPr/>
          </p:nvGrpSpPr>
          <p:grpSpPr bwMode="auto">
            <a:xfrm>
              <a:off x="7858" y="4640"/>
              <a:ext cx="156" cy="288"/>
              <a:chOff x="7858" y="4640"/>
              <a:chExt cx="156" cy="288"/>
            </a:xfrm>
          </p:grpSpPr>
          <p:sp>
            <p:nvSpPr>
              <p:cNvPr id="1938" name="Freeform 754"/>
              <p:cNvSpPr>
                <a:spLocks/>
              </p:cNvSpPr>
              <p:nvPr/>
            </p:nvSpPr>
            <p:spPr bwMode="auto">
              <a:xfrm>
                <a:off x="7858" y="4640"/>
                <a:ext cx="156" cy="288"/>
              </a:xfrm>
              <a:custGeom>
                <a:avLst/>
                <a:gdLst>
                  <a:gd name="T0" fmla="+- 0 7858 7858"/>
                  <a:gd name="T1" fmla="*/ T0 w 156"/>
                  <a:gd name="T2" fmla="+- 0 4928 4640"/>
                  <a:gd name="T3" fmla="*/ 4928 h 288"/>
                  <a:gd name="T4" fmla="+- 0 8014 7858"/>
                  <a:gd name="T5" fmla="*/ T4 w 156"/>
                  <a:gd name="T6" fmla="+- 0 4928 4640"/>
                  <a:gd name="T7" fmla="*/ 4928 h 288"/>
                  <a:gd name="T8" fmla="+- 0 8014 7858"/>
                  <a:gd name="T9" fmla="*/ T8 w 156"/>
                  <a:gd name="T10" fmla="+- 0 4640 4640"/>
                  <a:gd name="T11" fmla="*/ 4640 h 288"/>
                  <a:gd name="T12" fmla="+- 0 7858 7858"/>
                  <a:gd name="T13" fmla="*/ T12 w 156"/>
                  <a:gd name="T14" fmla="+- 0 4640 4640"/>
                  <a:gd name="T15" fmla="*/ 4640 h 288"/>
                  <a:gd name="T16" fmla="+- 0 7858 7858"/>
                  <a:gd name="T17" fmla="*/ T16 w 156"/>
                  <a:gd name="T18" fmla="+- 0 4928 4640"/>
                  <a:gd name="T19" fmla="*/ 4928 h 288"/>
                </a:gdLst>
                <a:ahLst/>
                <a:cxnLst>
                  <a:cxn ang="0">
                    <a:pos x="T1" y="T3"/>
                  </a:cxn>
                  <a:cxn ang="0">
                    <a:pos x="T5" y="T7"/>
                  </a:cxn>
                  <a:cxn ang="0">
                    <a:pos x="T9" y="T11"/>
                  </a:cxn>
                  <a:cxn ang="0">
                    <a:pos x="T13" y="T15"/>
                  </a:cxn>
                  <a:cxn ang="0">
                    <a:pos x="T17" y="T19"/>
                  </a:cxn>
                </a:cxnLst>
                <a:rect l="0" t="0" r="r" b="b"/>
                <a:pathLst>
                  <a:path w="156" h="288">
                    <a:moveTo>
                      <a:pt x="0" y="288"/>
                    </a:moveTo>
                    <a:lnTo>
                      <a:pt x="156" y="288"/>
                    </a:lnTo>
                    <a:lnTo>
                      <a:pt x="156" y="0"/>
                    </a:lnTo>
                    <a:lnTo>
                      <a:pt x="0" y="0"/>
                    </a:lnTo>
                    <a:lnTo>
                      <a:pt x="0" y="288"/>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1" name="Group 755"/>
            <p:cNvGrpSpPr>
              <a:grpSpLocks/>
            </p:cNvGrpSpPr>
            <p:nvPr/>
          </p:nvGrpSpPr>
          <p:grpSpPr bwMode="auto">
            <a:xfrm>
              <a:off x="7858" y="4640"/>
              <a:ext cx="156" cy="288"/>
              <a:chOff x="7858" y="4640"/>
              <a:chExt cx="156" cy="288"/>
            </a:xfrm>
          </p:grpSpPr>
          <p:sp>
            <p:nvSpPr>
              <p:cNvPr id="1937" name="Freeform 756"/>
              <p:cNvSpPr>
                <a:spLocks/>
              </p:cNvSpPr>
              <p:nvPr/>
            </p:nvSpPr>
            <p:spPr bwMode="auto">
              <a:xfrm>
                <a:off x="7858" y="4640"/>
                <a:ext cx="156" cy="288"/>
              </a:xfrm>
              <a:custGeom>
                <a:avLst/>
                <a:gdLst>
                  <a:gd name="T0" fmla="+- 0 7858 7858"/>
                  <a:gd name="T1" fmla="*/ T0 w 156"/>
                  <a:gd name="T2" fmla="+- 0 4928 4640"/>
                  <a:gd name="T3" fmla="*/ 4928 h 288"/>
                  <a:gd name="T4" fmla="+- 0 8014 7858"/>
                  <a:gd name="T5" fmla="*/ T4 w 156"/>
                  <a:gd name="T6" fmla="+- 0 4928 4640"/>
                  <a:gd name="T7" fmla="*/ 4928 h 288"/>
                  <a:gd name="T8" fmla="+- 0 8014 7858"/>
                  <a:gd name="T9" fmla="*/ T8 w 156"/>
                  <a:gd name="T10" fmla="+- 0 4640 4640"/>
                  <a:gd name="T11" fmla="*/ 4640 h 288"/>
                  <a:gd name="T12" fmla="+- 0 7858 7858"/>
                  <a:gd name="T13" fmla="*/ T12 w 156"/>
                  <a:gd name="T14" fmla="+- 0 4640 4640"/>
                  <a:gd name="T15" fmla="*/ 4640 h 288"/>
                  <a:gd name="T16" fmla="+- 0 7858 7858"/>
                  <a:gd name="T17" fmla="*/ T16 w 156"/>
                  <a:gd name="T18" fmla="+- 0 4928 4640"/>
                  <a:gd name="T19" fmla="*/ 4928 h 288"/>
                </a:gdLst>
                <a:ahLst/>
                <a:cxnLst>
                  <a:cxn ang="0">
                    <a:pos x="T1" y="T3"/>
                  </a:cxn>
                  <a:cxn ang="0">
                    <a:pos x="T5" y="T7"/>
                  </a:cxn>
                  <a:cxn ang="0">
                    <a:pos x="T9" y="T11"/>
                  </a:cxn>
                  <a:cxn ang="0">
                    <a:pos x="T13" y="T15"/>
                  </a:cxn>
                  <a:cxn ang="0">
                    <a:pos x="T17" y="T19"/>
                  </a:cxn>
                </a:cxnLst>
                <a:rect l="0" t="0" r="r" b="b"/>
                <a:pathLst>
                  <a:path w="156" h="288">
                    <a:moveTo>
                      <a:pt x="0" y="288"/>
                    </a:moveTo>
                    <a:lnTo>
                      <a:pt x="156" y="288"/>
                    </a:lnTo>
                    <a:lnTo>
                      <a:pt x="156" y="0"/>
                    </a:lnTo>
                    <a:lnTo>
                      <a:pt x="0" y="0"/>
                    </a:lnTo>
                    <a:lnTo>
                      <a:pt x="0" y="28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52" name="Group 757"/>
            <p:cNvGrpSpPr>
              <a:grpSpLocks/>
            </p:cNvGrpSpPr>
            <p:nvPr/>
          </p:nvGrpSpPr>
          <p:grpSpPr bwMode="auto">
            <a:xfrm>
              <a:off x="8090" y="4673"/>
              <a:ext cx="156" cy="432"/>
              <a:chOff x="8090" y="4673"/>
              <a:chExt cx="156" cy="432"/>
            </a:xfrm>
          </p:grpSpPr>
          <p:sp>
            <p:nvSpPr>
              <p:cNvPr id="1936" name="Freeform 758"/>
              <p:cNvSpPr>
                <a:spLocks/>
              </p:cNvSpPr>
              <p:nvPr/>
            </p:nvSpPr>
            <p:spPr bwMode="auto">
              <a:xfrm>
                <a:off x="8090" y="4673"/>
                <a:ext cx="156" cy="432"/>
              </a:xfrm>
              <a:custGeom>
                <a:avLst/>
                <a:gdLst>
                  <a:gd name="T0" fmla="+- 0 8090 8090"/>
                  <a:gd name="T1" fmla="*/ T0 w 156"/>
                  <a:gd name="T2" fmla="+- 0 5105 4673"/>
                  <a:gd name="T3" fmla="*/ 5105 h 432"/>
                  <a:gd name="T4" fmla="+- 0 8246 8090"/>
                  <a:gd name="T5" fmla="*/ T4 w 156"/>
                  <a:gd name="T6" fmla="+- 0 5105 4673"/>
                  <a:gd name="T7" fmla="*/ 5105 h 432"/>
                  <a:gd name="T8" fmla="+- 0 8246 8090"/>
                  <a:gd name="T9" fmla="*/ T8 w 156"/>
                  <a:gd name="T10" fmla="+- 0 4673 4673"/>
                  <a:gd name="T11" fmla="*/ 4673 h 432"/>
                  <a:gd name="T12" fmla="+- 0 8090 8090"/>
                  <a:gd name="T13" fmla="*/ T12 w 156"/>
                  <a:gd name="T14" fmla="+- 0 4673 4673"/>
                  <a:gd name="T15" fmla="*/ 4673 h 432"/>
                  <a:gd name="T16" fmla="+- 0 8090 8090"/>
                  <a:gd name="T17" fmla="*/ T16 w 156"/>
                  <a:gd name="T18" fmla="+- 0 5105 4673"/>
                  <a:gd name="T19" fmla="*/ 5105 h 432"/>
                </a:gdLst>
                <a:ahLst/>
                <a:cxnLst>
                  <a:cxn ang="0">
                    <a:pos x="T1" y="T3"/>
                  </a:cxn>
                  <a:cxn ang="0">
                    <a:pos x="T5" y="T7"/>
                  </a:cxn>
                  <a:cxn ang="0">
                    <a:pos x="T9" y="T11"/>
                  </a:cxn>
                  <a:cxn ang="0">
                    <a:pos x="T13" y="T15"/>
                  </a:cxn>
                  <a:cxn ang="0">
                    <a:pos x="T17" y="T19"/>
                  </a:cxn>
                </a:cxnLst>
                <a:rect l="0" t="0" r="r" b="b"/>
                <a:pathLst>
                  <a:path w="156" h="432">
                    <a:moveTo>
                      <a:pt x="0" y="432"/>
                    </a:moveTo>
                    <a:lnTo>
                      <a:pt x="156" y="432"/>
                    </a:lnTo>
                    <a:lnTo>
                      <a:pt x="156" y="0"/>
                    </a:lnTo>
                    <a:lnTo>
                      <a:pt x="0" y="0"/>
                    </a:lnTo>
                    <a:lnTo>
                      <a:pt x="0" y="432"/>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3" name="Group 759"/>
            <p:cNvGrpSpPr>
              <a:grpSpLocks/>
            </p:cNvGrpSpPr>
            <p:nvPr/>
          </p:nvGrpSpPr>
          <p:grpSpPr bwMode="auto">
            <a:xfrm>
              <a:off x="8090" y="4673"/>
              <a:ext cx="156" cy="432"/>
              <a:chOff x="8090" y="4673"/>
              <a:chExt cx="156" cy="432"/>
            </a:xfrm>
          </p:grpSpPr>
          <p:sp>
            <p:nvSpPr>
              <p:cNvPr id="1935" name="Freeform 760"/>
              <p:cNvSpPr>
                <a:spLocks/>
              </p:cNvSpPr>
              <p:nvPr/>
            </p:nvSpPr>
            <p:spPr bwMode="auto">
              <a:xfrm>
                <a:off x="8090" y="4673"/>
                <a:ext cx="156" cy="432"/>
              </a:xfrm>
              <a:custGeom>
                <a:avLst/>
                <a:gdLst>
                  <a:gd name="T0" fmla="+- 0 8090 8090"/>
                  <a:gd name="T1" fmla="*/ T0 w 156"/>
                  <a:gd name="T2" fmla="+- 0 5105 4673"/>
                  <a:gd name="T3" fmla="*/ 5105 h 432"/>
                  <a:gd name="T4" fmla="+- 0 8246 8090"/>
                  <a:gd name="T5" fmla="*/ T4 w 156"/>
                  <a:gd name="T6" fmla="+- 0 5105 4673"/>
                  <a:gd name="T7" fmla="*/ 5105 h 432"/>
                  <a:gd name="T8" fmla="+- 0 8246 8090"/>
                  <a:gd name="T9" fmla="*/ T8 w 156"/>
                  <a:gd name="T10" fmla="+- 0 4673 4673"/>
                  <a:gd name="T11" fmla="*/ 4673 h 432"/>
                  <a:gd name="T12" fmla="+- 0 8090 8090"/>
                  <a:gd name="T13" fmla="*/ T12 w 156"/>
                  <a:gd name="T14" fmla="+- 0 4673 4673"/>
                  <a:gd name="T15" fmla="*/ 4673 h 432"/>
                  <a:gd name="T16" fmla="+- 0 8090 8090"/>
                  <a:gd name="T17" fmla="*/ T16 w 156"/>
                  <a:gd name="T18" fmla="+- 0 5105 4673"/>
                  <a:gd name="T19" fmla="*/ 5105 h 432"/>
                </a:gdLst>
                <a:ahLst/>
                <a:cxnLst>
                  <a:cxn ang="0">
                    <a:pos x="T1" y="T3"/>
                  </a:cxn>
                  <a:cxn ang="0">
                    <a:pos x="T5" y="T7"/>
                  </a:cxn>
                  <a:cxn ang="0">
                    <a:pos x="T9" y="T11"/>
                  </a:cxn>
                  <a:cxn ang="0">
                    <a:pos x="T13" y="T15"/>
                  </a:cxn>
                  <a:cxn ang="0">
                    <a:pos x="T17" y="T19"/>
                  </a:cxn>
                </a:cxnLst>
                <a:rect l="0" t="0" r="r" b="b"/>
                <a:pathLst>
                  <a:path w="156" h="432">
                    <a:moveTo>
                      <a:pt x="0" y="432"/>
                    </a:moveTo>
                    <a:lnTo>
                      <a:pt x="156" y="432"/>
                    </a:lnTo>
                    <a:lnTo>
                      <a:pt x="156" y="0"/>
                    </a:lnTo>
                    <a:lnTo>
                      <a:pt x="0" y="0"/>
                    </a:lnTo>
                    <a:lnTo>
                      <a:pt x="0" y="432"/>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54" name="Group 761"/>
            <p:cNvGrpSpPr>
              <a:grpSpLocks/>
            </p:cNvGrpSpPr>
            <p:nvPr/>
          </p:nvGrpSpPr>
          <p:grpSpPr bwMode="auto">
            <a:xfrm>
              <a:off x="8326" y="4671"/>
              <a:ext cx="156" cy="586"/>
              <a:chOff x="8326" y="4671"/>
              <a:chExt cx="156" cy="586"/>
            </a:xfrm>
          </p:grpSpPr>
          <p:sp>
            <p:nvSpPr>
              <p:cNvPr id="1934" name="Freeform 762"/>
              <p:cNvSpPr>
                <a:spLocks/>
              </p:cNvSpPr>
              <p:nvPr/>
            </p:nvSpPr>
            <p:spPr bwMode="auto">
              <a:xfrm>
                <a:off x="8326" y="4671"/>
                <a:ext cx="156" cy="586"/>
              </a:xfrm>
              <a:custGeom>
                <a:avLst/>
                <a:gdLst>
                  <a:gd name="T0" fmla="+- 0 8326 8326"/>
                  <a:gd name="T1" fmla="*/ T0 w 156"/>
                  <a:gd name="T2" fmla="+- 0 5256 4671"/>
                  <a:gd name="T3" fmla="*/ 5256 h 586"/>
                  <a:gd name="T4" fmla="+- 0 8482 8326"/>
                  <a:gd name="T5" fmla="*/ T4 w 156"/>
                  <a:gd name="T6" fmla="+- 0 5256 4671"/>
                  <a:gd name="T7" fmla="*/ 5256 h 586"/>
                  <a:gd name="T8" fmla="+- 0 8482 8326"/>
                  <a:gd name="T9" fmla="*/ T8 w 156"/>
                  <a:gd name="T10" fmla="+- 0 4671 4671"/>
                  <a:gd name="T11" fmla="*/ 4671 h 586"/>
                  <a:gd name="T12" fmla="+- 0 8326 8326"/>
                  <a:gd name="T13" fmla="*/ T12 w 156"/>
                  <a:gd name="T14" fmla="+- 0 4671 4671"/>
                  <a:gd name="T15" fmla="*/ 4671 h 586"/>
                  <a:gd name="T16" fmla="+- 0 8326 8326"/>
                  <a:gd name="T17" fmla="*/ T16 w 156"/>
                  <a:gd name="T18" fmla="+- 0 5256 4671"/>
                  <a:gd name="T19" fmla="*/ 5256 h 586"/>
                </a:gdLst>
                <a:ahLst/>
                <a:cxnLst>
                  <a:cxn ang="0">
                    <a:pos x="T1" y="T3"/>
                  </a:cxn>
                  <a:cxn ang="0">
                    <a:pos x="T5" y="T7"/>
                  </a:cxn>
                  <a:cxn ang="0">
                    <a:pos x="T9" y="T11"/>
                  </a:cxn>
                  <a:cxn ang="0">
                    <a:pos x="T13" y="T15"/>
                  </a:cxn>
                  <a:cxn ang="0">
                    <a:pos x="T17" y="T19"/>
                  </a:cxn>
                </a:cxnLst>
                <a:rect l="0" t="0" r="r" b="b"/>
                <a:pathLst>
                  <a:path w="156" h="586">
                    <a:moveTo>
                      <a:pt x="0" y="585"/>
                    </a:moveTo>
                    <a:lnTo>
                      <a:pt x="156" y="585"/>
                    </a:lnTo>
                    <a:lnTo>
                      <a:pt x="156" y="0"/>
                    </a:lnTo>
                    <a:lnTo>
                      <a:pt x="0" y="0"/>
                    </a:lnTo>
                    <a:lnTo>
                      <a:pt x="0" y="585"/>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5" name="Group 763"/>
            <p:cNvGrpSpPr>
              <a:grpSpLocks/>
            </p:cNvGrpSpPr>
            <p:nvPr/>
          </p:nvGrpSpPr>
          <p:grpSpPr bwMode="auto">
            <a:xfrm>
              <a:off x="8326" y="4671"/>
              <a:ext cx="156" cy="586"/>
              <a:chOff x="8326" y="4671"/>
              <a:chExt cx="156" cy="586"/>
            </a:xfrm>
          </p:grpSpPr>
          <p:sp>
            <p:nvSpPr>
              <p:cNvPr id="1933" name="Freeform 764"/>
              <p:cNvSpPr>
                <a:spLocks/>
              </p:cNvSpPr>
              <p:nvPr/>
            </p:nvSpPr>
            <p:spPr bwMode="auto">
              <a:xfrm>
                <a:off x="8326" y="4671"/>
                <a:ext cx="156" cy="586"/>
              </a:xfrm>
              <a:custGeom>
                <a:avLst/>
                <a:gdLst>
                  <a:gd name="T0" fmla="+- 0 8326 8326"/>
                  <a:gd name="T1" fmla="*/ T0 w 156"/>
                  <a:gd name="T2" fmla="+- 0 5256 4671"/>
                  <a:gd name="T3" fmla="*/ 5256 h 586"/>
                  <a:gd name="T4" fmla="+- 0 8482 8326"/>
                  <a:gd name="T5" fmla="*/ T4 w 156"/>
                  <a:gd name="T6" fmla="+- 0 5256 4671"/>
                  <a:gd name="T7" fmla="*/ 5256 h 586"/>
                  <a:gd name="T8" fmla="+- 0 8482 8326"/>
                  <a:gd name="T9" fmla="*/ T8 w 156"/>
                  <a:gd name="T10" fmla="+- 0 4671 4671"/>
                  <a:gd name="T11" fmla="*/ 4671 h 586"/>
                  <a:gd name="T12" fmla="+- 0 8326 8326"/>
                  <a:gd name="T13" fmla="*/ T12 w 156"/>
                  <a:gd name="T14" fmla="+- 0 4671 4671"/>
                  <a:gd name="T15" fmla="*/ 4671 h 586"/>
                  <a:gd name="T16" fmla="+- 0 8326 8326"/>
                  <a:gd name="T17" fmla="*/ T16 w 156"/>
                  <a:gd name="T18" fmla="+- 0 5256 4671"/>
                  <a:gd name="T19" fmla="*/ 5256 h 586"/>
                </a:gdLst>
                <a:ahLst/>
                <a:cxnLst>
                  <a:cxn ang="0">
                    <a:pos x="T1" y="T3"/>
                  </a:cxn>
                  <a:cxn ang="0">
                    <a:pos x="T5" y="T7"/>
                  </a:cxn>
                  <a:cxn ang="0">
                    <a:pos x="T9" y="T11"/>
                  </a:cxn>
                  <a:cxn ang="0">
                    <a:pos x="T13" y="T15"/>
                  </a:cxn>
                  <a:cxn ang="0">
                    <a:pos x="T17" y="T19"/>
                  </a:cxn>
                </a:cxnLst>
                <a:rect l="0" t="0" r="r" b="b"/>
                <a:pathLst>
                  <a:path w="156" h="586">
                    <a:moveTo>
                      <a:pt x="0" y="585"/>
                    </a:moveTo>
                    <a:lnTo>
                      <a:pt x="156" y="585"/>
                    </a:lnTo>
                    <a:lnTo>
                      <a:pt x="156" y="0"/>
                    </a:lnTo>
                    <a:lnTo>
                      <a:pt x="0" y="0"/>
                    </a:lnTo>
                    <a:lnTo>
                      <a:pt x="0" y="585"/>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56" name="Group 765"/>
            <p:cNvGrpSpPr>
              <a:grpSpLocks/>
            </p:cNvGrpSpPr>
            <p:nvPr/>
          </p:nvGrpSpPr>
          <p:grpSpPr bwMode="auto">
            <a:xfrm>
              <a:off x="8558" y="4671"/>
              <a:ext cx="156" cy="387"/>
              <a:chOff x="8558" y="4671"/>
              <a:chExt cx="156" cy="387"/>
            </a:xfrm>
          </p:grpSpPr>
          <p:sp>
            <p:nvSpPr>
              <p:cNvPr id="1932" name="Freeform 766"/>
              <p:cNvSpPr>
                <a:spLocks/>
              </p:cNvSpPr>
              <p:nvPr/>
            </p:nvSpPr>
            <p:spPr bwMode="auto">
              <a:xfrm>
                <a:off x="8558" y="4671"/>
                <a:ext cx="156" cy="387"/>
              </a:xfrm>
              <a:custGeom>
                <a:avLst/>
                <a:gdLst>
                  <a:gd name="T0" fmla="+- 0 8558 8558"/>
                  <a:gd name="T1" fmla="*/ T0 w 156"/>
                  <a:gd name="T2" fmla="+- 0 5057 4671"/>
                  <a:gd name="T3" fmla="*/ 5057 h 387"/>
                  <a:gd name="T4" fmla="+- 0 8714 8558"/>
                  <a:gd name="T5" fmla="*/ T4 w 156"/>
                  <a:gd name="T6" fmla="+- 0 5057 4671"/>
                  <a:gd name="T7" fmla="*/ 5057 h 387"/>
                  <a:gd name="T8" fmla="+- 0 8714 8558"/>
                  <a:gd name="T9" fmla="*/ T8 w 156"/>
                  <a:gd name="T10" fmla="+- 0 4671 4671"/>
                  <a:gd name="T11" fmla="*/ 4671 h 387"/>
                  <a:gd name="T12" fmla="+- 0 8558 8558"/>
                  <a:gd name="T13" fmla="*/ T12 w 156"/>
                  <a:gd name="T14" fmla="+- 0 4671 4671"/>
                  <a:gd name="T15" fmla="*/ 4671 h 387"/>
                  <a:gd name="T16" fmla="+- 0 8558 8558"/>
                  <a:gd name="T17" fmla="*/ T16 w 156"/>
                  <a:gd name="T18" fmla="+- 0 5057 4671"/>
                  <a:gd name="T19" fmla="*/ 5057 h 387"/>
                </a:gdLst>
                <a:ahLst/>
                <a:cxnLst>
                  <a:cxn ang="0">
                    <a:pos x="T1" y="T3"/>
                  </a:cxn>
                  <a:cxn ang="0">
                    <a:pos x="T5" y="T7"/>
                  </a:cxn>
                  <a:cxn ang="0">
                    <a:pos x="T9" y="T11"/>
                  </a:cxn>
                  <a:cxn ang="0">
                    <a:pos x="T13" y="T15"/>
                  </a:cxn>
                  <a:cxn ang="0">
                    <a:pos x="T17" y="T19"/>
                  </a:cxn>
                </a:cxnLst>
                <a:rect l="0" t="0" r="r" b="b"/>
                <a:pathLst>
                  <a:path w="156" h="387">
                    <a:moveTo>
                      <a:pt x="0" y="386"/>
                    </a:moveTo>
                    <a:lnTo>
                      <a:pt x="156" y="386"/>
                    </a:lnTo>
                    <a:lnTo>
                      <a:pt x="156" y="0"/>
                    </a:lnTo>
                    <a:lnTo>
                      <a:pt x="0" y="0"/>
                    </a:lnTo>
                    <a:lnTo>
                      <a:pt x="0" y="386"/>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7" name="Group 767"/>
            <p:cNvGrpSpPr>
              <a:grpSpLocks/>
            </p:cNvGrpSpPr>
            <p:nvPr/>
          </p:nvGrpSpPr>
          <p:grpSpPr bwMode="auto">
            <a:xfrm>
              <a:off x="8558" y="4671"/>
              <a:ext cx="156" cy="387"/>
              <a:chOff x="8558" y="4671"/>
              <a:chExt cx="156" cy="387"/>
            </a:xfrm>
          </p:grpSpPr>
          <p:sp>
            <p:nvSpPr>
              <p:cNvPr id="1931" name="Freeform 768"/>
              <p:cNvSpPr>
                <a:spLocks/>
              </p:cNvSpPr>
              <p:nvPr/>
            </p:nvSpPr>
            <p:spPr bwMode="auto">
              <a:xfrm>
                <a:off x="8558" y="4671"/>
                <a:ext cx="156" cy="387"/>
              </a:xfrm>
              <a:custGeom>
                <a:avLst/>
                <a:gdLst>
                  <a:gd name="T0" fmla="+- 0 8558 8558"/>
                  <a:gd name="T1" fmla="*/ T0 w 156"/>
                  <a:gd name="T2" fmla="+- 0 5057 4671"/>
                  <a:gd name="T3" fmla="*/ 5057 h 387"/>
                  <a:gd name="T4" fmla="+- 0 8714 8558"/>
                  <a:gd name="T5" fmla="*/ T4 w 156"/>
                  <a:gd name="T6" fmla="+- 0 5057 4671"/>
                  <a:gd name="T7" fmla="*/ 5057 h 387"/>
                  <a:gd name="T8" fmla="+- 0 8714 8558"/>
                  <a:gd name="T9" fmla="*/ T8 w 156"/>
                  <a:gd name="T10" fmla="+- 0 4671 4671"/>
                  <a:gd name="T11" fmla="*/ 4671 h 387"/>
                  <a:gd name="T12" fmla="+- 0 8558 8558"/>
                  <a:gd name="T13" fmla="*/ T12 w 156"/>
                  <a:gd name="T14" fmla="+- 0 4671 4671"/>
                  <a:gd name="T15" fmla="*/ 4671 h 387"/>
                  <a:gd name="T16" fmla="+- 0 8558 8558"/>
                  <a:gd name="T17" fmla="*/ T16 w 156"/>
                  <a:gd name="T18" fmla="+- 0 5057 4671"/>
                  <a:gd name="T19" fmla="*/ 5057 h 387"/>
                </a:gdLst>
                <a:ahLst/>
                <a:cxnLst>
                  <a:cxn ang="0">
                    <a:pos x="T1" y="T3"/>
                  </a:cxn>
                  <a:cxn ang="0">
                    <a:pos x="T5" y="T7"/>
                  </a:cxn>
                  <a:cxn ang="0">
                    <a:pos x="T9" y="T11"/>
                  </a:cxn>
                  <a:cxn ang="0">
                    <a:pos x="T13" y="T15"/>
                  </a:cxn>
                  <a:cxn ang="0">
                    <a:pos x="T17" y="T19"/>
                  </a:cxn>
                </a:cxnLst>
                <a:rect l="0" t="0" r="r" b="b"/>
                <a:pathLst>
                  <a:path w="156" h="387">
                    <a:moveTo>
                      <a:pt x="0" y="386"/>
                    </a:moveTo>
                    <a:lnTo>
                      <a:pt x="156" y="386"/>
                    </a:lnTo>
                    <a:lnTo>
                      <a:pt x="156" y="0"/>
                    </a:lnTo>
                    <a:lnTo>
                      <a:pt x="0" y="0"/>
                    </a:lnTo>
                    <a:lnTo>
                      <a:pt x="0" y="386"/>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58" name="Group 769"/>
            <p:cNvGrpSpPr>
              <a:grpSpLocks/>
            </p:cNvGrpSpPr>
            <p:nvPr/>
          </p:nvGrpSpPr>
          <p:grpSpPr bwMode="auto">
            <a:xfrm>
              <a:off x="8794" y="4712"/>
              <a:ext cx="154" cy="166"/>
              <a:chOff x="8794" y="4712"/>
              <a:chExt cx="154" cy="166"/>
            </a:xfrm>
          </p:grpSpPr>
          <p:sp>
            <p:nvSpPr>
              <p:cNvPr id="1930" name="Freeform 770"/>
              <p:cNvSpPr>
                <a:spLocks/>
              </p:cNvSpPr>
              <p:nvPr/>
            </p:nvSpPr>
            <p:spPr bwMode="auto">
              <a:xfrm>
                <a:off x="8794" y="4712"/>
                <a:ext cx="154" cy="166"/>
              </a:xfrm>
              <a:custGeom>
                <a:avLst/>
                <a:gdLst>
                  <a:gd name="T0" fmla="+- 0 8794 8794"/>
                  <a:gd name="T1" fmla="*/ T0 w 154"/>
                  <a:gd name="T2" fmla="+- 0 4877 4712"/>
                  <a:gd name="T3" fmla="*/ 4877 h 166"/>
                  <a:gd name="T4" fmla="+- 0 8947 8794"/>
                  <a:gd name="T5" fmla="*/ T4 w 154"/>
                  <a:gd name="T6" fmla="+- 0 4877 4712"/>
                  <a:gd name="T7" fmla="*/ 4877 h 166"/>
                  <a:gd name="T8" fmla="+- 0 8947 8794"/>
                  <a:gd name="T9" fmla="*/ T8 w 154"/>
                  <a:gd name="T10" fmla="+- 0 4712 4712"/>
                  <a:gd name="T11" fmla="*/ 4712 h 166"/>
                  <a:gd name="T12" fmla="+- 0 8794 8794"/>
                  <a:gd name="T13" fmla="*/ T12 w 154"/>
                  <a:gd name="T14" fmla="+- 0 4712 4712"/>
                  <a:gd name="T15" fmla="*/ 4712 h 166"/>
                  <a:gd name="T16" fmla="+- 0 8794 8794"/>
                  <a:gd name="T17" fmla="*/ T16 w 154"/>
                  <a:gd name="T18" fmla="+- 0 4877 4712"/>
                  <a:gd name="T19" fmla="*/ 4877 h 166"/>
                </a:gdLst>
                <a:ahLst/>
                <a:cxnLst>
                  <a:cxn ang="0">
                    <a:pos x="T1" y="T3"/>
                  </a:cxn>
                  <a:cxn ang="0">
                    <a:pos x="T5" y="T7"/>
                  </a:cxn>
                  <a:cxn ang="0">
                    <a:pos x="T9" y="T11"/>
                  </a:cxn>
                  <a:cxn ang="0">
                    <a:pos x="T13" y="T15"/>
                  </a:cxn>
                  <a:cxn ang="0">
                    <a:pos x="T17" y="T19"/>
                  </a:cxn>
                </a:cxnLst>
                <a:rect l="0" t="0" r="r" b="b"/>
                <a:pathLst>
                  <a:path w="154" h="166">
                    <a:moveTo>
                      <a:pt x="0" y="165"/>
                    </a:moveTo>
                    <a:lnTo>
                      <a:pt x="153" y="165"/>
                    </a:lnTo>
                    <a:lnTo>
                      <a:pt x="153" y="0"/>
                    </a:lnTo>
                    <a:lnTo>
                      <a:pt x="0" y="0"/>
                    </a:lnTo>
                    <a:lnTo>
                      <a:pt x="0" y="165"/>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59" name="Group 771"/>
            <p:cNvGrpSpPr>
              <a:grpSpLocks/>
            </p:cNvGrpSpPr>
            <p:nvPr/>
          </p:nvGrpSpPr>
          <p:grpSpPr bwMode="auto">
            <a:xfrm>
              <a:off x="8794" y="4712"/>
              <a:ext cx="154" cy="166"/>
              <a:chOff x="8794" y="4712"/>
              <a:chExt cx="154" cy="166"/>
            </a:xfrm>
          </p:grpSpPr>
          <p:sp>
            <p:nvSpPr>
              <p:cNvPr id="1929" name="Freeform 772"/>
              <p:cNvSpPr>
                <a:spLocks/>
              </p:cNvSpPr>
              <p:nvPr/>
            </p:nvSpPr>
            <p:spPr bwMode="auto">
              <a:xfrm>
                <a:off x="8794" y="4712"/>
                <a:ext cx="154" cy="166"/>
              </a:xfrm>
              <a:custGeom>
                <a:avLst/>
                <a:gdLst>
                  <a:gd name="T0" fmla="+- 0 8794 8794"/>
                  <a:gd name="T1" fmla="*/ T0 w 154"/>
                  <a:gd name="T2" fmla="+- 0 4877 4712"/>
                  <a:gd name="T3" fmla="*/ 4877 h 166"/>
                  <a:gd name="T4" fmla="+- 0 8947 8794"/>
                  <a:gd name="T5" fmla="*/ T4 w 154"/>
                  <a:gd name="T6" fmla="+- 0 4877 4712"/>
                  <a:gd name="T7" fmla="*/ 4877 h 166"/>
                  <a:gd name="T8" fmla="+- 0 8947 8794"/>
                  <a:gd name="T9" fmla="*/ T8 w 154"/>
                  <a:gd name="T10" fmla="+- 0 4712 4712"/>
                  <a:gd name="T11" fmla="*/ 4712 h 166"/>
                  <a:gd name="T12" fmla="+- 0 8794 8794"/>
                  <a:gd name="T13" fmla="*/ T12 w 154"/>
                  <a:gd name="T14" fmla="+- 0 4712 4712"/>
                  <a:gd name="T15" fmla="*/ 4712 h 166"/>
                  <a:gd name="T16" fmla="+- 0 8794 8794"/>
                  <a:gd name="T17" fmla="*/ T16 w 154"/>
                  <a:gd name="T18" fmla="+- 0 4877 4712"/>
                  <a:gd name="T19" fmla="*/ 4877 h 166"/>
                </a:gdLst>
                <a:ahLst/>
                <a:cxnLst>
                  <a:cxn ang="0">
                    <a:pos x="T1" y="T3"/>
                  </a:cxn>
                  <a:cxn ang="0">
                    <a:pos x="T5" y="T7"/>
                  </a:cxn>
                  <a:cxn ang="0">
                    <a:pos x="T9" y="T11"/>
                  </a:cxn>
                  <a:cxn ang="0">
                    <a:pos x="T13" y="T15"/>
                  </a:cxn>
                  <a:cxn ang="0">
                    <a:pos x="T17" y="T19"/>
                  </a:cxn>
                </a:cxnLst>
                <a:rect l="0" t="0" r="r" b="b"/>
                <a:pathLst>
                  <a:path w="154" h="166">
                    <a:moveTo>
                      <a:pt x="0" y="165"/>
                    </a:moveTo>
                    <a:lnTo>
                      <a:pt x="153" y="165"/>
                    </a:lnTo>
                    <a:lnTo>
                      <a:pt x="153" y="0"/>
                    </a:lnTo>
                    <a:lnTo>
                      <a:pt x="0" y="0"/>
                    </a:lnTo>
                    <a:lnTo>
                      <a:pt x="0" y="165"/>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60" name="Group 773"/>
            <p:cNvGrpSpPr>
              <a:grpSpLocks/>
            </p:cNvGrpSpPr>
            <p:nvPr/>
          </p:nvGrpSpPr>
          <p:grpSpPr bwMode="auto">
            <a:xfrm>
              <a:off x="9026" y="4745"/>
              <a:ext cx="156" cy="447"/>
              <a:chOff x="9026" y="4745"/>
              <a:chExt cx="156" cy="447"/>
            </a:xfrm>
          </p:grpSpPr>
          <p:sp>
            <p:nvSpPr>
              <p:cNvPr id="1928" name="Freeform 774"/>
              <p:cNvSpPr>
                <a:spLocks/>
              </p:cNvSpPr>
              <p:nvPr/>
            </p:nvSpPr>
            <p:spPr bwMode="auto">
              <a:xfrm>
                <a:off x="9026" y="4745"/>
                <a:ext cx="156" cy="447"/>
              </a:xfrm>
              <a:custGeom>
                <a:avLst/>
                <a:gdLst>
                  <a:gd name="T0" fmla="+- 0 9026 9026"/>
                  <a:gd name="T1" fmla="*/ T0 w 156"/>
                  <a:gd name="T2" fmla="+- 0 5192 4745"/>
                  <a:gd name="T3" fmla="*/ 5192 h 447"/>
                  <a:gd name="T4" fmla="+- 0 9182 9026"/>
                  <a:gd name="T5" fmla="*/ T4 w 156"/>
                  <a:gd name="T6" fmla="+- 0 5192 4745"/>
                  <a:gd name="T7" fmla="*/ 5192 h 447"/>
                  <a:gd name="T8" fmla="+- 0 9182 9026"/>
                  <a:gd name="T9" fmla="*/ T8 w 156"/>
                  <a:gd name="T10" fmla="+- 0 4745 4745"/>
                  <a:gd name="T11" fmla="*/ 4745 h 447"/>
                  <a:gd name="T12" fmla="+- 0 9026 9026"/>
                  <a:gd name="T13" fmla="*/ T12 w 156"/>
                  <a:gd name="T14" fmla="+- 0 4745 4745"/>
                  <a:gd name="T15" fmla="*/ 4745 h 447"/>
                  <a:gd name="T16" fmla="+- 0 9026 9026"/>
                  <a:gd name="T17" fmla="*/ T16 w 156"/>
                  <a:gd name="T18" fmla="+- 0 5192 4745"/>
                  <a:gd name="T19" fmla="*/ 5192 h 447"/>
                </a:gdLst>
                <a:ahLst/>
                <a:cxnLst>
                  <a:cxn ang="0">
                    <a:pos x="T1" y="T3"/>
                  </a:cxn>
                  <a:cxn ang="0">
                    <a:pos x="T5" y="T7"/>
                  </a:cxn>
                  <a:cxn ang="0">
                    <a:pos x="T9" y="T11"/>
                  </a:cxn>
                  <a:cxn ang="0">
                    <a:pos x="T13" y="T15"/>
                  </a:cxn>
                  <a:cxn ang="0">
                    <a:pos x="T17" y="T19"/>
                  </a:cxn>
                </a:cxnLst>
                <a:rect l="0" t="0" r="r" b="b"/>
                <a:pathLst>
                  <a:path w="156" h="447">
                    <a:moveTo>
                      <a:pt x="0" y="447"/>
                    </a:moveTo>
                    <a:lnTo>
                      <a:pt x="156" y="447"/>
                    </a:lnTo>
                    <a:lnTo>
                      <a:pt x="156" y="0"/>
                    </a:lnTo>
                    <a:lnTo>
                      <a:pt x="0" y="0"/>
                    </a:lnTo>
                    <a:lnTo>
                      <a:pt x="0" y="447"/>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61" name="Group 775"/>
            <p:cNvGrpSpPr>
              <a:grpSpLocks/>
            </p:cNvGrpSpPr>
            <p:nvPr/>
          </p:nvGrpSpPr>
          <p:grpSpPr bwMode="auto">
            <a:xfrm>
              <a:off x="9026" y="4745"/>
              <a:ext cx="156" cy="447"/>
              <a:chOff x="9026" y="4745"/>
              <a:chExt cx="156" cy="447"/>
            </a:xfrm>
          </p:grpSpPr>
          <p:sp>
            <p:nvSpPr>
              <p:cNvPr id="1927" name="Freeform 776"/>
              <p:cNvSpPr>
                <a:spLocks/>
              </p:cNvSpPr>
              <p:nvPr/>
            </p:nvSpPr>
            <p:spPr bwMode="auto">
              <a:xfrm>
                <a:off x="9026" y="4745"/>
                <a:ext cx="156" cy="447"/>
              </a:xfrm>
              <a:custGeom>
                <a:avLst/>
                <a:gdLst>
                  <a:gd name="T0" fmla="+- 0 9026 9026"/>
                  <a:gd name="T1" fmla="*/ T0 w 156"/>
                  <a:gd name="T2" fmla="+- 0 5192 4745"/>
                  <a:gd name="T3" fmla="*/ 5192 h 447"/>
                  <a:gd name="T4" fmla="+- 0 9182 9026"/>
                  <a:gd name="T5" fmla="*/ T4 w 156"/>
                  <a:gd name="T6" fmla="+- 0 5192 4745"/>
                  <a:gd name="T7" fmla="*/ 5192 h 447"/>
                  <a:gd name="T8" fmla="+- 0 9182 9026"/>
                  <a:gd name="T9" fmla="*/ T8 w 156"/>
                  <a:gd name="T10" fmla="+- 0 4745 4745"/>
                  <a:gd name="T11" fmla="*/ 4745 h 447"/>
                  <a:gd name="T12" fmla="+- 0 9026 9026"/>
                  <a:gd name="T13" fmla="*/ T12 w 156"/>
                  <a:gd name="T14" fmla="+- 0 4745 4745"/>
                  <a:gd name="T15" fmla="*/ 4745 h 447"/>
                  <a:gd name="T16" fmla="+- 0 9026 9026"/>
                  <a:gd name="T17" fmla="*/ T16 w 156"/>
                  <a:gd name="T18" fmla="+- 0 5192 4745"/>
                  <a:gd name="T19" fmla="*/ 5192 h 447"/>
                </a:gdLst>
                <a:ahLst/>
                <a:cxnLst>
                  <a:cxn ang="0">
                    <a:pos x="T1" y="T3"/>
                  </a:cxn>
                  <a:cxn ang="0">
                    <a:pos x="T5" y="T7"/>
                  </a:cxn>
                  <a:cxn ang="0">
                    <a:pos x="T9" y="T11"/>
                  </a:cxn>
                  <a:cxn ang="0">
                    <a:pos x="T13" y="T15"/>
                  </a:cxn>
                  <a:cxn ang="0">
                    <a:pos x="T17" y="T19"/>
                  </a:cxn>
                </a:cxnLst>
                <a:rect l="0" t="0" r="r" b="b"/>
                <a:pathLst>
                  <a:path w="156" h="447">
                    <a:moveTo>
                      <a:pt x="0" y="447"/>
                    </a:moveTo>
                    <a:lnTo>
                      <a:pt x="156" y="447"/>
                    </a:lnTo>
                    <a:lnTo>
                      <a:pt x="156" y="0"/>
                    </a:lnTo>
                    <a:lnTo>
                      <a:pt x="0" y="0"/>
                    </a:lnTo>
                    <a:lnTo>
                      <a:pt x="0" y="447"/>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62" name="Group 777"/>
            <p:cNvGrpSpPr>
              <a:grpSpLocks/>
            </p:cNvGrpSpPr>
            <p:nvPr/>
          </p:nvGrpSpPr>
          <p:grpSpPr bwMode="auto">
            <a:xfrm>
              <a:off x="9259" y="4781"/>
              <a:ext cx="156" cy="171"/>
              <a:chOff x="9259" y="4781"/>
              <a:chExt cx="156" cy="171"/>
            </a:xfrm>
          </p:grpSpPr>
          <p:sp>
            <p:nvSpPr>
              <p:cNvPr id="1926" name="Freeform 778"/>
              <p:cNvSpPr>
                <a:spLocks/>
              </p:cNvSpPr>
              <p:nvPr/>
            </p:nvSpPr>
            <p:spPr bwMode="auto">
              <a:xfrm>
                <a:off x="9259" y="4781"/>
                <a:ext cx="156" cy="171"/>
              </a:xfrm>
              <a:custGeom>
                <a:avLst/>
                <a:gdLst>
                  <a:gd name="T0" fmla="+- 0 9259 9259"/>
                  <a:gd name="T1" fmla="*/ T0 w 156"/>
                  <a:gd name="T2" fmla="+- 0 4952 4781"/>
                  <a:gd name="T3" fmla="*/ 4952 h 171"/>
                  <a:gd name="T4" fmla="+- 0 9415 9259"/>
                  <a:gd name="T5" fmla="*/ T4 w 156"/>
                  <a:gd name="T6" fmla="+- 0 4952 4781"/>
                  <a:gd name="T7" fmla="*/ 4952 h 171"/>
                  <a:gd name="T8" fmla="+- 0 9415 9259"/>
                  <a:gd name="T9" fmla="*/ T8 w 156"/>
                  <a:gd name="T10" fmla="+- 0 4781 4781"/>
                  <a:gd name="T11" fmla="*/ 4781 h 171"/>
                  <a:gd name="T12" fmla="+- 0 9259 9259"/>
                  <a:gd name="T13" fmla="*/ T12 w 156"/>
                  <a:gd name="T14" fmla="+- 0 4781 4781"/>
                  <a:gd name="T15" fmla="*/ 4781 h 171"/>
                  <a:gd name="T16" fmla="+- 0 9259 9259"/>
                  <a:gd name="T17" fmla="*/ T16 w 156"/>
                  <a:gd name="T18" fmla="+- 0 4952 4781"/>
                  <a:gd name="T19" fmla="*/ 4952 h 171"/>
                </a:gdLst>
                <a:ahLst/>
                <a:cxnLst>
                  <a:cxn ang="0">
                    <a:pos x="T1" y="T3"/>
                  </a:cxn>
                  <a:cxn ang="0">
                    <a:pos x="T5" y="T7"/>
                  </a:cxn>
                  <a:cxn ang="0">
                    <a:pos x="T9" y="T11"/>
                  </a:cxn>
                  <a:cxn ang="0">
                    <a:pos x="T13" y="T15"/>
                  </a:cxn>
                  <a:cxn ang="0">
                    <a:pos x="T17" y="T19"/>
                  </a:cxn>
                </a:cxnLst>
                <a:rect l="0" t="0" r="r" b="b"/>
                <a:pathLst>
                  <a:path w="156" h="171">
                    <a:moveTo>
                      <a:pt x="0" y="171"/>
                    </a:moveTo>
                    <a:lnTo>
                      <a:pt x="156" y="171"/>
                    </a:lnTo>
                    <a:lnTo>
                      <a:pt x="156" y="0"/>
                    </a:lnTo>
                    <a:lnTo>
                      <a:pt x="0" y="0"/>
                    </a:lnTo>
                    <a:lnTo>
                      <a:pt x="0" y="171"/>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63" name="Group 779"/>
            <p:cNvGrpSpPr>
              <a:grpSpLocks/>
            </p:cNvGrpSpPr>
            <p:nvPr/>
          </p:nvGrpSpPr>
          <p:grpSpPr bwMode="auto">
            <a:xfrm>
              <a:off x="9259" y="4781"/>
              <a:ext cx="156" cy="171"/>
              <a:chOff x="9259" y="4781"/>
              <a:chExt cx="156" cy="171"/>
            </a:xfrm>
          </p:grpSpPr>
          <p:sp>
            <p:nvSpPr>
              <p:cNvPr id="1925" name="Freeform 780"/>
              <p:cNvSpPr>
                <a:spLocks/>
              </p:cNvSpPr>
              <p:nvPr/>
            </p:nvSpPr>
            <p:spPr bwMode="auto">
              <a:xfrm>
                <a:off x="9259" y="4781"/>
                <a:ext cx="156" cy="171"/>
              </a:xfrm>
              <a:custGeom>
                <a:avLst/>
                <a:gdLst>
                  <a:gd name="T0" fmla="+- 0 9259 9259"/>
                  <a:gd name="T1" fmla="*/ T0 w 156"/>
                  <a:gd name="T2" fmla="+- 0 4952 4781"/>
                  <a:gd name="T3" fmla="*/ 4952 h 171"/>
                  <a:gd name="T4" fmla="+- 0 9415 9259"/>
                  <a:gd name="T5" fmla="*/ T4 w 156"/>
                  <a:gd name="T6" fmla="+- 0 4952 4781"/>
                  <a:gd name="T7" fmla="*/ 4952 h 171"/>
                  <a:gd name="T8" fmla="+- 0 9415 9259"/>
                  <a:gd name="T9" fmla="*/ T8 w 156"/>
                  <a:gd name="T10" fmla="+- 0 4781 4781"/>
                  <a:gd name="T11" fmla="*/ 4781 h 171"/>
                  <a:gd name="T12" fmla="+- 0 9259 9259"/>
                  <a:gd name="T13" fmla="*/ T12 w 156"/>
                  <a:gd name="T14" fmla="+- 0 4781 4781"/>
                  <a:gd name="T15" fmla="*/ 4781 h 171"/>
                  <a:gd name="T16" fmla="+- 0 9259 9259"/>
                  <a:gd name="T17" fmla="*/ T16 w 156"/>
                  <a:gd name="T18" fmla="+- 0 4952 4781"/>
                  <a:gd name="T19" fmla="*/ 4952 h 171"/>
                </a:gdLst>
                <a:ahLst/>
                <a:cxnLst>
                  <a:cxn ang="0">
                    <a:pos x="T1" y="T3"/>
                  </a:cxn>
                  <a:cxn ang="0">
                    <a:pos x="T5" y="T7"/>
                  </a:cxn>
                  <a:cxn ang="0">
                    <a:pos x="T9" y="T11"/>
                  </a:cxn>
                  <a:cxn ang="0">
                    <a:pos x="T13" y="T15"/>
                  </a:cxn>
                  <a:cxn ang="0">
                    <a:pos x="T17" y="T19"/>
                  </a:cxn>
                </a:cxnLst>
                <a:rect l="0" t="0" r="r" b="b"/>
                <a:pathLst>
                  <a:path w="156" h="171">
                    <a:moveTo>
                      <a:pt x="0" y="171"/>
                    </a:moveTo>
                    <a:lnTo>
                      <a:pt x="156" y="171"/>
                    </a:lnTo>
                    <a:lnTo>
                      <a:pt x="156" y="0"/>
                    </a:lnTo>
                    <a:lnTo>
                      <a:pt x="0" y="0"/>
                    </a:lnTo>
                    <a:lnTo>
                      <a:pt x="0" y="171"/>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64" name="Group 781"/>
            <p:cNvGrpSpPr>
              <a:grpSpLocks/>
            </p:cNvGrpSpPr>
            <p:nvPr/>
          </p:nvGrpSpPr>
          <p:grpSpPr bwMode="auto">
            <a:xfrm>
              <a:off x="9494" y="4820"/>
              <a:ext cx="156" cy="276"/>
              <a:chOff x="9494" y="4820"/>
              <a:chExt cx="156" cy="276"/>
            </a:xfrm>
          </p:grpSpPr>
          <p:sp>
            <p:nvSpPr>
              <p:cNvPr id="1924" name="Freeform 782"/>
              <p:cNvSpPr>
                <a:spLocks/>
              </p:cNvSpPr>
              <p:nvPr/>
            </p:nvSpPr>
            <p:spPr bwMode="auto">
              <a:xfrm>
                <a:off x="9494" y="4820"/>
                <a:ext cx="156" cy="276"/>
              </a:xfrm>
              <a:custGeom>
                <a:avLst/>
                <a:gdLst>
                  <a:gd name="T0" fmla="+- 0 9494 9494"/>
                  <a:gd name="T1" fmla="*/ T0 w 156"/>
                  <a:gd name="T2" fmla="+- 0 5096 4820"/>
                  <a:gd name="T3" fmla="*/ 5096 h 276"/>
                  <a:gd name="T4" fmla="+- 0 9650 9494"/>
                  <a:gd name="T5" fmla="*/ T4 w 156"/>
                  <a:gd name="T6" fmla="+- 0 5096 4820"/>
                  <a:gd name="T7" fmla="*/ 5096 h 276"/>
                  <a:gd name="T8" fmla="+- 0 9650 9494"/>
                  <a:gd name="T9" fmla="*/ T8 w 156"/>
                  <a:gd name="T10" fmla="+- 0 4820 4820"/>
                  <a:gd name="T11" fmla="*/ 4820 h 276"/>
                  <a:gd name="T12" fmla="+- 0 9494 9494"/>
                  <a:gd name="T13" fmla="*/ T12 w 156"/>
                  <a:gd name="T14" fmla="+- 0 4820 4820"/>
                  <a:gd name="T15" fmla="*/ 4820 h 276"/>
                  <a:gd name="T16" fmla="+- 0 9494 9494"/>
                  <a:gd name="T17" fmla="*/ T16 w 156"/>
                  <a:gd name="T18" fmla="+- 0 5096 4820"/>
                  <a:gd name="T19" fmla="*/ 5096 h 276"/>
                </a:gdLst>
                <a:ahLst/>
                <a:cxnLst>
                  <a:cxn ang="0">
                    <a:pos x="T1" y="T3"/>
                  </a:cxn>
                  <a:cxn ang="0">
                    <a:pos x="T5" y="T7"/>
                  </a:cxn>
                  <a:cxn ang="0">
                    <a:pos x="T9" y="T11"/>
                  </a:cxn>
                  <a:cxn ang="0">
                    <a:pos x="T13" y="T15"/>
                  </a:cxn>
                  <a:cxn ang="0">
                    <a:pos x="T17" y="T19"/>
                  </a:cxn>
                </a:cxnLst>
                <a:rect l="0" t="0" r="r" b="b"/>
                <a:pathLst>
                  <a:path w="156" h="276">
                    <a:moveTo>
                      <a:pt x="0" y="276"/>
                    </a:moveTo>
                    <a:lnTo>
                      <a:pt x="156" y="276"/>
                    </a:lnTo>
                    <a:lnTo>
                      <a:pt x="156" y="0"/>
                    </a:lnTo>
                    <a:lnTo>
                      <a:pt x="0" y="0"/>
                    </a:lnTo>
                    <a:lnTo>
                      <a:pt x="0" y="276"/>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65" name="Group 783"/>
            <p:cNvGrpSpPr>
              <a:grpSpLocks/>
            </p:cNvGrpSpPr>
            <p:nvPr/>
          </p:nvGrpSpPr>
          <p:grpSpPr bwMode="auto">
            <a:xfrm>
              <a:off x="9494" y="4820"/>
              <a:ext cx="156" cy="276"/>
              <a:chOff x="9494" y="4820"/>
              <a:chExt cx="156" cy="276"/>
            </a:xfrm>
          </p:grpSpPr>
          <p:sp>
            <p:nvSpPr>
              <p:cNvPr id="1923" name="Freeform 784"/>
              <p:cNvSpPr>
                <a:spLocks/>
              </p:cNvSpPr>
              <p:nvPr/>
            </p:nvSpPr>
            <p:spPr bwMode="auto">
              <a:xfrm>
                <a:off x="9494" y="4820"/>
                <a:ext cx="156" cy="276"/>
              </a:xfrm>
              <a:custGeom>
                <a:avLst/>
                <a:gdLst>
                  <a:gd name="T0" fmla="+- 0 9494 9494"/>
                  <a:gd name="T1" fmla="*/ T0 w 156"/>
                  <a:gd name="T2" fmla="+- 0 5096 4820"/>
                  <a:gd name="T3" fmla="*/ 5096 h 276"/>
                  <a:gd name="T4" fmla="+- 0 9650 9494"/>
                  <a:gd name="T5" fmla="*/ T4 w 156"/>
                  <a:gd name="T6" fmla="+- 0 5096 4820"/>
                  <a:gd name="T7" fmla="*/ 5096 h 276"/>
                  <a:gd name="T8" fmla="+- 0 9650 9494"/>
                  <a:gd name="T9" fmla="*/ T8 w 156"/>
                  <a:gd name="T10" fmla="+- 0 4820 4820"/>
                  <a:gd name="T11" fmla="*/ 4820 h 276"/>
                  <a:gd name="T12" fmla="+- 0 9494 9494"/>
                  <a:gd name="T13" fmla="*/ T12 w 156"/>
                  <a:gd name="T14" fmla="+- 0 4820 4820"/>
                  <a:gd name="T15" fmla="*/ 4820 h 276"/>
                  <a:gd name="T16" fmla="+- 0 9494 9494"/>
                  <a:gd name="T17" fmla="*/ T16 w 156"/>
                  <a:gd name="T18" fmla="+- 0 5096 4820"/>
                  <a:gd name="T19" fmla="*/ 5096 h 276"/>
                </a:gdLst>
                <a:ahLst/>
                <a:cxnLst>
                  <a:cxn ang="0">
                    <a:pos x="T1" y="T3"/>
                  </a:cxn>
                  <a:cxn ang="0">
                    <a:pos x="T5" y="T7"/>
                  </a:cxn>
                  <a:cxn ang="0">
                    <a:pos x="T9" y="T11"/>
                  </a:cxn>
                  <a:cxn ang="0">
                    <a:pos x="T13" y="T15"/>
                  </a:cxn>
                  <a:cxn ang="0">
                    <a:pos x="T17" y="T19"/>
                  </a:cxn>
                </a:cxnLst>
                <a:rect l="0" t="0" r="r" b="b"/>
                <a:pathLst>
                  <a:path w="156" h="276">
                    <a:moveTo>
                      <a:pt x="0" y="276"/>
                    </a:moveTo>
                    <a:lnTo>
                      <a:pt x="156" y="276"/>
                    </a:lnTo>
                    <a:lnTo>
                      <a:pt x="156" y="0"/>
                    </a:lnTo>
                    <a:lnTo>
                      <a:pt x="0" y="0"/>
                    </a:lnTo>
                    <a:lnTo>
                      <a:pt x="0" y="276"/>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66" name="Group 785"/>
            <p:cNvGrpSpPr>
              <a:grpSpLocks/>
            </p:cNvGrpSpPr>
            <p:nvPr/>
          </p:nvGrpSpPr>
          <p:grpSpPr bwMode="auto">
            <a:xfrm>
              <a:off x="9727" y="4844"/>
              <a:ext cx="156" cy="449"/>
              <a:chOff x="9727" y="4844"/>
              <a:chExt cx="156" cy="449"/>
            </a:xfrm>
          </p:grpSpPr>
          <p:sp>
            <p:nvSpPr>
              <p:cNvPr id="1922" name="Freeform 786"/>
              <p:cNvSpPr>
                <a:spLocks/>
              </p:cNvSpPr>
              <p:nvPr/>
            </p:nvSpPr>
            <p:spPr bwMode="auto">
              <a:xfrm>
                <a:off x="9727" y="4844"/>
                <a:ext cx="156" cy="449"/>
              </a:xfrm>
              <a:custGeom>
                <a:avLst/>
                <a:gdLst>
                  <a:gd name="T0" fmla="+- 0 9727 9727"/>
                  <a:gd name="T1" fmla="*/ T0 w 156"/>
                  <a:gd name="T2" fmla="+- 0 5292 4844"/>
                  <a:gd name="T3" fmla="*/ 5292 h 449"/>
                  <a:gd name="T4" fmla="+- 0 9883 9727"/>
                  <a:gd name="T5" fmla="*/ T4 w 156"/>
                  <a:gd name="T6" fmla="+- 0 5292 4844"/>
                  <a:gd name="T7" fmla="*/ 5292 h 449"/>
                  <a:gd name="T8" fmla="+- 0 9883 9727"/>
                  <a:gd name="T9" fmla="*/ T8 w 156"/>
                  <a:gd name="T10" fmla="+- 0 4844 4844"/>
                  <a:gd name="T11" fmla="*/ 4844 h 449"/>
                  <a:gd name="T12" fmla="+- 0 9727 9727"/>
                  <a:gd name="T13" fmla="*/ T12 w 156"/>
                  <a:gd name="T14" fmla="+- 0 4844 4844"/>
                  <a:gd name="T15" fmla="*/ 4844 h 449"/>
                  <a:gd name="T16" fmla="+- 0 9727 9727"/>
                  <a:gd name="T17" fmla="*/ T16 w 156"/>
                  <a:gd name="T18" fmla="+- 0 5292 4844"/>
                  <a:gd name="T19" fmla="*/ 5292 h 449"/>
                </a:gdLst>
                <a:ahLst/>
                <a:cxnLst>
                  <a:cxn ang="0">
                    <a:pos x="T1" y="T3"/>
                  </a:cxn>
                  <a:cxn ang="0">
                    <a:pos x="T5" y="T7"/>
                  </a:cxn>
                  <a:cxn ang="0">
                    <a:pos x="T9" y="T11"/>
                  </a:cxn>
                  <a:cxn ang="0">
                    <a:pos x="T13" y="T15"/>
                  </a:cxn>
                  <a:cxn ang="0">
                    <a:pos x="T17" y="T19"/>
                  </a:cxn>
                </a:cxnLst>
                <a:rect l="0" t="0" r="r" b="b"/>
                <a:pathLst>
                  <a:path w="156" h="449">
                    <a:moveTo>
                      <a:pt x="0" y="448"/>
                    </a:moveTo>
                    <a:lnTo>
                      <a:pt x="156" y="448"/>
                    </a:lnTo>
                    <a:lnTo>
                      <a:pt x="156" y="0"/>
                    </a:lnTo>
                    <a:lnTo>
                      <a:pt x="0" y="0"/>
                    </a:lnTo>
                    <a:lnTo>
                      <a:pt x="0" y="448"/>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67" name="Group 787"/>
            <p:cNvGrpSpPr>
              <a:grpSpLocks/>
            </p:cNvGrpSpPr>
            <p:nvPr/>
          </p:nvGrpSpPr>
          <p:grpSpPr bwMode="auto">
            <a:xfrm>
              <a:off x="9727" y="4844"/>
              <a:ext cx="156" cy="449"/>
              <a:chOff x="9727" y="4844"/>
              <a:chExt cx="156" cy="449"/>
            </a:xfrm>
          </p:grpSpPr>
          <p:sp>
            <p:nvSpPr>
              <p:cNvPr id="1921" name="Freeform 788"/>
              <p:cNvSpPr>
                <a:spLocks/>
              </p:cNvSpPr>
              <p:nvPr/>
            </p:nvSpPr>
            <p:spPr bwMode="auto">
              <a:xfrm>
                <a:off x="9727" y="4844"/>
                <a:ext cx="156" cy="449"/>
              </a:xfrm>
              <a:custGeom>
                <a:avLst/>
                <a:gdLst>
                  <a:gd name="T0" fmla="+- 0 9727 9727"/>
                  <a:gd name="T1" fmla="*/ T0 w 156"/>
                  <a:gd name="T2" fmla="+- 0 5292 4844"/>
                  <a:gd name="T3" fmla="*/ 5292 h 449"/>
                  <a:gd name="T4" fmla="+- 0 9883 9727"/>
                  <a:gd name="T5" fmla="*/ T4 w 156"/>
                  <a:gd name="T6" fmla="+- 0 5292 4844"/>
                  <a:gd name="T7" fmla="*/ 5292 h 449"/>
                  <a:gd name="T8" fmla="+- 0 9883 9727"/>
                  <a:gd name="T9" fmla="*/ T8 w 156"/>
                  <a:gd name="T10" fmla="+- 0 4844 4844"/>
                  <a:gd name="T11" fmla="*/ 4844 h 449"/>
                  <a:gd name="T12" fmla="+- 0 9727 9727"/>
                  <a:gd name="T13" fmla="*/ T12 w 156"/>
                  <a:gd name="T14" fmla="+- 0 4844 4844"/>
                  <a:gd name="T15" fmla="*/ 4844 h 449"/>
                  <a:gd name="T16" fmla="+- 0 9727 9727"/>
                  <a:gd name="T17" fmla="*/ T16 w 156"/>
                  <a:gd name="T18" fmla="+- 0 5292 4844"/>
                  <a:gd name="T19" fmla="*/ 5292 h 449"/>
                </a:gdLst>
                <a:ahLst/>
                <a:cxnLst>
                  <a:cxn ang="0">
                    <a:pos x="T1" y="T3"/>
                  </a:cxn>
                  <a:cxn ang="0">
                    <a:pos x="T5" y="T7"/>
                  </a:cxn>
                  <a:cxn ang="0">
                    <a:pos x="T9" y="T11"/>
                  </a:cxn>
                  <a:cxn ang="0">
                    <a:pos x="T13" y="T15"/>
                  </a:cxn>
                  <a:cxn ang="0">
                    <a:pos x="T17" y="T19"/>
                  </a:cxn>
                </a:cxnLst>
                <a:rect l="0" t="0" r="r" b="b"/>
                <a:pathLst>
                  <a:path w="156" h="449">
                    <a:moveTo>
                      <a:pt x="0" y="448"/>
                    </a:moveTo>
                    <a:lnTo>
                      <a:pt x="156" y="448"/>
                    </a:lnTo>
                    <a:lnTo>
                      <a:pt x="156" y="0"/>
                    </a:lnTo>
                    <a:lnTo>
                      <a:pt x="0" y="0"/>
                    </a:lnTo>
                    <a:lnTo>
                      <a:pt x="0" y="448"/>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68" name="Group 789"/>
            <p:cNvGrpSpPr>
              <a:grpSpLocks/>
            </p:cNvGrpSpPr>
            <p:nvPr/>
          </p:nvGrpSpPr>
          <p:grpSpPr bwMode="auto">
            <a:xfrm>
              <a:off x="9960" y="4877"/>
              <a:ext cx="156" cy="200"/>
              <a:chOff x="9960" y="4877"/>
              <a:chExt cx="156" cy="200"/>
            </a:xfrm>
          </p:grpSpPr>
          <p:sp>
            <p:nvSpPr>
              <p:cNvPr id="1920" name="Freeform 790"/>
              <p:cNvSpPr>
                <a:spLocks/>
              </p:cNvSpPr>
              <p:nvPr/>
            </p:nvSpPr>
            <p:spPr bwMode="auto">
              <a:xfrm>
                <a:off x="9960" y="4877"/>
                <a:ext cx="156" cy="200"/>
              </a:xfrm>
              <a:custGeom>
                <a:avLst/>
                <a:gdLst>
                  <a:gd name="T0" fmla="+- 0 9960 9960"/>
                  <a:gd name="T1" fmla="*/ T0 w 156"/>
                  <a:gd name="T2" fmla="+- 0 5076 4877"/>
                  <a:gd name="T3" fmla="*/ 5076 h 200"/>
                  <a:gd name="T4" fmla="+- 0 10116 9960"/>
                  <a:gd name="T5" fmla="*/ T4 w 156"/>
                  <a:gd name="T6" fmla="+- 0 5076 4877"/>
                  <a:gd name="T7" fmla="*/ 5076 h 200"/>
                  <a:gd name="T8" fmla="+- 0 10116 9960"/>
                  <a:gd name="T9" fmla="*/ T8 w 156"/>
                  <a:gd name="T10" fmla="+- 0 4877 4877"/>
                  <a:gd name="T11" fmla="*/ 4877 h 200"/>
                  <a:gd name="T12" fmla="+- 0 9960 9960"/>
                  <a:gd name="T13" fmla="*/ T12 w 156"/>
                  <a:gd name="T14" fmla="+- 0 4877 4877"/>
                  <a:gd name="T15" fmla="*/ 4877 h 200"/>
                  <a:gd name="T16" fmla="+- 0 9960 9960"/>
                  <a:gd name="T17" fmla="*/ T16 w 156"/>
                  <a:gd name="T18" fmla="+- 0 5076 4877"/>
                  <a:gd name="T19" fmla="*/ 5076 h 200"/>
                </a:gdLst>
                <a:ahLst/>
                <a:cxnLst>
                  <a:cxn ang="0">
                    <a:pos x="T1" y="T3"/>
                  </a:cxn>
                  <a:cxn ang="0">
                    <a:pos x="T5" y="T7"/>
                  </a:cxn>
                  <a:cxn ang="0">
                    <a:pos x="T9" y="T11"/>
                  </a:cxn>
                  <a:cxn ang="0">
                    <a:pos x="T13" y="T15"/>
                  </a:cxn>
                  <a:cxn ang="0">
                    <a:pos x="T17" y="T19"/>
                  </a:cxn>
                </a:cxnLst>
                <a:rect l="0" t="0" r="r" b="b"/>
                <a:pathLst>
                  <a:path w="156" h="200">
                    <a:moveTo>
                      <a:pt x="0" y="199"/>
                    </a:moveTo>
                    <a:lnTo>
                      <a:pt x="156" y="199"/>
                    </a:lnTo>
                    <a:lnTo>
                      <a:pt x="156" y="0"/>
                    </a:lnTo>
                    <a:lnTo>
                      <a:pt x="0" y="0"/>
                    </a:lnTo>
                    <a:lnTo>
                      <a:pt x="0" y="199"/>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69" name="Group 791"/>
            <p:cNvGrpSpPr>
              <a:grpSpLocks/>
            </p:cNvGrpSpPr>
            <p:nvPr/>
          </p:nvGrpSpPr>
          <p:grpSpPr bwMode="auto">
            <a:xfrm>
              <a:off x="9960" y="4877"/>
              <a:ext cx="156" cy="200"/>
              <a:chOff x="9960" y="4877"/>
              <a:chExt cx="156" cy="200"/>
            </a:xfrm>
          </p:grpSpPr>
          <p:sp>
            <p:nvSpPr>
              <p:cNvPr id="1919" name="Freeform 792"/>
              <p:cNvSpPr>
                <a:spLocks/>
              </p:cNvSpPr>
              <p:nvPr/>
            </p:nvSpPr>
            <p:spPr bwMode="auto">
              <a:xfrm>
                <a:off x="9960" y="4877"/>
                <a:ext cx="156" cy="200"/>
              </a:xfrm>
              <a:custGeom>
                <a:avLst/>
                <a:gdLst>
                  <a:gd name="T0" fmla="+- 0 9960 9960"/>
                  <a:gd name="T1" fmla="*/ T0 w 156"/>
                  <a:gd name="T2" fmla="+- 0 5076 4877"/>
                  <a:gd name="T3" fmla="*/ 5076 h 200"/>
                  <a:gd name="T4" fmla="+- 0 10116 9960"/>
                  <a:gd name="T5" fmla="*/ T4 w 156"/>
                  <a:gd name="T6" fmla="+- 0 5076 4877"/>
                  <a:gd name="T7" fmla="*/ 5076 h 200"/>
                  <a:gd name="T8" fmla="+- 0 10116 9960"/>
                  <a:gd name="T9" fmla="*/ T8 w 156"/>
                  <a:gd name="T10" fmla="+- 0 4877 4877"/>
                  <a:gd name="T11" fmla="*/ 4877 h 200"/>
                  <a:gd name="T12" fmla="+- 0 9960 9960"/>
                  <a:gd name="T13" fmla="*/ T12 w 156"/>
                  <a:gd name="T14" fmla="+- 0 4877 4877"/>
                  <a:gd name="T15" fmla="*/ 4877 h 200"/>
                  <a:gd name="T16" fmla="+- 0 9960 9960"/>
                  <a:gd name="T17" fmla="*/ T16 w 156"/>
                  <a:gd name="T18" fmla="+- 0 5076 4877"/>
                  <a:gd name="T19" fmla="*/ 5076 h 200"/>
                </a:gdLst>
                <a:ahLst/>
                <a:cxnLst>
                  <a:cxn ang="0">
                    <a:pos x="T1" y="T3"/>
                  </a:cxn>
                  <a:cxn ang="0">
                    <a:pos x="T5" y="T7"/>
                  </a:cxn>
                  <a:cxn ang="0">
                    <a:pos x="T9" y="T11"/>
                  </a:cxn>
                  <a:cxn ang="0">
                    <a:pos x="T13" y="T15"/>
                  </a:cxn>
                  <a:cxn ang="0">
                    <a:pos x="T17" y="T19"/>
                  </a:cxn>
                </a:cxnLst>
                <a:rect l="0" t="0" r="r" b="b"/>
                <a:pathLst>
                  <a:path w="156" h="200">
                    <a:moveTo>
                      <a:pt x="0" y="199"/>
                    </a:moveTo>
                    <a:lnTo>
                      <a:pt x="156" y="199"/>
                    </a:lnTo>
                    <a:lnTo>
                      <a:pt x="156" y="0"/>
                    </a:lnTo>
                    <a:lnTo>
                      <a:pt x="0" y="0"/>
                    </a:lnTo>
                    <a:lnTo>
                      <a:pt x="0" y="199"/>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0" name="Group 793"/>
            <p:cNvGrpSpPr>
              <a:grpSpLocks/>
            </p:cNvGrpSpPr>
            <p:nvPr/>
          </p:nvGrpSpPr>
          <p:grpSpPr bwMode="auto">
            <a:xfrm>
              <a:off x="10195" y="5009"/>
              <a:ext cx="156" cy="164"/>
              <a:chOff x="10195" y="5009"/>
              <a:chExt cx="156" cy="164"/>
            </a:xfrm>
          </p:grpSpPr>
          <p:sp>
            <p:nvSpPr>
              <p:cNvPr id="1918" name="Freeform 794"/>
              <p:cNvSpPr>
                <a:spLocks/>
              </p:cNvSpPr>
              <p:nvPr/>
            </p:nvSpPr>
            <p:spPr bwMode="auto">
              <a:xfrm>
                <a:off x="10195" y="5009"/>
                <a:ext cx="156" cy="164"/>
              </a:xfrm>
              <a:custGeom>
                <a:avLst/>
                <a:gdLst>
                  <a:gd name="T0" fmla="+- 0 10195 10195"/>
                  <a:gd name="T1" fmla="*/ T0 w 156"/>
                  <a:gd name="T2" fmla="+- 0 5172 5009"/>
                  <a:gd name="T3" fmla="*/ 5172 h 164"/>
                  <a:gd name="T4" fmla="+- 0 10351 10195"/>
                  <a:gd name="T5" fmla="*/ T4 w 156"/>
                  <a:gd name="T6" fmla="+- 0 5172 5009"/>
                  <a:gd name="T7" fmla="*/ 5172 h 164"/>
                  <a:gd name="T8" fmla="+- 0 10351 10195"/>
                  <a:gd name="T9" fmla="*/ T8 w 156"/>
                  <a:gd name="T10" fmla="+- 0 5009 5009"/>
                  <a:gd name="T11" fmla="*/ 5009 h 164"/>
                  <a:gd name="T12" fmla="+- 0 10195 10195"/>
                  <a:gd name="T13" fmla="*/ T12 w 156"/>
                  <a:gd name="T14" fmla="+- 0 5009 5009"/>
                  <a:gd name="T15" fmla="*/ 5009 h 164"/>
                  <a:gd name="T16" fmla="+- 0 10195 10195"/>
                  <a:gd name="T17" fmla="*/ T16 w 156"/>
                  <a:gd name="T18" fmla="+- 0 5172 5009"/>
                  <a:gd name="T19" fmla="*/ 5172 h 164"/>
                </a:gdLst>
                <a:ahLst/>
                <a:cxnLst>
                  <a:cxn ang="0">
                    <a:pos x="T1" y="T3"/>
                  </a:cxn>
                  <a:cxn ang="0">
                    <a:pos x="T5" y="T7"/>
                  </a:cxn>
                  <a:cxn ang="0">
                    <a:pos x="T9" y="T11"/>
                  </a:cxn>
                  <a:cxn ang="0">
                    <a:pos x="T13" y="T15"/>
                  </a:cxn>
                  <a:cxn ang="0">
                    <a:pos x="T17" y="T19"/>
                  </a:cxn>
                </a:cxnLst>
                <a:rect l="0" t="0" r="r" b="b"/>
                <a:pathLst>
                  <a:path w="156" h="164">
                    <a:moveTo>
                      <a:pt x="0" y="163"/>
                    </a:moveTo>
                    <a:lnTo>
                      <a:pt x="156" y="163"/>
                    </a:lnTo>
                    <a:lnTo>
                      <a:pt x="156" y="0"/>
                    </a:lnTo>
                    <a:lnTo>
                      <a:pt x="0" y="0"/>
                    </a:lnTo>
                    <a:lnTo>
                      <a:pt x="0" y="163"/>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71" name="Group 795"/>
            <p:cNvGrpSpPr>
              <a:grpSpLocks/>
            </p:cNvGrpSpPr>
            <p:nvPr/>
          </p:nvGrpSpPr>
          <p:grpSpPr bwMode="auto">
            <a:xfrm>
              <a:off x="10195" y="5009"/>
              <a:ext cx="156" cy="164"/>
              <a:chOff x="10195" y="5009"/>
              <a:chExt cx="156" cy="164"/>
            </a:xfrm>
          </p:grpSpPr>
          <p:sp>
            <p:nvSpPr>
              <p:cNvPr id="1917" name="Freeform 796"/>
              <p:cNvSpPr>
                <a:spLocks/>
              </p:cNvSpPr>
              <p:nvPr/>
            </p:nvSpPr>
            <p:spPr bwMode="auto">
              <a:xfrm>
                <a:off x="10195" y="5009"/>
                <a:ext cx="156" cy="164"/>
              </a:xfrm>
              <a:custGeom>
                <a:avLst/>
                <a:gdLst>
                  <a:gd name="T0" fmla="+- 0 10195 10195"/>
                  <a:gd name="T1" fmla="*/ T0 w 156"/>
                  <a:gd name="T2" fmla="+- 0 5172 5009"/>
                  <a:gd name="T3" fmla="*/ 5172 h 164"/>
                  <a:gd name="T4" fmla="+- 0 10351 10195"/>
                  <a:gd name="T5" fmla="*/ T4 w 156"/>
                  <a:gd name="T6" fmla="+- 0 5172 5009"/>
                  <a:gd name="T7" fmla="*/ 5172 h 164"/>
                  <a:gd name="T8" fmla="+- 0 10351 10195"/>
                  <a:gd name="T9" fmla="*/ T8 w 156"/>
                  <a:gd name="T10" fmla="+- 0 5009 5009"/>
                  <a:gd name="T11" fmla="*/ 5009 h 164"/>
                  <a:gd name="T12" fmla="+- 0 10195 10195"/>
                  <a:gd name="T13" fmla="*/ T12 w 156"/>
                  <a:gd name="T14" fmla="+- 0 5009 5009"/>
                  <a:gd name="T15" fmla="*/ 5009 h 164"/>
                  <a:gd name="T16" fmla="+- 0 10195 10195"/>
                  <a:gd name="T17" fmla="*/ T16 w 156"/>
                  <a:gd name="T18" fmla="+- 0 5172 5009"/>
                  <a:gd name="T19" fmla="*/ 5172 h 164"/>
                </a:gdLst>
                <a:ahLst/>
                <a:cxnLst>
                  <a:cxn ang="0">
                    <a:pos x="T1" y="T3"/>
                  </a:cxn>
                  <a:cxn ang="0">
                    <a:pos x="T5" y="T7"/>
                  </a:cxn>
                  <a:cxn ang="0">
                    <a:pos x="T9" y="T11"/>
                  </a:cxn>
                  <a:cxn ang="0">
                    <a:pos x="T13" y="T15"/>
                  </a:cxn>
                  <a:cxn ang="0">
                    <a:pos x="T17" y="T19"/>
                  </a:cxn>
                </a:cxnLst>
                <a:rect l="0" t="0" r="r" b="b"/>
                <a:pathLst>
                  <a:path w="156" h="164">
                    <a:moveTo>
                      <a:pt x="0" y="163"/>
                    </a:moveTo>
                    <a:lnTo>
                      <a:pt x="156" y="163"/>
                    </a:lnTo>
                    <a:lnTo>
                      <a:pt x="156" y="0"/>
                    </a:lnTo>
                    <a:lnTo>
                      <a:pt x="0" y="0"/>
                    </a:lnTo>
                    <a:lnTo>
                      <a:pt x="0" y="163"/>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2" name="Group 797"/>
            <p:cNvGrpSpPr>
              <a:grpSpLocks/>
            </p:cNvGrpSpPr>
            <p:nvPr/>
          </p:nvGrpSpPr>
          <p:grpSpPr bwMode="auto">
            <a:xfrm>
              <a:off x="2210" y="3101"/>
              <a:ext cx="2" cy="2660"/>
              <a:chOff x="2210" y="3101"/>
              <a:chExt cx="2" cy="2660"/>
            </a:xfrm>
          </p:grpSpPr>
          <p:sp>
            <p:nvSpPr>
              <p:cNvPr id="1916" name="Freeform 798"/>
              <p:cNvSpPr>
                <a:spLocks/>
              </p:cNvSpPr>
              <p:nvPr/>
            </p:nvSpPr>
            <p:spPr bwMode="auto">
              <a:xfrm>
                <a:off x="2210" y="3101"/>
                <a:ext cx="2" cy="2660"/>
              </a:xfrm>
              <a:custGeom>
                <a:avLst/>
                <a:gdLst>
                  <a:gd name="T0" fmla="+- 0 5760 3101"/>
                  <a:gd name="T1" fmla="*/ 5760 h 2660"/>
                  <a:gd name="T2" fmla="+- 0 3101 3101"/>
                  <a:gd name="T3" fmla="*/ 3101 h 2660"/>
                </a:gdLst>
                <a:ahLst/>
                <a:cxnLst>
                  <a:cxn ang="0">
                    <a:pos x="0" y="T1"/>
                  </a:cxn>
                  <a:cxn ang="0">
                    <a:pos x="0" y="T3"/>
                  </a:cxn>
                </a:cxnLst>
                <a:rect l="0" t="0" r="r" b="b"/>
                <a:pathLst>
                  <a:path h="2660">
                    <a:moveTo>
                      <a:pt x="0" y="2659"/>
                    </a:moveTo>
                    <a:lnTo>
                      <a:pt x="0" y="0"/>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3" name="Group 799"/>
            <p:cNvGrpSpPr>
              <a:grpSpLocks/>
            </p:cNvGrpSpPr>
            <p:nvPr/>
          </p:nvGrpSpPr>
          <p:grpSpPr bwMode="auto">
            <a:xfrm>
              <a:off x="2146" y="5760"/>
              <a:ext cx="65" cy="2"/>
              <a:chOff x="2146" y="5760"/>
              <a:chExt cx="65" cy="2"/>
            </a:xfrm>
          </p:grpSpPr>
          <p:sp>
            <p:nvSpPr>
              <p:cNvPr id="1904" name="Freeform 800"/>
              <p:cNvSpPr>
                <a:spLocks/>
              </p:cNvSpPr>
              <p:nvPr/>
            </p:nvSpPr>
            <p:spPr bwMode="auto">
              <a:xfrm>
                <a:off x="2146" y="5760"/>
                <a:ext cx="65" cy="2"/>
              </a:xfrm>
              <a:custGeom>
                <a:avLst/>
                <a:gdLst>
                  <a:gd name="T0" fmla="+- 0 2146 2146"/>
                  <a:gd name="T1" fmla="*/ T0 w 65"/>
                  <a:gd name="T2" fmla="+- 0 2210 2146"/>
                  <a:gd name="T3" fmla="*/ T2 w 65"/>
                </a:gdLst>
                <a:ahLst/>
                <a:cxnLst>
                  <a:cxn ang="0">
                    <a:pos x="T1" y="0"/>
                  </a:cxn>
                  <a:cxn ang="0">
                    <a:pos x="T3" y="0"/>
                  </a:cxn>
                </a:cxnLst>
                <a:rect l="0" t="0" r="r" b="b"/>
                <a:pathLst>
                  <a:path w="65">
                    <a:moveTo>
                      <a:pt x="0" y="0"/>
                    </a:moveTo>
                    <a:lnTo>
                      <a:pt x="64" y="0"/>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4" name="Group 801"/>
            <p:cNvGrpSpPr>
              <a:grpSpLocks/>
            </p:cNvGrpSpPr>
            <p:nvPr/>
          </p:nvGrpSpPr>
          <p:grpSpPr bwMode="auto">
            <a:xfrm>
              <a:off x="2146" y="5021"/>
              <a:ext cx="65" cy="2"/>
              <a:chOff x="2146" y="5021"/>
              <a:chExt cx="65" cy="2"/>
            </a:xfrm>
          </p:grpSpPr>
          <p:sp>
            <p:nvSpPr>
              <p:cNvPr id="1903" name="Freeform 802"/>
              <p:cNvSpPr>
                <a:spLocks/>
              </p:cNvSpPr>
              <p:nvPr/>
            </p:nvSpPr>
            <p:spPr bwMode="auto">
              <a:xfrm>
                <a:off x="2146" y="5021"/>
                <a:ext cx="65" cy="2"/>
              </a:xfrm>
              <a:custGeom>
                <a:avLst/>
                <a:gdLst>
                  <a:gd name="T0" fmla="+- 0 2146 2146"/>
                  <a:gd name="T1" fmla="*/ T0 w 65"/>
                  <a:gd name="T2" fmla="+- 0 2210 2146"/>
                  <a:gd name="T3" fmla="*/ T2 w 65"/>
                </a:gdLst>
                <a:ahLst/>
                <a:cxnLst>
                  <a:cxn ang="0">
                    <a:pos x="T1" y="0"/>
                  </a:cxn>
                  <a:cxn ang="0">
                    <a:pos x="T3" y="0"/>
                  </a:cxn>
                </a:cxnLst>
                <a:rect l="0" t="0" r="r" b="b"/>
                <a:pathLst>
                  <a:path w="65">
                    <a:moveTo>
                      <a:pt x="0" y="0"/>
                    </a:moveTo>
                    <a:lnTo>
                      <a:pt x="64" y="0"/>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5" name="Group 803"/>
            <p:cNvGrpSpPr>
              <a:grpSpLocks/>
            </p:cNvGrpSpPr>
            <p:nvPr/>
          </p:nvGrpSpPr>
          <p:grpSpPr bwMode="auto">
            <a:xfrm>
              <a:off x="2146" y="4282"/>
              <a:ext cx="65" cy="2"/>
              <a:chOff x="2146" y="4282"/>
              <a:chExt cx="65" cy="2"/>
            </a:xfrm>
          </p:grpSpPr>
          <p:sp>
            <p:nvSpPr>
              <p:cNvPr id="1902" name="Freeform 804"/>
              <p:cNvSpPr>
                <a:spLocks/>
              </p:cNvSpPr>
              <p:nvPr/>
            </p:nvSpPr>
            <p:spPr bwMode="auto">
              <a:xfrm>
                <a:off x="2146" y="4282"/>
                <a:ext cx="65" cy="2"/>
              </a:xfrm>
              <a:custGeom>
                <a:avLst/>
                <a:gdLst>
                  <a:gd name="T0" fmla="+- 0 2146 2146"/>
                  <a:gd name="T1" fmla="*/ T0 w 65"/>
                  <a:gd name="T2" fmla="+- 0 2210 2146"/>
                  <a:gd name="T3" fmla="*/ T2 w 65"/>
                </a:gdLst>
                <a:ahLst/>
                <a:cxnLst>
                  <a:cxn ang="0">
                    <a:pos x="T1" y="0"/>
                  </a:cxn>
                  <a:cxn ang="0">
                    <a:pos x="T3" y="0"/>
                  </a:cxn>
                </a:cxnLst>
                <a:rect l="0" t="0" r="r" b="b"/>
                <a:pathLst>
                  <a:path w="65">
                    <a:moveTo>
                      <a:pt x="0" y="0"/>
                    </a:moveTo>
                    <a:lnTo>
                      <a:pt x="64" y="0"/>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6" name="Group 805"/>
            <p:cNvGrpSpPr>
              <a:grpSpLocks/>
            </p:cNvGrpSpPr>
            <p:nvPr/>
          </p:nvGrpSpPr>
          <p:grpSpPr bwMode="auto">
            <a:xfrm>
              <a:off x="2146" y="3543"/>
              <a:ext cx="65" cy="2"/>
              <a:chOff x="2146" y="3543"/>
              <a:chExt cx="65" cy="2"/>
            </a:xfrm>
          </p:grpSpPr>
          <p:sp>
            <p:nvSpPr>
              <p:cNvPr id="1901" name="Freeform 806"/>
              <p:cNvSpPr>
                <a:spLocks/>
              </p:cNvSpPr>
              <p:nvPr/>
            </p:nvSpPr>
            <p:spPr bwMode="auto">
              <a:xfrm>
                <a:off x="2146" y="3543"/>
                <a:ext cx="65" cy="2"/>
              </a:xfrm>
              <a:custGeom>
                <a:avLst/>
                <a:gdLst>
                  <a:gd name="T0" fmla="+- 0 2146 2146"/>
                  <a:gd name="T1" fmla="*/ T0 w 65"/>
                  <a:gd name="T2" fmla="+- 0 2210 2146"/>
                  <a:gd name="T3" fmla="*/ T2 w 65"/>
                </a:gdLst>
                <a:ahLst/>
                <a:cxnLst>
                  <a:cxn ang="0">
                    <a:pos x="T1" y="0"/>
                  </a:cxn>
                  <a:cxn ang="0">
                    <a:pos x="T3" y="0"/>
                  </a:cxn>
                </a:cxnLst>
                <a:rect l="0" t="0" r="r" b="b"/>
                <a:pathLst>
                  <a:path w="65">
                    <a:moveTo>
                      <a:pt x="0" y="0"/>
                    </a:moveTo>
                    <a:lnTo>
                      <a:pt x="64" y="0"/>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7" name="Group 807"/>
            <p:cNvGrpSpPr>
              <a:grpSpLocks/>
            </p:cNvGrpSpPr>
            <p:nvPr/>
          </p:nvGrpSpPr>
          <p:grpSpPr bwMode="auto">
            <a:xfrm>
              <a:off x="2210" y="5760"/>
              <a:ext cx="8180" cy="2"/>
              <a:chOff x="2210" y="5760"/>
              <a:chExt cx="8180" cy="2"/>
            </a:xfrm>
          </p:grpSpPr>
          <p:sp>
            <p:nvSpPr>
              <p:cNvPr id="1900" name="Freeform 808"/>
              <p:cNvSpPr>
                <a:spLocks/>
              </p:cNvSpPr>
              <p:nvPr/>
            </p:nvSpPr>
            <p:spPr bwMode="auto">
              <a:xfrm>
                <a:off x="2210" y="5760"/>
                <a:ext cx="8180" cy="2"/>
              </a:xfrm>
              <a:custGeom>
                <a:avLst/>
                <a:gdLst>
                  <a:gd name="T0" fmla="+- 0 2210 2210"/>
                  <a:gd name="T1" fmla="*/ T0 w 8180"/>
                  <a:gd name="T2" fmla="+- 0 10390 2210"/>
                  <a:gd name="T3" fmla="*/ T2 w 8180"/>
                </a:gdLst>
                <a:ahLst/>
                <a:cxnLst>
                  <a:cxn ang="0">
                    <a:pos x="T1" y="0"/>
                  </a:cxn>
                  <a:cxn ang="0">
                    <a:pos x="T3" y="0"/>
                  </a:cxn>
                </a:cxnLst>
                <a:rect l="0" t="0" r="r" b="b"/>
                <a:pathLst>
                  <a:path w="8180">
                    <a:moveTo>
                      <a:pt x="0" y="0"/>
                    </a:moveTo>
                    <a:lnTo>
                      <a:pt x="8180" y="0"/>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8" name="Group 809"/>
            <p:cNvGrpSpPr>
              <a:grpSpLocks/>
            </p:cNvGrpSpPr>
            <p:nvPr/>
          </p:nvGrpSpPr>
          <p:grpSpPr bwMode="auto">
            <a:xfrm>
              <a:off x="2210" y="5760"/>
              <a:ext cx="2" cy="65"/>
              <a:chOff x="2210" y="5760"/>
              <a:chExt cx="2" cy="65"/>
            </a:xfrm>
          </p:grpSpPr>
          <p:sp>
            <p:nvSpPr>
              <p:cNvPr id="1899" name="Freeform 810"/>
              <p:cNvSpPr>
                <a:spLocks/>
              </p:cNvSpPr>
              <p:nvPr/>
            </p:nvSpPr>
            <p:spPr bwMode="auto">
              <a:xfrm>
                <a:off x="2210"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79" name="Group 811"/>
            <p:cNvGrpSpPr>
              <a:grpSpLocks/>
            </p:cNvGrpSpPr>
            <p:nvPr/>
          </p:nvGrpSpPr>
          <p:grpSpPr bwMode="auto">
            <a:xfrm>
              <a:off x="2443" y="5760"/>
              <a:ext cx="2" cy="65"/>
              <a:chOff x="2443" y="5760"/>
              <a:chExt cx="2" cy="65"/>
            </a:xfrm>
          </p:grpSpPr>
          <p:sp>
            <p:nvSpPr>
              <p:cNvPr id="1898" name="Freeform 812"/>
              <p:cNvSpPr>
                <a:spLocks/>
              </p:cNvSpPr>
              <p:nvPr/>
            </p:nvSpPr>
            <p:spPr bwMode="auto">
              <a:xfrm>
                <a:off x="2443"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0" name="Group 813"/>
            <p:cNvGrpSpPr>
              <a:grpSpLocks/>
            </p:cNvGrpSpPr>
            <p:nvPr/>
          </p:nvGrpSpPr>
          <p:grpSpPr bwMode="auto">
            <a:xfrm>
              <a:off x="2676" y="5760"/>
              <a:ext cx="2" cy="65"/>
              <a:chOff x="2676" y="5760"/>
              <a:chExt cx="2" cy="65"/>
            </a:xfrm>
          </p:grpSpPr>
          <p:sp>
            <p:nvSpPr>
              <p:cNvPr id="1897" name="Freeform 814"/>
              <p:cNvSpPr>
                <a:spLocks/>
              </p:cNvSpPr>
              <p:nvPr/>
            </p:nvSpPr>
            <p:spPr bwMode="auto">
              <a:xfrm>
                <a:off x="2676"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1" name="Group 815"/>
            <p:cNvGrpSpPr>
              <a:grpSpLocks/>
            </p:cNvGrpSpPr>
            <p:nvPr/>
          </p:nvGrpSpPr>
          <p:grpSpPr bwMode="auto">
            <a:xfrm>
              <a:off x="2911" y="5760"/>
              <a:ext cx="2" cy="65"/>
              <a:chOff x="2911" y="5760"/>
              <a:chExt cx="2" cy="65"/>
            </a:xfrm>
          </p:grpSpPr>
          <p:sp>
            <p:nvSpPr>
              <p:cNvPr id="1896" name="Freeform 816"/>
              <p:cNvSpPr>
                <a:spLocks/>
              </p:cNvSpPr>
              <p:nvPr/>
            </p:nvSpPr>
            <p:spPr bwMode="auto">
              <a:xfrm>
                <a:off x="2911"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2" name="Group 817"/>
            <p:cNvGrpSpPr>
              <a:grpSpLocks/>
            </p:cNvGrpSpPr>
            <p:nvPr/>
          </p:nvGrpSpPr>
          <p:grpSpPr bwMode="auto">
            <a:xfrm>
              <a:off x="3144" y="5760"/>
              <a:ext cx="2" cy="65"/>
              <a:chOff x="3144" y="5760"/>
              <a:chExt cx="2" cy="65"/>
            </a:xfrm>
          </p:grpSpPr>
          <p:sp>
            <p:nvSpPr>
              <p:cNvPr id="1895" name="Freeform 818"/>
              <p:cNvSpPr>
                <a:spLocks/>
              </p:cNvSpPr>
              <p:nvPr/>
            </p:nvSpPr>
            <p:spPr bwMode="auto">
              <a:xfrm>
                <a:off x="3144"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3" name="Group 819"/>
            <p:cNvGrpSpPr>
              <a:grpSpLocks/>
            </p:cNvGrpSpPr>
            <p:nvPr/>
          </p:nvGrpSpPr>
          <p:grpSpPr bwMode="auto">
            <a:xfrm>
              <a:off x="3377" y="5760"/>
              <a:ext cx="2" cy="65"/>
              <a:chOff x="3377" y="5760"/>
              <a:chExt cx="2" cy="65"/>
            </a:xfrm>
          </p:grpSpPr>
          <p:sp>
            <p:nvSpPr>
              <p:cNvPr id="1894" name="Freeform 820"/>
              <p:cNvSpPr>
                <a:spLocks/>
              </p:cNvSpPr>
              <p:nvPr/>
            </p:nvSpPr>
            <p:spPr bwMode="auto">
              <a:xfrm>
                <a:off x="3377"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4" name="Group 821"/>
            <p:cNvGrpSpPr>
              <a:grpSpLocks/>
            </p:cNvGrpSpPr>
            <p:nvPr/>
          </p:nvGrpSpPr>
          <p:grpSpPr bwMode="auto">
            <a:xfrm>
              <a:off x="3612" y="5760"/>
              <a:ext cx="2" cy="65"/>
              <a:chOff x="3612" y="5760"/>
              <a:chExt cx="2" cy="65"/>
            </a:xfrm>
          </p:grpSpPr>
          <p:sp>
            <p:nvSpPr>
              <p:cNvPr id="1893" name="Freeform 822"/>
              <p:cNvSpPr>
                <a:spLocks/>
              </p:cNvSpPr>
              <p:nvPr/>
            </p:nvSpPr>
            <p:spPr bwMode="auto">
              <a:xfrm>
                <a:off x="3612"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5" name="Group 823"/>
            <p:cNvGrpSpPr>
              <a:grpSpLocks/>
            </p:cNvGrpSpPr>
            <p:nvPr/>
          </p:nvGrpSpPr>
          <p:grpSpPr bwMode="auto">
            <a:xfrm>
              <a:off x="3845" y="5760"/>
              <a:ext cx="2" cy="65"/>
              <a:chOff x="3845" y="5760"/>
              <a:chExt cx="2" cy="65"/>
            </a:xfrm>
          </p:grpSpPr>
          <p:sp>
            <p:nvSpPr>
              <p:cNvPr id="1892" name="Freeform 824"/>
              <p:cNvSpPr>
                <a:spLocks/>
              </p:cNvSpPr>
              <p:nvPr/>
            </p:nvSpPr>
            <p:spPr bwMode="auto">
              <a:xfrm>
                <a:off x="3845"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6" name="Group 825"/>
            <p:cNvGrpSpPr>
              <a:grpSpLocks/>
            </p:cNvGrpSpPr>
            <p:nvPr/>
          </p:nvGrpSpPr>
          <p:grpSpPr bwMode="auto">
            <a:xfrm>
              <a:off x="4080" y="5760"/>
              <a:ext cx="2" cy="65"/>
              <a:chOff x="4080" y="5760"/>
              <a:chExt cx="2" cy="65"/>
            </a:xfrm>
          </p:grpSpPr>
          <p:sp>
            <p:nvSpPr>
              <p:cNvPr id="1891" name="Freeform 826"/>
              <p:cNvSpPr>
                <a:spLocks/>
              </p:cNvSpPr>
              <p:nvPr/>
            </p:nvSpPr>
            <p:spPr bwMode="auto">
              <a:xfrm>
                <a:off x="4080"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7" name="Group 827"/>
            <p:cNvGrpSpPr>
              <a:grpSpLocks/>
            </p:cNvGrpSpPr>
            <p:nvPr/>
          </p:nvGrpSpPr>
          <p:grpSpPr bwMode="auto">
            <a:xfrm>
              <a:off x="4313" y="5760"/>
              <a:ext cx="2" cy="65"/>
              <a:chOff x="4313" y="5760"/>
              <a:chExt cx="2" cy="65"/>
            </a:xfrm>
          </p:grpSpPr>
          <p:sp>
            <p:nvSpPr>
              <p:cNvPr id="1890" name="Freeform 828"/>
              <p:cNvSpPr>
                <a:spLocks/>
              </p:cNvSpPr>
              <p:nvPr/>
            </p:nvSpPr>
            <p:spPr bwMode="auto">
              <a:xfrm>
                <a:off x="4313"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8" name="Group 829"/>
            <p:cNvGrpSpPr>
              <a:grpSpLocks/>
            </p:cNvGrpSpPr>
            <p:nvPr/>
          </p:nvGrpSpPr>
          <p:grpSpPr bwMode="auto">
            <a:xfrm>
              <a:off x="4546" y="5760"/>
              <a:ext cx="2" cy="65"/>
              <a:chOff x="4546" y="5760"/>
              <a:chExt cx="2" cy="65"/>
            </a:xfrm>
          </p:grpSpPr>
          <p:sp>
            <p:nvSpPr>
              <p:cNvPr id="1889" name="Freeform 830"/>
              <p:cNvSpPr>
                <a:spLocks/>
              </p:cNvSpPr>
              <p:nvPr/>
            </p:nvSpPr>
            <p:spPr bwMode="auto">
              <a:xfrm>
                <a:off x="4546"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89" name="Group 831"/>
            <p:cNvGrpSpPr>
              <a:grpSpLocks/>
            </p:cNvGrpSpPr>
            <p:nvPr/>
          </p:nvGrpSpPr>
          <p:grpSpPr bwMode="auto">
            <a:xfrm>
              <a:off x="4781" y="5760"/>
              <a:ext cx="2" cy="65"/>
              <a:chOff x="4781" y="5760"/>
              <a:chExt cx="2" cy="65"/>
            </a:xfrm>
          </p:grpSpPr>
          <p:sp>
            <p:nvSpPr>
              <p:cNvPr id="1888" name="Freeform 832"/>
              <p:cNvSpPr>
                <a:spLocks/>
              </p:cNvSpPr>
              <p:nvPr/>
            </p:nvSpPr>
            <p:spPr bwMode="auto">
              <a:xfrm>
                <a:off x="4781"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0" name="Group 833"/>
            <p:cNvGrpSpPr>
              <a:grpSpLocks/>
            </p:cNvGrpSpPr>
            <p:nvPr/>
          </p:nvGrpSpPr>
          <p:grpSpPr bwMode="auto">
            <a:xfrm>
              <a:off x="5014" y="5760"/>
              <a:ext cx="2" cy="65"/>
              <a:chOff x="5014" y="5760"/>
              <a:chExt cx="2" cy="65"/>
            </a:xfrm>
          </p:grpSpPr>
          <p:sp>
            <p:nvSpPr>
              <p:cNvPr id="1855" name="Freeform 834"/>
              <p:cNvSpPr>
                <a:spLocks/>
              </p:cNvSpPr>
              <p:nvPr/>
            </p:nvSpPr>
            <p:spPr bwMode="auto">
              <a:xfrm>
                <a:off x="5014"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1" name="Group 835"/>
            <p:cNvGrpSpPr>
              <a:grpSpLocks/>
            </p:cNvGrpSpPr>
            <p:nvPr/>
          </p:nvGrpSpPr>
          <p:grpSpPr bwMode="auto">
            <a:xfrm>
              <a:off x="5249" y="5760"/>
              <a:ext cx="2" cy="65"/>
              <a:chOff x="5249" y="5760"/>
              <a:chExt cx="2" cy="65"/>
            </a:xfrm>
          </p:grpSpPr>
          <p:sp>
            <p:nvSpPr>
              <p:cNvPr id="1854" name="Freeform 836"/>
              <p:cNvSpPr>
                <a:spLocks/>
              </p:cNvSpPr>
              <p:nvPr/>
            </p:nvSpPr>
            <p:spPr bwMode="auto">
              <a:xfrm>
                <a:off x="5249"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2" name="Group 837"/>
            <p:cNvGrpSpPr>
              <a:grpSpLocks/>
            </p:cNvGrpSpPr>
            <p:nvPr/>
          </p:nvGrpSpPr>
          <p:grpSpPr bwMode="auto">
            <a:xfrm>
              <a:off x="5482" y="5760"/>
              <a:ext cx="2" cy="65"/>
              <a:chOff x="5482" y="5760"/>
              <a:chExt cx="2" cy="65"/>
            </a:xfrm>
          </p:grpSpPr>
          <p:sp>
            <p:nvSpPr>
              <p:cNvPr id="1853" name="Freeform 838"/>
              <p:cNvSpPr>
                <a:spLocks/>
              </p:cNvSpPr>
              <p:nvPr/>
            </p:nvSpPr>
            <p:spPr bwMode="auto">
              <a:xfrm>
                <a:off x="5482"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3" name="Group 839"/>
            <p:cNvGrpSpPr>
              <a:grpSpLocks/>
            </p:cNvGrpSpPr>
            <p:nvPr/>
          </p:nvGrpSpPr>
          <p:grpSpPr bwMode="auto">
            <a:xfrm>
              <a:off x="5714" y="5760"/>
              <a:ext cx="2" cy="65"/>
              <a:chOff x="5714" y="5760"/>
              <a:chExt cx="2" cy="65"/>
            </a:xfrm>
          </p:grpSpPr>
          <p:sp>
            <p:nvSpPr>
              <p:cNvPr id="1852" name="Freeform 840"/>
              <p:cNvSpPr>
                <a:spLocks/>
              </p:cNvSpPr>
              <p:nvPr/>
            </p:nvSpPr>
            <p:spPr bwMode="auto">
              <a:xfrm>
                <a:off x="5714"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4" name="Group 841"/>
            <p:cNvGrpSpPr>
              <a:grpSpLocks/>
            </p:cNvGrpSpPr>
            <p:nvPr/>
          </p:nvGrpSpPr>
          <p:grpSpPr bwMode="auto">
            <a:xfrm>
              <a:off x="5950" y="5760"/>
              <a:ext cx="2" cy="65"/>
              <a:chOff x="5950" y="5760"/>
              <a:chExt cx="2" cy="65"/>
            </a:xfrm>
          </p:grpSpPr>
          <p:sp>
            <p:nvSpPr>
              <p:cNvPr id="1851" name="Freeform 842"/>
              <p:cNvSpPr>
                <a:spLocks/>
              </p:cNvSpPr>
              <p:nvPr/>
            </p:nvSpPr>
            <p:spPr bwMode="auto">
              <a:xfrm>
                <a:off x="5950"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5" name="Group 843"/>
            <p:cNvGrpSpPr>
              <a:grpSpLocks/>
            </p:cNvGrpSpPr>
            <p:nvPr/>
          </p:nvGrpSpPr>
          <p:grpSpPr bwMode="auto">
            <a:xfrm>
              <a:off x="6182" y="5760"/>
              <a:ext cx="2" cy="65"/>
              <a:chOff x="6182" y="5760"/>
              <a:chExt cx="2" cy="65"/>
            </a:xfrm>
          </p:grpSpPr>
          <p:sp>
            <p:nvSpPr>
              <p:cNvPr id="1850" name="Freeform 844"/>
              <p:cNvSpPr>
                <a:spLocks/>
              </p:cNvSpPr>
              <p:nvPr/>
            </p:nvSpPr>
            <p:spPr bwMode="auto">
              <a:xfrm>
                <a:off x="6182"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6" name="Group 845"/>
            <p:cNvGrpSpPr>
              <a:grpSpLocks/>
            </p:cNvGrpSpPr>
            <p:nvPr/>
          </p:nvGrpSpPr>
          <p:grpSpPr bwMode="auto">
            <a:xfrm>
              <a:off x="6415" y="5760"/>
              <a:ext cx="2" cy="65"/>
              <a:chOff x="6415" y="5760"/>
              <a:chExt cx="2" cy="65"/>
            </a:xfrm>
          </p:grpSpPr>
          <p:sp>
            <p:nvSpPr>
              <p:cNvPr id="1849" name="Freeform 846"/>
              <p:cNvSpPr>
                <a:spLocks/>
              </p:cNvSpPr>
              <p:nvPr/>
            </p:nvSpPr>
            <p:spPr bwMode="auto">
              <a:xfrm>
                <a:off x="6415"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7" name="Group 847"/>
            <p:cNvGrpSpPr>
              <a:grpSpLocks/>
            </p:cNvGrpSpPr>
            <p:nvPr/>
          </p:nvGrpSpPr>
          <p:grpSpPr bwMode="auto">
            <a:xfrm>
              <a:off x="6650" y="5760"/>
              <a:ext cx="2" cy="65"/>
              <a:chOff x="6650" y="5760"/>
              <a:chExt cx="2" cy="65"/>
            </a:xfrm>
          </p:grpSpPr>
          <p:sp>
            <p:nvSpPr>
              <p:cNvPr id="1848" name="Freeform 848"/>
              <p:cNvSpPr>
                <a:spLocks/>
              </p:cNvSpPr>
              <p:nvPr/>
            </p:nvSpPr>
            <p:spPr bwMode="auto">
              <a:xfrm>
                <a:off x="6650"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8" name="Group 849"/>
            <p:cNvGrpSpPr>
              <a:grpSpLocks/>
            </p:cNvGrpSpPr>
            <p:nvPr/>
          </p:nvGrpSpPr>
          <p:grpSpPr bwMode="auto">
            <a:xfrm>
              <a:off x="6883" y="5760"/>
              <a:ext cx="2" cy="65"/>
              <a:chOff x="6883" y="5760"/>
              <a:chExt cx="2" cy="65"/>
            </a:xfrm>
          </p:grpSpPr>
          <p:sp>
            <p:nvSpPr>
              <p:cNvPr id="1847" name="Freeform 850"/>
              <p:cNvSpPr>
                <a:spLocks/>
              </p:cNvSpPr>
              <p:nvPr/>
            </p:nvSpPr>
            <p:spPr bwMode="auto">
              <a:xfrm>
                <a:off x="6883"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99" name="Group 851"/>
            <p:cNvGrpSpPr>
              <a:grpSpLocks/>
            </p:cNvGrpSpPr>
            <p:nvPr/>
          </p:nvGrpSpPr>
          <p:grpSpPr bwMode="auto">
            <a:xfrm>
              <a:off x="7118" y="5760"/>
              <a:ext cx="2" cy="65"/>
              <a:chOff x="7118" y="5760"/>
              <a:chExt cx="2" cy="65"/>
            </a:xfrm>
          </p:grpSpPr>
          <p:sp>
            <p:nvSpPr>
              <p:cNvPr id="1846" name="Freeform 852"/>
              <p:cNvSpPr>
                <a:spLocks/>
              </p:cNvSpPr>
              <p:nvPr/>
            </p:nvSpPr>
            <p:spPr bwMode="auto">
              <a:xfrm>
                <a:off x="7118"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0" name="Group 853"/>
            <p:cNvGrpSpPr>
              <a:grpSpLocks/>
            </p:cNvGrpSpPr>
            <p:nvPr/>
          </p:nvGrpSpPr>
          <p:grpSpPr bwMode="auto">
            <a:xfrm>
              <a:off x="7351" y="5760"/>
              <a:ext cx="2" cy="65"/>
              <a:chOff x="7351" y="5760"/>
              <a:chExt cx="2" cy="65"/>
            </a:xfrm>
          </p:grpSpPr>
          <p:sp>
            <p:nvSpPr>
              <p:cNvPr id="1845" name="Freeform 854"/>
              <p:cNvSpPr>
                <a:spLocks/>
              </p:cNvSpPr>
              <p:nvPr/>
            </p:nvSpPr>
            <p:spPr bwMode="auto">
              <a:xfrm>
                <a:off x="7351"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1" name="Group 855"/>
            <p:cNvGrpSpPr>
              <a:grpSpLocks/>
            </p:cNvGrpSpPr>
            <p:nvPr/>
          </p:nvGrpSpPr>
          <p:grpSpPr bwMode="auto">
            <a:xfrm>
              <a:off x="7584" y="5760"/>
              <a:ext cx="2" cy="65"/>
              <a:chOff x="7584" y="5760"/>
              <a:chExt cx="2" cy="65"/>
            </a:xfrm>
          </p:grpSpPr>
          <p:sp>
            <p:nvSpPr>
              <p:cNvPr id="1844" name="Freeform 856"/>
              <p:cNvSpPr>
                <a:spLocks/>
              </p:cNvSpPr>
              <p:nvPr/>
            </p:nvSpPr>
            <p:spPr bwMode="auto">
              <a:xfrm>
                <a:off x="7584"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2" name="Group 857"/>
            <p:cNvGrpSpPr>
              <a:grpSpLocks/>
            </p:cNvGrpSpPr>
            <p:nvPr/>
          </p:nvGrpSpPr>
          <p:grpSpPr bwMode="auto">
            <a:xfrm>
              <a:off x="7819" y="5760"/>
              <a:ext cx="2" cy="65"/>
              <a:chOff x="7819" y="5760"/>
              <a:chExt cx="2" cy="65"/>
            </a:xfrm>
          </p:grpSpPr>
          <p:sp>
            <p:nvSpPr>
              <p:cNvPr id="1843" name="Freeform 858"/>
              <p:cNvSpPr>
                <a:spLocks/>
              </p:cNvSpPr>
              <p:nvPr/>
            </p:nvSpPr>
            <p:spPr bwMode="auto">
              <a:xfrm>
                <a:off x="7819"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3" name="Group 859"/>
            <p:cNvGrpSpPr>
              <a:grpSpLocks/>
            </p:cNvGrpSpPr>
            <p:nvPr/>
          </p:nvGrpSpPr>
          <p:grpSpPr bwMode="auto">
            <a:xfrm>
              <a:off x="8052" y="5760"/>
              <a:ext cx="2" cy="65"/>
              <a:chOff x="8052" y="5760"/>
              <a:chExt cx="2" cy="65"/>
            </a:xfrm>
          </p:grpSpPr>
          <p:sp>
            <p:nvSpPr>
              <p:cNvPr id="1842" name="Freeform 860"/>
              <p:cNvSpPr>
                <a:spLocks/>
              </p:cNvSpPr>
              <p:nvPr/>
            </p:nvSpPr>
            <p:spPr bwMode="auto">
              <a:xfrm>
                <a:off x="8052"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4" name="Group 861"/>
            <p:cNvGrpSpPr>
              <a:grpSpLocks/>
            </p:cNvGrpSpPr>
            <p:nvPr/>
          </p:nvGrpSpPr>
          <p:grpSpPr bwMode="auto">
            <a:xfrm>
              <a:off x="8287" y="5760"/>
              <a:ext cx="2" cy="65"/>
              <a:chOff x="8287" y="5760"/>
              <a:chExt cx="2" cy="65"/>
            </a:xfrm>
          </p:grpSpPr>
          <p:sp>
            <p:nvSpPr>
              <p:cNvPr id="1841" name="Freeform 862"/>
              <p:cNvSpPr>
                <a:spLocks/>
              </p:cNvSpPr>
              <p:nvPr/>
            </p:nvSpPr>
            <p:spPr bwMode="auto">
              <a:xfrm>
                <a:off x="8287"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5" name="Group 863"/>
            <p:cNvGrpSpPr>
              <a:grpSpLocks/>
            </p:cNvGrpSpPr>
            <p:nvPr/>
          </p:nvGrpSpPr>
          <p:grpSpPr bwMode="auto">
            <a:xfrm>
              <a:off x="8520" y="5760"/>
              <a:ext cx="2" cy="65"/>
              <a:chOff x="8520" y="5760"/>
              <a:chExt cx="2" cy="65"/>
            </a:xfrm>
          </p:grpSpPr>
          <p:sp>
            <p:nvSpPr>
              <p:cNvPr id="1840" name="Freeform 864"/>
              <p:cNvSpPr>
                <a:spLocks/>
              </p:cNvSpPr>
              <p:nvPr/>
            </p:nvSpPr>
            <p:spPr bwMode="auto">
              <a:xfrm>
                <a:off x="8520"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6" name="Group 865"/>
            <p:cNvGrpSpPr>
              <a:grpSpLocks/>
            </p:cNvGrpSpPr>
            <p:nvPr/>
          </p:nvGrpSpPr>
          <p:grpSpPr bwMode="auto">
            <a:xfrm>
              <a:off x="8753" y="5760"/>
              <a:ext cx="2" cy="65"/>
              <a:chOff x="8753" y="5760"/>
              <a:chExt cx="2" cy="65"/>
            </a:xfrm>
          </p:grpSpPr>
          <p:sp>
            <p:nvSpPr>
              <p:cNvPr id="1839" name="Freeform 866"/>
              <p:cNvSpPr>
                <a:spLocks/>
              </p:cNvSpPr>
              <p:nvPr/>
            </p:nvSpPr>
            <p:spPr bwMode="auto">
              <a:xfrm>
                <a:off x="8753"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7" name="Group 867"/>
            <p:cNvGrpSpPr>
              <a:grpSpLocks/>
            </p:cNvGrpSpPr>
            <p:nvPr/>
          </p:nvGrpSpPr>
          <p:grpSpPr bwMode="auto">
            <a:xfrm>
              <a:off x="8988" y="5760"/>
              <a:ext cx="2" cy="65"/>
              <a:chOff x="8988" y="5760"/>
              <a:chExt cx="2" cy="65"/>
            </a:xfrm>
          </p:grpSpPr>
          <p:sp>
            <p:nvSpPr>
              <p:cNvPr id="1838" name="Freeform 868"/>
              <p:cNvSpPr>
                <a:spLocks/>
              </p:cNvSpPr>
              <p:nvPr/>
            </p:nvSpPr>
            <p:spPr bwMode="auto">
              <a:xfrm>
                <a:off x="8988"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8" name="Group 869"/>
            <p:cNvGrpSpPr>
              <a:grpSpLocks/>
            </p:cNvGrpSpPr>
            <p:nvPr/>
          </p:nvGrpSpPr>
          <p:grpSpPr bwMode="auto">
            <a:xfrm>
              <a:off x="9221" y="5760"/>
              <a:ext cx="2" cy="65"/>
              <a:chOff x="9221" y="5760"/>
              <a:chExt cx="2" cy="65"/>
            </a:xfrm>
          </p:grpSpPr>
          <p:sp>
            <p:nvSpPr>
              <p:cNvPr id="1837" name="Freeform 870"/>
              <p:cNvSpPr>
                <a:spLocks/>
              </p:cNvSpPr>
              <p:nvPr/>
            </p:nvSpPr>
            <p:spPr bwMode="auto">
              <a:xfrm>
                <a:off x="9221"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09" name="Group 871"/>
            <p:cNvGrpSpPr>
              <a:grpSpLocks/>
            </p:cNvGrpSpPr>
            <p:nvPr/>
          </p:nvGrpSpPr>
          <p:grpSpPr bwMode="auto">
            <a:xfrm>
              <a:off x="9454" y="5760"/>
              <a:ext cx="2" cy="65"/>
              <a:chOff x="9454" y="5760"/>
              <a:chExt cx="2" cy="65"/>
            </a:xfrm>
          </p:grpSpPr>
          <p:sp>
            <p:nvSpPr>
              <p:cNvPr id="1836" name="Freeform 872"/>
              <p:cNvSpPr>
                <a:spLocks/>
              </p:cNvSpPr>
              <p:nvPr/>
            </p:nvSpPr>
            <p:spPr bwMode="auto">
              <a:xfrm>
                <a:off x="9454"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10" name="Group 873"/>
            <p:cNvGrpSpPr>
              <a:grpSpLocks/>
            </p:cNvGrpSpPr>
            <p:nvPr/>
          </p:nvGrpSpPr>
          <p:grpSpPr bwMode="auto">
            <a:xfrm>
              <a:off x="9689" y="5760"/>
              <a:ext cx="2" cy="65"/>
              <a:chOff x="9689" y="5760"/>
              <a:chExt cx="2" cy="65"/>
            </a:xfrm>
          </p:grpSpPr>
          <p:sp>
            <p:nvSpPr>
              <p:cNvPr id="1835" name="Freeform 874"/>
              <p:cNvSpPr>
                <a:spLocks/>
              </p:cNvSpPr>
              <p:nvPr/>
            </p:nvSpPr>
            <p:spPr bwMode="auto">
              <a:xfrm>
                <a:off x="9689"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11" name="Group 875"/>
            <p:cNvGrpSpPr>
              <a:grpSpLocks/>
            </p:cNvGrpSpPr>
            <p:nvPr/>
          </p:nvGrpSpPr>
          <p:grpSpPr bwMode="auto">
            <a:xfrm>
              <a:off x="9922" y="5760"/>
              <a:ext cx="2" cy="65"/>
              <a:chOff x="9922" y="5760"/>
              <a:chExt cx="2" cy="65"/>
            </a:xfrm>
          </p:grpSpPr>
          <p:sp>
            <p:nvSpPr>
              <p:cNvPr id="1834" name="Freeform 876"/>
              <p:cNvSpPr>
                <a:spLocks/>
              </p:cNvSpPr>
              <p:nvPr/>
            </p:nvSpPr>
            <p:spPr bwMode="auto">
              <a:xfrm>
                <a:off x="9922"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12" name="Group 877"/>
            <p:cNvGrpSpPr>
              <a:grpSpLocks/>
            </p:cNvGrpSpPr>
            <p:nvPr/>
          </p:nvGrpSpPr>
          <p:grpSpPr bwMode="auto">
            <a:xfrm>
              <a:off x="10157" y="5760"/>
              <a:ext cx="2" cy="65"/>
              <a:chOff x="10157" y="5760"/>
              <a:chExt cx="2" cy="65"/>
            </a:xfrm>
          </p:grpSpPr>
          <p:sp>
            <p:nvSpPr>
              <p:cNvPr id="1833" name="Freeform 878"/>
              <p:cNvSpPr>
                <a:spLocks/>
              </p:cNvSpPr>
              <p:nvPr/>
            </p:nvSpPr>
            <p:spPr bwMode="auto">
              <a:xfrm>
                <a:off x="10157"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13" name="Group 879"/>
            <p:cNvGrpSpPr>
              <a:grpSpLocks/>
            </p:cNvGrpSpPr>
            <p:nvPr/>
          </p:nvGrpSpPr>
          <p:grpSpPr bwMode="auto">
            <a:xfrm>
              <a:off x="10390" y="5760"/>
              <a:ext cx="2" cy="65"/>
              <a:chOff x="10390" y="5760"/>
              <a:chExt cx="2" cy="65"/>
            </a:xfrm>
          </p:grpSpPr>
          <p:sp>
            <p:nvSpPr>
              <p:cNvPr id="1832" name="Freeform 880"/>
              <p:cNvSpPr>
                <a:spLocks/>
              </p:cNvSpPr>
              <p:nvPr/>
            </p:nvSpPr>
            <p:spPr bwMode="auto">
              <a:xfrm>
                <a:off x="10390" y="5760"/>
                <a:ext cx="2" cy="65"/>
              </a:xfrm>
              <a:custGeom>
                <a:avLst/>
                <a:gdLst>
                  <a:gd name="T0" fmla="+- 0 5760 5760"/>
                  <a:gd name="T1" fmla="*/ 5760 h 65"/>
                  <a:gd name="T2" fmla="+- 0 5825 5760"/>
                  <a:gd name="T3" fmla="*/ 5825 h 65"/>
                </a:gdLst>
                <a:ahLst/>
                <a:cxnLst>
                  <a:cxn ang="0">
                    <a:pos x="0" y="T1"/>
                  </a:cxn>
                  <a:cxn ang="0">
                    <a:pos x="0" y="T3"/>
                  </a:cxn>
                </a:cxnLst>
                <a:rect l="0" t="0" r="r" b="b"/>
                <a:pathLst>
                  <a:path h="65">
                    <a:moveTo>
                      <a:pt x="0" y="0"/>
                    </a:moveTo>
                    <a:lnTo>
                      <a:pt x="0" y="65"/>
                    </a:lnTo>
                  </a:path>
                </a:pathLst>
              </a:custGeom>
              <a:noFill/>
              <a:ln w="9144">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05" name="Picture 8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7" y="5946"/>
                <a:ext cx="1959"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6" name="Picture 8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 y="5957"/>
                <a:ext cx="369"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7" name="Picture 8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3" y="5946"/>
                <a:ext cx="2131" cy="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8" name="Picture 8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5" y="5960"/>
                <a:ext cx="358"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9" name="Picture 8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6" y="5967"/>
                <a:ext cx="767" cy="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0" name="Picture 88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9" y="5946"/>
                <a:ext cx="29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1" name="Picture 88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3" y="5946"/>
                <a:ext cx="2104" cy="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2" name="Picture 88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3" y="5961"/>
                <a:ext cx="303"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3" name="Picture 88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02" y="5946"/>
                <a:ext cx="1137"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4" name="Picture 89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70" y="5945"/>
                <a:ext cx="368"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5" name="Picture 89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05" y="5936"/>
                <a:ext cx="1374"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14" name="Group 892"/>
            <p:cNvGrpSpPr>
              <a:grpSpLocks/>
            </p:cNvGrpSpPr>
            <p:nvPr/>
          </p:nvGrpSpPr>
          <p:grpSpPr bwMode="auto">
            <a:xfrm>
              <a:off x="4027" y="2849"/>
              <a:ext cx="111" cy="111"/>
              <a:chOff x="4027" y="2849"/>
              <a:chExt cx="111" cy="111"/>
            </a:xfrm>
          </p:grpSpPr>
          <p:sp>
            <p:nvSpPr>
              <p:cNvPr id="1831" name="Freeform 893"/>
              <p:cNvSpPr>
                <a:spLocks/>
              </p:cNvSpPr>
              <p:nvPr/>
            </p:nvSpPr>
            <p:spPr bwMode="auto">
              <a:xfrm>
                <a:off x="4027" y="2849"/>
                <a:ext cx="111" cy="111"/>
              </a:xfrm>
              <a:custGeom>
                <a:avLst/>
                <a:gdLst>
                  <a:gd name="T0" fmla="+- 0 4027 4027"/>
                  <a:gd name="T1" fmla="*/ T0 w 111"/>
                  <a:gd name="T2" fmla="+- 0 2960 2849"/>
                  <a:gd name="T3" fmla="*/ 2960 h 111"/>
                  <a:gd name="T4" fmla="+- 0 4138 4027"/>
                  <a:gd name="T5" fmla="*/ T4 w 111"/>
                  <a:gd name="T6" fmla="+- 0 2960 2849"/>
                  <a:gd name="T7" fmla="*/ 2960 h 111"/>
                  <a:gd name="T8" fmla="+- 0 4138 4027"/>
                  <a:gd name="T9" fmla="*/ T8 w 111"/>
                  <a:gd name="T10" fmla="+- 0 2849 2849"/>
                  <a:gd name="T11" fmla="*/ 2849 h 111"/>
                  <a:gd name="T12" fmla="+- 0 4027 4027"/>
                  <a:gd name="T13" fmla="*/ T12 w 111"/>
                  <a:gd name="T14" fmla="+- 0 2849 2849"/>
                  <a:gd name="T15" fmla="*/ 2849 h 111"/>
                  <a:gd name="T16" fmla="+- 0 4027 4027"/>
                  <a:gd name="T17" fmla="*/ T16 w 111"/>
                  <a:gd name="T18" fmla="+- 0 2960 2849"/>
                  <a:gd name="T19" fmla="*/ 2960 h 111"/>
                </a:gdLst>
                <a:ahLst/>
                <a:cxnLst>
                  <a:cxn ang="0">
                    <a:pos x="T1" y="T3"/>
                  </a:cxn>
                  <a:cxn ang="0">
                    <a:pos x="T5" y="T7"/>
                  </a:cxn>
                  <a:cxn ang="0">
                    <a:pos x="T9" y="T11"/>
                  </a:cxn>
                  <a:cxn ang="0">
                    <a:pos x="T13" y="T15"/>
                  </a:cxn>
                  <a:cxn ang="0">
                    <a:pos x="T17" y="T19"/>
                  </a:cxn>
                </a:cxnLst>
                <a:rect l="0" t="0" r="r" b="b"/>
                <a:pathLst>
                  <a:path w="111" h="111">
                    <a:moveTo>
                      <a:pt x="0" y="111"/>
                    </a:moveTo>
                    <a:lnTo>
                      <a:pt x="111" y="111"/>
                    </a:lnTo>
                    <a:lnTo>
                      <a:pt x="111" y="0"/>
                    </a:lnTo>
                    <a:lnTo>
                      <a:pt x="0" y="0"/>
                    </a:lnTo>
                    <a:lnTo>
                      <a:pt x="0" y="111"/>
                    </a:lnTo>
                    <a:close/>
                  </a:path>
                </a:pathLst>
              </a:custGeom>
              <a:solidFill>
                <a:srgbClr val="6951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15" name="Group 894"/>
            <p:cNvGrpSpPr>
              <a:grpSpLocks/>
            </p:cNvGrpSpPr>
            <p:nvPr/>
          </p:nvGrpSpPr>
          <p:grpSpPr bwMode="auto">
            <a:xfrm>
              <a:off x="4027" y="2849"/>
              <a:ext cx="111" cy="111"/>
              <a:chOff x="4027" y="2849"/>
              <a:chExt cx="111" cy="111"/>
            </a:xfrm>
          </p:grpSpPr>
          <p:sp>
            <p:nvSpPr>
              <p:cNvPr id="1830" name="Freeform 895"/>
              <p:cNvSpPr>
                <a:spLocks/>
              </p:cNvSpPr>
              <p:nvPr/>
            </p:nvSpPr>
            <p:spPr bwMode="auto">
              <a:xfrm>
                <a:off x="4027" y="2849"/>
                <a:ext cx="111" cy="111"/>
              </a:xfrm>
              <a:custGeom>
                <a:avLst/>
                <a:gdLst>
                  <a:gd name="T0" fmla="+- 0 4027 4027"/>
                  <a:gd name="T1" fmla="*/ T0 w 111"/>
                  <a:gd name="T2" fmla="+- 0 2960 2849"/>
                  <a:gd name="T3" fmla="*/ 2960 h 111"/>
                  <a:gd name="T4" fmla="+- 0 4138 4027"/>
                  <a:gd name="T5" fmla="*/ T4 w 111"/>
                  <a:gd name="T6" fmla="+- 0 2960 2849"/>
                  <a:gd name="T7" fmla="*/ 2960 h 111"/>
                  <a:gd name="T8" fmla="+- 0 4138 4027"/>
                  <a:gd name="T9" fmla="*/ T8 w 111"/>
                  <a:gd name="T10" fmla="+- 0 2849 2849"/>
                  <a:gd name="T11" fmla="*/ 2849 h 111"/>
                  <a:gd name="T12" fmla="+- 0 4027 4027"/>
                  <a:gd name="T13" fmla="*/ T12 w 111"/>
                  <a:gd name="T14" fmla="+- 0 2849 2849"/>
                  <a:gd name="T15" fmla="*/ 2849 h 111"/>
                  <a:gd name="T16" fmla="+- 0 4027 4027"/>
                  <a:gd name="T17" fmla="*/ T16 w 111"/>
                  <a:gd name="T18" fmla="+- 0 2960 2849"/>
                  <a:gd name="T19" fmla="*/ 2960 h 111"/>
                </a:gdLst>
                <a:ahLst/>
                <a:cxnLst>
                  <a:cxn ang="0">
                    <a:pos x="T1" y="T3"/>
                  </a:cxn>
                  <a:cxn ang="0">
                    <a:pos x="T5" y="T7"/>
                  </a:cxn>
                  <a:cxn ang="0">
                    <a:pos x="T9" y="T11"/>
                  </a:cxn>
                  <a:cxn ang="0">
                    <a:pos x="T13" y="T15"/>
                  </a:cxn>
                  <a:cxn ang="0">
                    <a:pos x="T17" y="T19"/>
                  </a:cxn>
                </a:cxnLst>
                <a:rect l="0" t="0" r="r" b="b"/>
                <a:pathLst>
                  <a:path w="111" h="111">
                    <a:moveTo>
                      <a:pt x="0" y="111"/>
                    </a:moveTo>
                    <a:lnTo>
                      <a:pt x="111" y="111"/>
                    </a:lnTo>
                    <a:lnTo>
                      <a:pt x="111" y="0"/>
                    </a:lnTo>
                    <a:lnTo>
                      <a:pt x="0" y="0"/>
                    </a:lnTo>
                    <a:lnTo>
                      <a:pt x="0" y="111"/>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16" name="Group 896"/>
            <p:cNvGrpSpPr>
              <a:grpSpLocks/>
            </p:cNvGrpSpPr>
            <p:nvPr/>
          </p:nvGrpSpPr>
          <p:grpSpPr bwMode="auto">
            <a:xfrm>
              <a:off x="6545" y="2849"/>
              <a:ext cx="111" cy="111"/>
              <a:chOff x="6545" y="2849"/>
              <a:chExt cx="111" cy="111"/>
            </a:xfrm>
          </p:grpSpPr>
          <p:sp>
            <p:nvSpPr>
              <p:cNvPr id="1829" name="Freeform 897"/>
              <p:cNvSpPr>
                <a:spLocks/>
              </p:cNvSpPr>
              <p:nvPr/>
            </p:nvSpPr>
            <p:spPr bwMode="auto">
              <a:xfrm>
                <a:off x="6545" y="2849"/>
                <a:ext cx="111" cy="111"/>
              </a:xfrm>
              <a:custGeom>
                <a:avLst/>
                <a:gdLst>
                  <a:gd name="T0" fmla="+- 0 6545 6545"/>
                  <a:gd name="T1" fmla="*/ T0 w 111"/>
                  <a:gd name="T2" fmla="+- 0 2960 2849"/>
                  <a:gd name="T3" fmla="*/ 2960 h 111"/>
                  <a:gd name="T4" fmla="+- 0 6655 6545"/>
                  <a:gd name="T5" fmla="*/ T4 w 111"/>
                  <a:gd name="T6" fmla="+- 0 2960 2849"/>
                  <a:gd name="T7" fmla="*/ 2960 h 111"/>
                  <a:gd name="T8" fmla="+- 0 6655 6545"/>
                  <a:gd name="T9" fmla="*/ T8 w 111"/>
                  <a:gd name="T10" fmla="+- 0 2849 2849"/>
                  <a:gd name="T11" fmla="*/ 2849 h 111"/>
                  <a:gd name="T12" fmla="+- 0 6545 6545"/>
                  <a:gd name="T13" fmla="*/ T12 w 111"/>
                  <a:gd name="T14" fmla="+- 0 2849 2849"/>
                  <a:gd name="T15" fmla="*/ 2849 h 111"/>
                  <a:gd name="T16" fmla="+- 0 6545 6545"/>
                  <a:gd name="T17" fmla="*/ T16 w 111"/>
                  <a:gd name="T18" fmla="+- 0 2960 2849"/>
                  <a:gd name="T19" fmla="*/ 2960 h 111"/>
                </a:gdLst>
                <a:ahLst/>
                <a:cxnLst>
                  <a:cxn ang="0">
                    <a:pos x="T1" y="T3"/>
                  </a:cxn>
                  <a:cxn ang="0">
                    <a:pos x="T5" y="T7"/>
                  </a:cxn>
                  <a:cxn ang="0">
                    <a:pos x="T9" y="T11"/>
                  </a:cxn>
                  <a:cxn ang="0">
                    <a:pos x="T13" y="T15"/>
                  </a:cxn>
                  <a:cxn ang="0">
                    <a:pos x="T17" y="T19"/>
                  </a:cxn>
                </a:cxnLst>
                <a:rect l="0" t="0" r="r" b="b"/>
                <a:pathLst>
                  <a:path w="111" h="111">
                    <a:moveTo>
                      <a:pt x="0" y="111"/>
                    </a:moveTo>
                    <a:lnTo>
                      <a:pt x="110" y="111"/>
                    </a:lnTo>
                    <a:lnTo>
                      <a:pt x="110" y="0"/>
                    </a:lnTo>
                    <a:lnTo>
                      <a:pt x="0" y="0"/>
                    </a:lnTo>
                    <a:lnTo>
                      <a:pt x="0" y="111"/>
                    </a:lnTo>
                    <a:close/>
                  </a:path>
                </a:pathLst>
              </a:custGeom>
              <a:solidFill>
                <a:srgbClr val="B3A1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17" name="Group 898"/>
            <p:cNvGrpSpPr>
              <a:grpSpLocks/>
            </p:cNvGrpSpPr>
            <p:nvPr/>
          </p:nvGrpSpPr>
          <p:grpSpPr bwMode="auto">
            <a:xfrm>
              <a:off x="6545" y="2849"/>
              <a:ext cx="111" cy="111"/>
              <a:chOff x="6545" y="2849"/>
              <a:chExt cx="111" cy="111"/>
            </a:xfrm>
          </p:grpSpPr>
          <p:sp>
            <p:nvSpPr>
              <p:cNvPr id="1828" name="Freeform 899"/>
              <p:cNvSpPr>
                <a:spLocks/>
              </p:cNvSpPr>
              <p:nvPr/>
            </p:nvSpPr>
            <p:spPr bwMode="auto">
              <a:xfrm>
                <a:off x="6545" y="2849"/>
                <a:ext cx="111" cy="111"/>
              </a:xfrm>
              <a:custGeom>
                <a:avLst/>
                <a:gdLst>
                  <a:gd name="T0" fmla="+- 0 6545 6545"/>
                  <a:gd name="T1" fmla="*/ T0 w 111"/>
                  <a:gd name="T2" fmla="+- 0 2960 2849"/>
                  <a:gd name="T3" fmla="*/ 2960 h 111"/>
                  <a:gd name="T4" fmla="+- 0 6655 6545"/>
                  <a:gd name="T5" fmla="*/ T4 w 111"/>
                  <a:gd name="T6" fmla="+- 0 2960 2849"/>
                  <a:gd name="T7" fmla="*/ 2960 h 111"/>
                  <a:gd name="T8" fmla="+- 0 6655 6545"/>
                  <a:gd name="T9" fmla="*/ T8 w 111"/>
                  <a:gd name="T10" fmla="+- 0 2849 2849"/>
                  <a:gd name="T11" fmla="*/ 2849 h 111"/>
                  <a:gd name="T12" fmla="+- 0 6545 6545"/>
                  <a:gd name="T13" fmla="*/ T12 w 111"/>
                  <a:gd name="T14" fmla="+- 0 2849 2849"/>
                  <a:gd name="T15" fmla="*/ 2849 h 111"/>
                  <a:gd name="T16" fmla="+- 0 6545 6545"/>
                  <a:gd name="T17" fmla="*/ T16 w 111"/>
                  <a:gd name="T18" fmla="+- 0 2960 2849"/>
                  <a:gd name="T19" fmla="*/ 2960 h 111"/>
                </a:gdLst>
                <a:ahLst/>
                <a:cxnLst>
                  <a:cxn ang="0">
                    <a:pos x="T1" y="T3"/>
                  </a:cxn>
                  <a:cxn ang="0">
                    <a:pos x="T5" y="T7"/>
                  </a:cxn>
                  <a:cxn ang="0">
                    <a:pos x="T9" y="T11"/>
                  </a:cxn>
                  <a:cxn ang="0">
                    <a:pos x="T13" y="T15"/>
                  </a:cxn>
                  <a:cxn ang="0">
                    <a:pos x="T17" y="T19"/>
                  </a:cxn>
                </a:cxnLst>
                <a:rect l="0" t="0" r="r" b="b"/>
                <a:pathLst>
                  <a:path w="111" h="111">
                    <a:moveTo>
                      <a:pt x="0" y="111"/>
                    </a:moveTo>
                    <a:lnTo>
                      <a:pt x="110" y="111"/>
                    </a:lnTo>
                    <a:lnTo>
                      <a:pt x="110" y="0"/>
                    </a:lnTo>
                    <a:lnTo>
                      <a:pt x="0" y="0"/>
                    </a:lnTo>
                    <a:lnTo>
                      <a:pt x="0" y="111"/>
                    </a:lnTo>
                    <a:close/>
                  </a:path>
                </a:pathLst>
              </a:custGeom>
              <a:noFill/>
              <a:ln w="9144">
                <a:solidFill>
                  <a:srgbClr val="5A447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18" name="Group 900"/>
            <p:cNvGrpSpPr>
              <a:grpSpLocks/>
            </p:cNvGrpSpPr>
            <p:nvPr/>
          </p:nvGrpSpPr>
          <p:grpSpPr bwMode="auto">
            <a:xfrm>
              <a:off x="1332" y="1700"/>
              <a:ext cx="9749" cy="5804"/>
              <a:chOff x="1332" y="1700"/>
              <a:chExt cx="9749" cy="5804"/>
            </a:xfrm>
          </p:grpSpPr>
          <p:sp>
            <p:nvSpPr>
              <p:cNvPr id="1819" name="Freeform 901"/>
              <p:cNvSpPr>
                <a:spLocks/>
              </p:cNvSpPr>
              <p:nvPr/>
            </p:nvSpPr>
            <p:spPr bwMode="auto">
              <a:xfrm>
                <a:off x="1640" y="2671"/>
                <a:ext cx="9131" cy="4833"/>
              </a:xfrm>
              <a:custGeom>
                <a:avLst/>
                <a:gdLst>
                  <a:gd name="T0" fmla="+- 0 1640 1640"/>
                  <a:gd name="T1" fmla="*/ T0 w 9131"/>
                  <a:gd name="T2" fmla="+- 0 7504 2671"/>
                  <a:gd name="T3" fmla="*/ 7504 h 4833"/>
                  <a:gd name="T4" fmla="+- 0 10771 1640"/>
                  <a:gd name="T5" fmla="*/ T4 w 9131"/>
                  <a:gd name="T6" fmla="+- 0 7504 2671"/>
                  <a:gd name="T7" fmla="*/ 7504 h 4833"/>
                  <a:gd name="T8" fmla="+- 0 10771 1640"/>
                  <a:gd name="T9" fmla="*/ T8 w 9131"/>
                  <a:gd name="T10" fmla="+- 0 2671 2671"/>
                  <a:gd name="T11" fmla="*/ 2671 h 4833"/>
                  <a:gd name="T12" fmla="+- 0 1640 1640"/>
                  <a:gd name="T13" fmla="*/ T12 w 9131"/>
                  <a:gd name="T14" fmla="+- 0 2671 2671"/>
                  <a:gd name="T15" fmla="*/ 2671 h 4833"/>
                  <a:gd name="T16" fmla="+- 0 1640 1640"/>
                  <a:gd name="T17" fmla="*/ T16 w 9131"/>
                  <a:gd name="T18" fmla="+- 0 7504 2671"/>
                  <a:gd name="T19" fmla="*/ 7504 h 4833"/>
                </a:gdLst>
                <a:ahLst/>
                <a:cxnLst>
                  <a:cxn ang="0">
                    <a:pos x="T1" y="T3"/>
                  </a:cxn>
                  <a:cxn ang="0">
                    <a:pos x="T5" y="T7"/>
                  </a:cxn>
                  <a:cxn ang="0">
                    <a:pos x="T9" y="T11"/>
                  </a:cxn>
                  <a:cxn ang="0">
                    <a:pos x="T13" y="T15"/>
                  </a:cxn>
                  <a:cxn ang="0">
                    <a:pos x="T17" y="T19"/>
                  </a:cxn>
                </a:cxnLst>
                <a:rect l="0" t="0" r="r" b="b"/>
                <a:pathLst>
                  <a:path w="9131" h="4833">
                    <a:moveTo>
                      <a:pt x="0" y="4833"/>
                    </a:moveTo>
                    <a:lnTo>
                      <a:pt x="9131" y="4833"/>
                    </a:lnTo>
                    <a:lnTo>
                      <a:pt x="9131" y="0"/>
                    </a:lnTo>
                    <a:lnTo>
                      <a:pt x="0" y="0"/>
                    </a:lnTo>
                    <a:lnTo>
                      <a:pt x="0" y="4833"/>
                    </a:lnTo>
                    <a:close/>
                  </a:path>
                </a:pathLst>
              </a:custGeom>
              <a:noFill/>
              <a:ln w="9525">
                <a:solidFill>
                  <a:srgbClr val="858585"/>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0" name="Text Box 902"/>
              <p:cNvSpPr txBox="1">
                <a:spLocks noChangeArrowheads="1"/>
              </p:cNvSpPr>
              <p:nvPr/>
            </p:nvSpPr>
            <p:spPr bwMode="auto">
              <a:xfrm>
                <a:off x="1332" y="1700"/>
                <a:ext cx="9749" cy="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906463" lvl="0" indent="0" algn="l" defTabSz="914400" rtl="0" eaLnBrk="1" fontAlgn="base" latinLnBrk="0" hangingPunct="1">
                  <a:lnSpc>
                    <a:spcPct val="100000"/>
                  </a:lnSpc>
                  <a:spcBef>
                    <a:spcPts val="575"/>
                  </a:spcBef>
                  <a:spcAft>
                    <a:spcPct val="0"/>
                  </a:spcAft>
                  <a:buClrTx/>
                  <a:buSzTx/>
                  <a:buFontTx/>
                  <a:buNone/>
                  <a:tabLst/>
                </a:pPr>
                <a:endParaRPr kumimoji="0" lang="en-US" sz="1200" b="1" i="0" u="none" strike="noStrike" cap="none" normalizeH="0" baseline="0" dirty="0" smtClean="0">
                  <a:ln>
                    <a:noFill/>
                  </a:ln>
                  <a:solidFill>
                    <a:srgbClr val="FFFFFF"/>
                  </a:solidFill>
                  <a:effectLst/>
                  <a:latin typeface="Arial" charset="0"/>
                  <a:ea typeface="ÇlÇr ñæí©" charset="0"/>
                </a:endParaRPr>
              </a:p>
              <a:p>
                <a:pPr marL="0" marR="906463" lvl="0" indent="0" algn="l" defTabSz="914400" rtl="0" eaLnBrk="1" fontAlgn="base" latinLnBrk="0" hangingPunct="1">
                  <a:lnSpc>
                    <a:spcPct val="100000"/>
                  </a:lnSpc>
                  <a:spcBef>
                    <a:spcPts val="575"/>
                  </a:spcBef>
                  <a:spcAft>
                    <a:spcPct val="0"/>
                  </a:spcAft>
                  <a:buClrTx/>
                  <a:buSzTx/>
                  <a:buFontTx/>
                  <a:buNone/>
                  <a:tabLst/>
                </a:pPr>
                <a:r>
                  <a:rPr lang="en-US" sz="1200" b="1" dirty="0">
                    <a:solidFill>
                      <a:srgbClr val="FFFFFF"/>
                    </a:solidFill>
                    <a:ea typeface="ÇlÇr ñæí©" charset="0"/>
                  </a:rPr>
                  <a:t> </a:t>
                </a:r>
                <a:r>
                  <a:rPr lang="en-US" sz="1200" b="1" dirty="0" smtClean="0">
                    <a:solidFill>
                      <a:srgbClr val="FFFFFF"/>
                    </a:solidFill>
                    <a:ea typeface="ÇlÇr ñæí©" charset="0"/>
                  </a:rPr>
                  <a:t>         </a:t>
                </a:r>
                <a:r>
                  <a:rPr kumimoji="0" lang="en-US" sz="1600" b="1" i="0" u="none" strike="noStrike" cap="none" normalizeH="0" baseline="0" dirty="0" smtClean="0">
                    <a:ln>
                      <a:noFill/>
                    </a:ln>
                    <a:solidFill>
                      <a:srgbClr val="FFFFFF"/>
                    </a:solidFill>
                    <a:effectLst/>
                    <a:latin typeface="Arial" charset="0"/>
                    <a:ea typeface="ÇlÇr ñæí©" charset="0"/>
                  </a:rPr>
                  <a:t>Health </a:t>
                </a:r>
                <a:r>
                  <a:rPr kumimoji="0" lang="en-US" sz="1600" b="1" i="0" u="none" strike="noStrike" cap="none" normalizeH="0" baseline="0" dirty="0">
                    <a:ln>
                      <a:noFill/>
                    </a:ln>
                    <a:solidFill>
                      <a:srgbClr val="FFFFFF"/>
                    </a:solidFill>
                    <a:effectLst/>
                    <a:latin typeface="Arial" charset="0"/>
                    <a:ea typeface="ÇlÇr ñæí©" charset="0"/>
                  </a:rPr>
                  <a:t>spending (excluding investment</a:t>
                </a:r>
                <a:r>
                  <a:rPr kumimoji="0" lang="en-US" sz="1600" b="1" i="0" u="none" strike="noStrike" cap="none" normalizeH="0" baseline="0" dirty="0" smtClean="0">
                    <a:ln>
                      <a:noFill/>
                    </a:ln>
                    <a:solidFill>
                      <a:srgbClr val="FFFFFF"/>
                    </a:solidFill>
                    <a:effectLst/>
                    <a:latin typeface="Arial" charset="0"/>
                    <a:ea typeface="ÇlÇr ñæí©" charset="0"/>
                  </a:rPr>
                  <a:t>)</a:t>
                </a:r>
                <a:endParaRPr kumimoji="0" lang="en-US" sz="3200" b="0" i="0" u="none" strike="noStrike" cap="none" normalizeH="0" baseline="0" dirty="0">
                  <a:ln>
                    <a:noFill/>
                  </a:ln>
                  <a:solidFill>
                    <a:schemeClr val="tx1"/>
                  </a:solidFill>
                  <a:effectLst/>
                  <a:latin typeface="Arial" charset="0"/>
                  <a:ea typeface="ＭＳ Ｐゴシック" charset="0"/>
                </a:endParaRPr>
              </a:p>
            </p:txBody>
          </p:sp>
          <p:sp>
            <p:nvSpPr>
              <p:cNvPr id="1821" name="Text Box 903"/>
              <p:cNvSpPr txBox="1">
                <a:spLocks noChangeArrowheads="1"/>
              </p:cNvSpPr>
              <p:nvPr/>
            </p:nvSpPr>
            <p:spPr bwMode="auto">
              <a:xfrm>
                <a:off x="4187" y="2811"/>
                <a:ext cx="152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79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ÇlÇr ñæí©" charset="0"/>
                  </a:rPr>
                  <a:t>Public expenditure</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822" name="Text Box 904"/>
              <p:cNvSpPr txBox="1">
                <a:spLocks noChangeArrowheads="1"/>
              </p:cNvSpPr>
              <p:nvPr/>
            </p:nvSpPr>
            <p:spPr bwMode="auto">
              <a:xfrm>
                <a:off x="6704" y="2811"/>
                <a:ext cx="160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79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ÇlÇr ñæí©" charset="0"/>
                  </a:rPr>
                  <a:t>Private expenditure</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823" name="Text Box 905"/>
              <p:cNvSpPr txBox="1">
                <a:spLocks noChangeArrowheads="1"/>
              </p:cNvSpPr>
              <p:nvPr/>
            </p:nvSpPr>
            <p:spPr bwMode="auto">
              <a:xfrm>
                <a:off x="1670" y="3451"/>
                <a:ext cx="35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79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ÇlÇr ñæí©" charset="0"/>
                  </a:rPr>
                  <a:t>15.0</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824" name="Text Box 906"/>
              <p:cNvSpPr txBox="1">
                <a:spLocks noChangeArrowheads="1"/>
              </p:cNvSpPr>
              <p:nvPr/>
            </p:nvSpPr>
            <p:spPr bwMode="auto">
              <a:xfrm>
                <a:off x="1670" y="4190"/>
                <a:ext cx="35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79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ÇlÇr ñæí©" charset="0"/>
                  </a:rPr>
                  <a:t>10.0</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825" name="Text Box 907"/>
              <p:cNvSpPr txBox="1">
                <a:spLocks noChangeArrowheads="1"/>
              </p:cNvSpPr>
              <p:nvPr/>
            </p:nvSpPr>
            <p:spPr bwMode="auto">
              <a:xfrm>
                <a:off x="1772" y="4929"/>
                <a:ext cx="25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79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ÇlÇr ñæí©" charset="0"/>
                  </a:rPr>
                  <a:t>5.0</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826" name="Text Box 908"/>
              <p:cNvSpPr txBox="1">
                <a:spLocks noChangeArrowheads="1"/>
              </p:cNvSpPr>
              <p:nvPr/>
            </p:nvSpPr>
            <p:spPr bwMode="auto">
              <a:xfrm>
                <a:off x="1772" y="5668"/>
                <a:ext cx="253"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79000"/>
                  </a:lnSpc>
                  <a:spcBef>
                    <a:spcPct val="0"/>
                  </a:spcBef>
                  <a:spcAft>
                    <a:spcPct val="0"/>
                  </a:spcAft>
                  <a:buClrTx/>
                  <a:buSzTx/>
                  <a:buFontTx/>
                  <a:buNone/>
                  <a:tabLst/>
                </a:pPr>
                <a:r>
                  <a:rPr kumimoji="0" lang="en-US" sz="1000" b="0" i="0" u="none" strike="noStrike" cap="none" normalizeH="0" baseline="0">
                    <a:ln>
                      <a:noFill/>
                    </a:ln>
                    <a:solidFill>
                      <a:schemeClr val="tx1"/>
                    </a:solidFill>
                    <a:effectLst/>
                    <a:latin typeface="Calibri" charset="0"/>
                    <a:ea typeface="ÇlÇr ñæí©" charset="0"/>
                  </a:rPr>
                  <a:t>0.0</a:t>
                </a:r>
                <a:endParaRPr kumimoji="0" lang="en-US" sz="2400" b="0" i="0" u="none" strike="noStrike" cap="none" normalizeH="0" baseline="0">
                  <a:ln>
                    <a:noFill/>
                  </a:ln>
                  <a:solidFill>
                    <a:schemeClr val="tx1"/>
                  </a:solidFill>
                  <a:effectLst/>
                  <a:latin typeface="Arial" charset="0"/>
                  <a:ea typeface="ＭＳ Ｐゴシック" charset="0"/>
                </a:endParaRPr>
              </a:p>
            </p:txBody>
          </p:sp>
          <p:sp>
            <p:nvSpPr>
              <p:cNvPr id="1827" name="Text Box 909"/>
              <p:cNvSpPr txBox="1">
                <a:spLocks noChangeArrowheads="1"/>
              </p:cNvSpPr>
              <p:nvPr/>
            </p:nvSpPr>
            <p:spPr bwMode="auto">
              <a:xfrm>
                <a:off x="1986" y="6983"/>
                <a:ext cx="149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65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Calibri" charset="0"/>
                    <a:ea typeface="Calibri" charset="0"/>
                  </a:rPr>
                  <a:t>1</a:t>
                </a:r>
                <a:r>
                  <a:rPr kumimoji="0" lang="en-US" sz="800" b="0" i="0" u="none" strike="noStrike" cap="none" normalizeH="0" baseline="0">
                    <a:ln>
                      <a:noFill/>
                    </a:ln>
                    <a:solidFill>
                      <a:schemeClr val="tx1"/>
                    </a:solidFill>
                    <a:effectLst/>
                    <a:latin typeface="Calibri" charset="0"/>
                    <a:ea typeface="ÇlÇr ñæí©" charset="0"/>
                  </a:rPr>
                  <a:t>Preliminary estimate.</a:t>
                </a:r>
                <a:endParaRPr kumimoji="0" lang="en-US" sz="800" b="0" i="0" u="none" strike="noStrike" cap="none" normalizeH="0" baseline="0">
                  <a:ln>
                    <a:noFill/>
                  </a:ln>
                  <a:solidFill>
                    <a:schemeClr val="tx1"/>
                  </a:solidFill>
                  <a:effectLst/>
                  <a:latin typeface="Calibri" charset="0"/>
                  <a:ea typeface="Calibri" charset="0"/>
                </a:endParaRPr>
              </a:p>
              <a:p>
                <a:pPr marL="0" marR="0" lvl="0" indent="0" algn="l" defTabSz="914400" rtl="0" eaLnBrk="1" fontAlgn="base" latinLnBrk="0" hangingPunct="1">
                  <a:lnSpc>
                    <a:spcPct val="77000"/>
                  </a:lnSpc>
                  <a:spcBef>
                    <a:spcPct val="0"/>
                  </a:spcBef>
                  <a:spcAft>
                    <a:spcPct val="0"/>
                  </a:spcAft>
                  <a:buClrTx/>
                  <a:buSzTx/>
                  <a:buFontTx/>
                  <a:buNone/>
                  <a:tabLst/>
                </a:pPr>
                <a:r>
                  <a:rPr kumimoji="0" lang="en-US" sz="700" b="0" i="0" u="none" strike="noStrike" cap="none" normalizeH="0" baseline="0">
                    <a:ln>
                      <a:noFill/>
                    </a:ln>
                    <a:solidFill>
                      <a:schemeClr val="tx1"/>
                    </a:solidFill>
                    <a:effectLst/>
                    <a:latin typeface="Calibri" charset="0"/>
                    <a:ea typeface="Calibri" charset="0"/>
                  </a:rPr>
                  <a:t>2</a:t>
                </a:r>
                <a:r>
                  <a:rPr kumimoji="0" lang="en-US" sz="800" b="0" i="0" u="none" strike="noStrike" cap="none" normalizeH="0" baseline="0">
                    <a:ln>
                      <a:noFill/>
                    </a:ln>
                    <a:solidFill>
                      <a:schemeClr val="tx1"/>
                    </a:solidFill>
                    <a:effectLst/>
                    <a:latin typeface="Calibri" charset="0"/>
                    <a:ea typeface="ÇlÇr ñæí©" charset="0"/>
                  </a:rPr>
                  <a:t>Data refer to 2012.</a:t>
                </a:r>
                <a:endParaRPr kumimoji="0" lang="en-US" sz="2400" b="0" i="0" u="none" strike="noStrike" cap="none" normalizeH="0" baseline="0">
                  <a:ln>
                    <a:noFill/>
                  </a:ln>
                  <a:solidFill>
                    <a:schemeClr val="tx1"/>
                  </a:solidFill>
                  <a:effectLst/>
                  <a:latin typeface="Arial" charset="0"/>
                  <a:ea typeface="ＭＳ Ｐゴシック" charset="0"/>
                </a:endParaRPr>
              </a:p>
            </p:txBody>
          </p:sp>
        </p:grpSp>
      </p:grpSp>
      <p:sp>
        <p:nvSpPr>
          <p:cNvPr id="3" name="Down Arrow 2"/>
          <p:cNvSpPr/>
          <p:nvPr/>
        </p:nvSpPr>
        <p:spPr>
          <a:xfrm>
            <a:off x="1132268" y="1762058"/>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57200" y="6047458"/>
            <a:ext cx="7763522" cy="646331"/>
          </a:xfrm>
          <a:prstGeom prst="rect">
            <a:avLst/>
          </a:prstGeom>
          <a:noFill/>
          <a:ln>
            <a:solidFill>
              <a:schemeClr val="accent1">
                <a:shade val="95000"/>
                <a:satMod val="105000"/>
              </a:schemeClr>
            </a:solidFill>
          </a:ln>
        </p:spPr>
        <p:txBody>
          <a:bodyPr wrap="square" rtlCol="0">
            <a:spAutoFit/>
          </a:bodyPr>
          <a:lstStyle/>
          <a:p>
            <a:r>
              <a:rPr lang="en-US" b="1" dirty="0" smtClean="0"/>
              <a:t>US spends 35 to 50% more than peer countries on healthcare; this amounts to $750B in overspending (PPP) in 2013</a:t>
            </a:r>
            <a:endParaRPr lang="en-US" b="1" dirty="0"/>
          </a:p>
        </p:txBody>
      </p:sp>
      <p:sp>
        <p:nvSpPr>
          <p:cNvPr id="10" name="Slide Number Placeholder 9"/>
          <p:cNvSpPr>
            <a:spLocks noGrp="1"/>
          </p:cNvSpPr>
          <p:nvPr>
            <p:ph type="sldNum" sz="quarter" idx="12"/>
          </p:nvPr>
        </p:nvSpPr>
        <p:spPr/>
        <p:txBody>
          <a:bodyPr/>
          <a:lstStyle/>
          <a:p>
            <a:fld id="{BA73473A-FDED-2343-94C7-589CD1E1F788}" type="slidenum">
              <a:rPr lang="en-US" smtClean="0"/>
              <a:t>13</a:t>
            </a:fld>
            <a:endParaRPr lang="en-US"/>
          </a:p>
        </p:txBody>
      </p:sp>
    </p:spTree>
    <p:extLst>
      <p:ext uri="{BB962C8B-B14F-4D97-AF65-F5344CB8AC3E}">
        <p14:creationId xmlns:p14="http://schemas.microsoft.com/office/powerpoint/2010/main" val="1456953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35423"/>
          </a:xfrm>
        </p:spPr>
        <p:txBody>
          <a:bodyPr/>
          <a:lstStyle/>
          <a:p>
            <a:r>
              <a:rPr lang="en-US" sz="3600" b="1" dirty="0" smtClean="0"/>
              <a:t>OECD  HC spending Since 1980</a:t>
            </a:r>
            <a:endParaRPr lang="en-US" sz="3600" b="1" dirty="0"/>
          </a:p>
        </p:txBody>
      </p:sp>
      <p:sp>
        <p:nvSpPr>
          <p:cNvPr id="3" name="Content Placeholder 2"/>
          <p:cNvSpPr>
            <a:spLocks noGrp="1"/>
          </p:cNvSpPr>
          <p:nvPr>
            <p:ph idx="1"/>
          </p:nvPr>
        </p:nvSpPr>
        <p:spPr>
          <a:xfrm>
            <a:off x="194158" y="6116709"/>
            <a:ext cx="8042276" cy="488271"/>
          </a:xfrm>
          <a:ln>
            <a:solidFill>
              <a:schemeClr val="accent1">
                <a:shade val="95000"/>
                <a:satMod val="105000"/>
              </a:schemeClr>
            </a:solidFill>
          </a:ln>
        </p:spPr>
        <p:txBody>
          <a:bodyPr>
            <a:normAutofit/>
          </a:bodyPr>
          <a:lstStyle/>
          <a:p>
            <a:r>
              <a:rPr lang="en-US" b="1" dirty="0" smtClean="0">
                <a:solidFill>
                  <a:schemeClr val="tx1"/>
                </a:solidFill>
              </a:rPr>
              <a:t>HC Spending in the USA skyrockets from 1980 on </a:t>
            </a:r>
            <a:endParaRPr lang="en-US" b="1" dirty="0">
              <a:solidFill>
                <a:schemeClr val="tx1"/>
              </a:solidFill>
            </a:endParaRPr>
          </a:p>
        </p:txBody>
      </p:sp>
      <p:pic>
        <p:nvPicPr>
          <p:cNvPr id="4098" name="Picture 2" descr="Squires OECD Exhibit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76" y="842999"/>
            <a:ext cx="8292884" cy="4980752"/>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a:off x="6521013" y="1318833"/>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9"/>
          <p:cNvSpPr>
            <a:spLocks noGrp="1"/>
          </p:cNvSpPr>
          <p:nvPr>
            <p:ph type="sldNum" sz="quarter" idx="12"/>
          </p:nvPr>
        </p:nvSpPr>
        <p:spPr/>
        <p:txBody>
          <a:bodyPr/>
          <a:lstStyle/>
          <a:p>
            <a:fld id="{BA73473A-FDED-2343-94C7-589CD1E1F788}" type="slidenum">
              <a:rPr lang="en-US" smtClean="0"/>
              <a:t>14</a:t>
            </a:fld>
            <a:endParaRPr lang="en-US"/>
          </a:p>
        </p:txBody>
      </p:sp>
    </p:spTree>
    <p:extLst>
      <p:ext uri="{BB962C8B-B14F-4D97-AF65-F5344CB8AC3E}">
        <p14:creationId xmlns:p14="http://schemas.microsoft.com/office/powerpoint/2010/main" val="4051595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508500" y="3352800"/>
            <a:ext cx="127000" cy="152400"/>
          </a:xfrm>
          <a:prstGeom prst="rect">
            <a:avLst/>
          </a:prstGeom>
        </p:spPr>
      </p:pic>
      <p:pic>
        <p:nvPicPr>
          <p:cNvPr id="7" name="Picture 6"/>
          <p:cNvPicPr>
            <a:picLocks noChangeAspect="1"/>
          </p:cNvPicPr>
          <p:nvPr/>
        </p:nvPicPr>
        <p:blipFill>
          <a:blip r:embed="rId2"/>
          <a:stretch>
            <a:fillRect/>
          </a:stretch>
        </p:blipFill>
        <p:spPr>
          <a:xfrm>
            <a:off x="4508500" y="3352800"/>
            <a:ext cx="127000" cy="152400"/>
          </a:xfrm>
          <a:prstGeom prst="rect">
            <a:avLst/>
          </a:prstGeom>
        </p:spPr>
      </p:pic>
      <p:pic>
        <p:nvPicPr>
          <p:cNvPr id="9" name="Picture 8"/>
          <p:cNvPicPr>
            <a:picLocks noChangeAspect="1"/>
          </p:cNvPicPr>
          <p:nvPr/>
        </p:nvPicPr>
        <p:blipFill>
          <a:blip r:embed="rId3"/>
          <a:stretch>
            <a:fillRect/>
          </a:stretch>
        </p:blipFill>
        <p:spPr>
          <a:xfrm>
            <a:off x="117695" y="621437"/>
            <a:ext cx="8935770" cy="5534919"/>
          </a:xfrm>
          <a:prstGeom prst="rect">
            <a:avLst/>
          </a:prstGeom>
        </p:spPr>
      </p:pic>
      <p:sp>
        <p:nvSpPr>
          <p:cNvPr id="5" name="Title 1"/>
          <p:cNvSpPr txBox="1">
            <a:spLocks/>
          </p:cNvSpPr>
          <p:nvPr/>
        </p:nvSpPr>
        <p:spPr>
          <a:xfrm>
            <a:off x="310718" y="114840"/>
            <a:ext cx="8655729" cy="506597"/>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z="2800" b="1" dirty="0" smtClean="0">
                <a:latin typeface="Arial" charset="0"/>
                <a:ea typeface="ÇlÇr ñæí©" charset="0"/>
              </a:rPr>
              <a:t>Healthcare spending growth is slowing worldwide</a:t>
            </a:r>
            <a:endParaRPr lang="en-US" sz="2800" dirty="0"/>
          </a:p>
        </p:txBody>
      </p:sp>
      <p:sp>
        <p:nvSpPr>
          <p:cNvPr id="8" name="Down Arrow 7"/>
          <p:cNvSpPr/>
          <p:nvPr/>
        </p:nvSpPr>
        <p:spPr>
          <a:xfrm>
            <a:off x="5819678" y="2773780"/>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402880" y="6244163"/>
            <a:ext cx="8509249" cy="457200"/>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000" b="1" dirty="0" smtClean="0"/>
              <a:t>US HC spending growth slows along with most Developed Countries</a:t>
            </a:r>
          </a:p>
        </p:txBody>
      </p:sp>
    </p:spTree>
    <p:extLst>
      <p:ext uri="{BB962C8B-B14F-4D97-AF65-F5344CB8AC3E}">
        <p14:creationId xmlns:p14="http://schemas.microsoft.com/office/powerpoint/2010/main" val="4221657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02638"/>
          </a:xfrm>
        </p:spPr>
        <p:txBody>
          <a:bodyPr/>
          <a:lstStyle/>
          <a:p>
            <a:r>
              <a:rPr lang="en-US" sz="3200" dirty="0" smtClean="0"/>
              <a:t>Out of Pocket Per Capita HC Spending</a:t>
            </a:r>
            <a:endParaRPr lang="en-US" sz="3200" dirty="0"/>
          </a:p>
        </p:txBody>
      </p:sp>
      <p:sp>
        <p:nvSpPr>
          <p:cNvPr id="3" name="Content Placeholder 2"/>
          <p:cNvSpPr>
            <a:spLocks noGrp="1"/>
          </p:cNvSpPr>
          <p:nvPr>
            <p:ph idx="1"/>
          </p:nvPr>
        </p:nvSpPr>
        <p:spPr>
          <a:xfrm>
            <a:off x="549275" y="5921407"/>
            <a:ext cx="7888555" cy="650980"/>
          </a:xfrm>
          <a:ln>
            <a:solidFill>
              <a:schemeClr val="accent1"/>
            </a:solidFill>
          </a:ln>
        </p:spPr>
        <p:txBody>
          <a:bodyPr>
            <a:noAutofit/>
          </a:bodyPr>
          <a:lstStyle/>
          <a:p>
            <a:pPr marL="0" indent="0">
              <a:buNone/>
            </a:pPr>
            <a:r>
              <a:rPr lang="en-US" sz="1800" b="1" dirty="0" smtClean="0">
                <a:solidFill>
                  <a:schemeClr val="tx1">
                    <a:lumMod val="95000"/>
                    <a:lumOff val="5000"/>
                  </a:schemeClr>
                </a:solidFill>
              </a:rPr>
              <a:t>US Residents spend more than 5 times what the next highest country spends for insurance and other out of pocket spending</a:t>
            </a:r>
            <a:endParaRPr lang="en-US" sz="1800" b="1" dirty="0">
              <a:solidFill>
                <a:schemeClr val="tx1">
                  <a:lumMod val="95000"/>
                  <a:lumOff val="5000"/>
                </a:schemeClr>
              </a:solidFill>
            </a:endParaRPr>
          </a:p>
        </p:txBody>
      </p:sp>
      <p:sp>
        <p:nvSpPr>
          <p:cNvPr id="6" name="TextBox 5"/>
          <p:cNvSpPr txBox="1"/>
          <p:nvPr/>
        </p:nvSpPr>
        <p:spPr>
          <a:xfrm>
            <a:off x="7233671" y="5135418"/>
            <a:ext cx="1531638" cy="276999"/>
          </a:xfrm>
          <a:prstGeom prst="rect">
            <a:avLst/>
          </a:prstGeom>
          <a:noFill/>
          <a:ln>
            <a:noFill/>
          </a:ln>
        </p:spPr>
        <p:txBody>
          <a:bodyPr wrap="none" rtlCol="0">
            <a:spAutoFit/>
          </a:bodyPr>
          <a:lstStyle/>
          <a:p>
            <a:r>
              <a:rPr lang="en-US" sz="1200" b="1" dirty="0" smtClean="0"/>
              <a:t>OECD 2015, PPP $</a:t>
            </a:r>
          </a:p>
        </p:txBody>
      </p:sp>
      <p:sp>
        <p:nvSpPr>
          <p:cNvPr id="7" name="TextBox 6"/>
          <p:cNvSpPr txBox="1"/>
          <p:nvPr/>
        </p:nvSpPr>
        <p:spPr>
          <a:xfrm>
            <a:off x="710213" y="5195553"/>
            <a:ext cx="2707690" cy="319903"/>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1400" dirty="0" smtClean="0"/>
              <a:t>*Includes insurance and durables (wheel chairs, etc.)</a:t>
            </a:r>
          </a:p>
        </p:txBody>
      </p:sp>
      <p:sp>
        <p:nvSpPr>
          <p:cNvPr id="12" name="Slide Number Placeholder 11"/>
          <p:cNvSpPr>
            <a:spLocks noGrp="1"/>
          </p:cNvSpPr>
          <p:nvPr>
            <p:ph type="sldNum" sz="quarter" idx="12"/>
          </p:nvPr>
        </p:nvSpPr>
        <p:spPr>
          <a:xfrm>
            <a:off x="8088019" y="6275668"/>
            <a:ext cx="990600" cy="365125"/>
          </a:xfrm>
        </p:spPr>
        <p:txBody>
          <a:bodyPr/>
          <a:lstStyle/>
          <a:p>
            <a:fld id="{BA73473A-FDED-2343-94C7-589CD1E1F788}" type="slidenum">
              <a:rPr lang="en-US" smtClean="0"/>
              <a:t>16</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667350934"/>
              </p:ext>
            </p:extLst>
          </p:nvPr>
        </p:nvGraphicFramePr>
        <p:xfrm>
          <a:off x="480291" y="942109"/>
          <a:ext cx="8285018" cy="4193309"/>
        </p:xfrm>
        <a:graphic>
          <a:graphicData uri="http://schemas.openxmlformats.org/drawingml/2006/chart">
            <c:chart xmlns:c="http://schemas.openxmlformats.org/drawingml/2006/chart" xmlns:r="http://schemas.openxmlformats.org/officeDocument/2006/relationships" r:id="rId2"/>
          </a:graphicData>
        </a:graphic>
      </p:graphicFrame>
      <p:sp>
        <p:nvSpPr>
          <p:cNvPr id="9" name="Down Arrow 8"/>
          <p:cNvSpPr/>
          <p:nvPr/>
        </p:nvSpPr>
        <p:spPr>
          <a:xfrm>
            <a:off x="1365373" y="942109"/>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093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00" y="219568"/>
            <a:ext cx="8469296" cy="718047"/>
          </a:xfrm>
        </p:spPr>
        <p:txBody>
          <a:bodyPr/>
          <a:lstStyle/>
          <a:p>
            <a:r>
              <a:rPr lang="en-US" sz="3200" dirty="0" smtClean="0"/>
              <a:t>Global (OECD) HC Spending by Components</a:t>
            </a:r>
            <a:endParaRPr lang="en-US" sz="3200" dirty="0"/>
          </a:p>
        </p:txBody>
      </p:sp>
      <p:graphicFrame>
        <p:nvGraphicFramePr>
          <p:cNvPr id="3086" name="Object 3085"/>
          <p:cNvGraphicFramePr>
            <a:graphicFrameLocks noChangeAspect="1"/>
          </p:cNvGraphicFramePr>
          <p:nvPr>
            <p:extLst>
              <p:ext uri="{D42A27DB-BD31-4B8C-83A1-F6EECF244321}">
                <p14:modId xmlns:p14="http://schemas.microsoft.com/office/powerpoint/2010/main" val="302782096"/>
              </p:ext>
            </p:extLst>
          </p:nvPr>
        </p:nvGraphicFramePr>
        <p:xfrm>
          <a:off x="751066" y="953514"/>
          <a:ext cx="7860357" cy="4966577"/>
        </p:xfrm>
        <a:graphic>
          <a:graphicData uri="http://schemas.openxmlformats.org/presentationml/2006/ole">
            <mc:AlternateContent xmlns:mc="http://schemas.openxmlformats.org/markup-compatibility/2006">
              <mc:Choice xmlns:v="urn:schemas-microsoft-com:vml" Requires="v">
                <p:oleObj spid="_x0000_s3703" name="Document" r:id="rId4" imgW="6400800" imgH="3733800" progId="Word.Document.12">
                  <p:embed/>
                </p:oleObj>
              </mc:Choice>
              <mc:Fallback>
                <p:oleObj name="Document" r:id="rId4" imgW="6400800" imgH="3733800" progId="Word.Document.12">
                  <p:embed/>
                  <p:pic>
                    <p:nvPicPr>
                      <p:cNvPr id="0" name=""/>
                      <p:cNvPicPr/>
                      <p:nvPr/>
                    </p:nvPicPr>
                    <p:blipFill>
                      <a:blip r:embed="rId5"/>
                      <a:stretch>
                        <a:fillRect/>
                      </a:stretch>
                    </p:blipFill>
                    <p:spPr>
                      <a:xfrm>
                        <a:off x="751066" y="953514"/>
                        <a:ext cx="7860357" cy="4966577"/>
                      </a:xfrm>
                      <a:prstGeom prst="rect">
                        <a:avLst/>
                      </a:prstGeom>
                    </p:spPr>
                  </p:pic>
                </p:oleObj>
              </mc:Fallback>
            </mc:AlternateContent>
          </a:graphicData>
        </a:graphic>
      </p:graphicFrame>
      <p:sp>
        <p:nvSpPr>
          <p:cNvPr id="3" name="TextBox 2"/>
          <p:cNvSpPr txBox="1"/>
          <p:nvPr/>
        </p:nvSpPr>
        <p:spPr>
          <a:xfrm>
            <a:off x="451596" y="6065754"/>
            <a:ext cx="8156400" cy="400110"/>
          </a:xfrm>
          <a:prstGeom prst="rect">
            <a:avLst/>
          </a:prstGeom>
          <a:noFill/>
          <a:ln>
            <a:solidFill>
              <a:schemeClr val="accent1">
                <a:shade val="95000"/>
                <a:satMod val="105000"/>
              </a:schemeClr>
            </a:solidFill>
          </a:ln>
        </p:spPr>
        <p:txBody>
          <a:bodyPr wrap="none" rtlCol="0">
            <a:spAutoFit/>
          </a:bodyPr>
          <a:lstStyle/>
          <a:p>
            <a:r>
              <a:rPr lang="en-US" sz="2000" b="1" dirty="0" smtClean="0"/>
              <a:t>Outpatient and long term care remain fastest growth components</a:t>
            </a:r>
            <a:endParaRPr lang="en-US" sz="2000" b="1" dirty="0"/>
          </a:p>
        </p:txBody>
      </p:sp>
      <p:sp>
        <p:nvSpPr>
          <p:cNvPr id="9" name="Slide Number Placeholder 8"/>
          <p:cNvSpPr>
            <a:spLocks noGrp="1"/>
          </p:cNvSpPr>
          <p:nvPr>
            <p:ph type="sldNum" sz="quarter" idx="12"/>
          </p:nvPr>
        </p:nvSpPr>
        <p:spPr>
          <a:xfrm>
            <a:off x="8112696" y="6458230"/>
            <a:ext cx="990600" cy="365125"/>
          </a:xfrm>
        </p:spPr>
        <p:txBody>
          <a:bodyPr/>
          <a:lstStyle/>
          <a:p>
            <a:fld id="{BA73473A-FDED-2343-94C7-589CD1E1F788}" type="slidenum">
              <a:rPr lang="en-US" sz="2400" smtClean="0"/>
              <a:t>17</a:t>
            </a:fld>
            <a:endParaRPr lang="en-US" sz="2400" dirty="0"/>
          </a:p>
        </p:txBody>
      </p:sp>
    </p:spTree>
    <p:extLst>
      <p:ext uri="{BB962C8B-B14F-4D97-AF65-F5344CB8AC3E}">
        <p14:creationId xmlns:p14="http://schemas.microsoft.com/office/powerpoint/2010/main" val="798906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Spending and Public Coverage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8227367"/>
              </p:ext>
            </p:extLst>
          </p:nvPr>
        </p:nvGraphicFramePr>
        <p:xfrm>
          <a:off x="549274" y="2480758"/>
          <a:ext cx="8042277" cy="1656080"/>
        </p:xfrm>
        <a:graphic>
          <a:graphicData uri="http://schemas.openxmlformats.org/drawingml/2006/table">
            <a:tbl>
              <a:tblPr firstRow="1" bandRow="1">
                <a:tableStyleId>{5C22544A-7EE6-4342-B048-85BDC9FD1C3A}</a:tableStyleId>
              </a:tblPr>
              <a:tblGrid>
                <a:gridCol w="2680759"/>
                <a:gridCol w="2680759"/>
                <a:gridCol w="2680759"/>
              </a:tblGrid>
              <a:tr h="370840">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Percentage of population</a:t>
                      </a:r>
                      <a:r>
                        <a:rPr lang="en-US" baseline="0" dirty="0" smtClean="0"/>
                        <a:t> </a:t>
                      </a:r>
                      <a:r>
                        <a:rPr lang="en-US" dirty="0" smtClean="0"/>
                        <a:t>covered by public funds</a:t>
                      </a:r>
                    </a:p>
                  </a:txBody>
                  <a:tcPr/>
                </a:tc>
                <a:tc>
                  <a:txBody>
                    <a:bodyPr/>
                    <a:lstStyle/>
                    <a:p>
                      <a:pPr algn="ctr"/>
                      <a:r>
                        <a:rPr lang="en-US" dirty="0" smtClean="0"/>
                        <a:t>Public</a:t>
                      </a:r>
                      <a:r>
                        <a:rPr lang="en-US" baseline="0" dirty="0" smtClean="0"/>
                        <a:t> spending per capita in $</a:t>
                      </a:r>
                      <a:endParaRPr lang="en-US" dirty="0"/>
                    </a:p>
                  </a:txBody>
                  <a:tcPr/>
                </a:tc>
              </a:tr>
              <a:tr h="370840">
                <a:tc>
                  <a:txBody>
                    <a:bodyPr/>
                    <a:lstStyle/>
                    <a:p>
                      <a:r>
                        <a:rPr lang="en-US" dirty="0" smtClean="0"/>
                        <a:t>USA</a:t>
                      </a:r>
                      <a:endParaRPr lang="en-US" dirty="0"/>
                    </a:p>
                  </a:txBody>
                  <a:tcPr/>
                </a:tc>
                <a:tc>
                  <a:txBody>
                    <a:bodyPr/>
                    <a:lstStyle/>
                    <a:p>
                      <a:pPr algn="ctr"/>
                      <a:r>
                        <a:rPr lang="en-US" dirty="0" smtClean="0"/>
                        <a:t>34</a:t>
                      </a:r>
                      <a:endParaRPr lang="en-US" dirty="0"/>
                    </a:p>
                  </a:txBody>
                  <a:tcPr/>
                </a:tc>
                <a:tc>
                  <a:txBody>
                    <a:bodyPr/>
                    <a:lstStyle/>
                    <a:p>
                      <a:pPr algn="ctr"/>
                      <a:r>
                        <a:rPr lang="en-US" dirty="0" smtClean="0"/>
                        <a:t>4197</a:t>
                      </a:r>
                      <a:endParaRPr lang="en-US" dirty="0"/>
                    </a:p>
                  </a:txBody>
                  <a:tcPr/>
                </a:tc>
              </a:tr>
              <a:tr h="370840">
                <a:tc>
                  <a:txBody>
                    <a:bodyPr/>
                    <a:lstStyle/>
                    <a:p>
                      <a:r>
                        <a:rPr lang="en-US" dirty="0" smtClean="0"/>
                        <a:t>UK</a:t>
                      </a:r>
                      <a:endParaRPr lang="en-US" dirty="0"/>
                    </a:p>
                  </a:txBody>
                  <a:tcPr/>
                </a:tc>
                <a:tc>
                  <a:txBody>
                    <a:bodyPr/>
                    <a:lstStyle/>
                    <a:p>
                      <a:pPr algn="ctr"/>
                      <a:r>
                        <a:rPr lang="en-US" dirty="0" smtClean="0"/>
                        <a:t>100</a:t>
                      </a:r>
                      <a:endParaRPr lang="en-US" dirty="0"/>
                    </a:p>
                  </a:txBody>
                  <a:tcPr/>
                </a:tc>
                <a:tc>
                  <a:txBody>
                    <a:bodyPr/>
                    <a:lstStyle/>
                    <a:p>
                      <a:pPr algn="ctr"/>
                      <a:r>
                        <a:rPr lang="en-US" dirty="0" smtClean="0"/>
                        <a:t>2802</a:t>
                      </a:r>
                      <a:endParaRPr lang="en-US" dirty="0"/>
                    </a:p>
                  </a:txBody>
                  <a:tcPr/>
                </a:tc>
              </a:tr>
            </a:tbl>
          </a:graphicData>
        </a:graphic>
      </p:graphicFrame>
      <p:sp>
        <p:nvSpPr>
          <p:cNvPr id="9" name="Slide Number Placeholder 8"/>
          <p:cNvSpPr>
            <a:spLocks noGrp="1"/>
          </p:cNvSpPr>
          <p:nvPr>
            <p:ph type="sldNum" sz="quarter" idx="12"/>
          </p:nvPr>
        </p:nvSpPr>
        <p:spPr/>
        <p:txBody>
          <a:bodyPr/>
          <a:lstStyle/>
          <a:p>
            <a:fld id="{BA73473A-FDED-2343-94C7-589CD1E1F788}" type="slidenum">
              <a:rPr lang="en-US" smtClean="0"/>
              <a:t>18</a:t>
            </a:fld>
            <a:endParaRPr lang="en-US"/>
          </a:p>
        </p:txBody>
      </p:sp>
      <p:sp>
        <p:nvSpPr>
          <p:cNvPr id="3" name="TextBox 2"/>
          <p:cNvSpPr txBox="1"/>
          <p:nvPr/>
        </p:nvSpPr>
        <p:spPr>
          <a:xfrm>
            <a:off x="722170" y="4831168"/>
            <a:ext cx="7869381" cy="707886"/>
          </a:xfrm>
          <a:prstGeom prst="rect">
            <a:avLst/>
          </a:prstGeom>
          <a:noFill/>
          <a:ln>
            <a:solidFill>
              <a:schemeClr val="accent1">
                <a:shade val="95000"/>
                <a:satMod val="105000"/>
              </a:schemeClr>
            </a:solidFill>
          </a:ln>
        </p:spPr>
        <p:txBody>
          <a:bodyPr vert="horz" wrap="square" lIns="91440" tIns="45720" rIns="91440" bIns="45720" rtlCol="0">
            <a:spAutoFit/>
          </a:bodyPr>
          <a:lstStyle/>
          <a:p>
            <a:pPr marL="0" indent="0">
              <a:spcBef>
                <a:spcPts val="600"/>
              </a:spcBef>
              <a:buClr>
                <a:schemeClr val="tx1">
                  <a:lumMod val="75000"/>
                  <a:lumOff val="25000"/>
                </a:schemeClr>
              </a:buClr>
              <a:buFont typeface="Wingdings 2" pitchFamily="18" charset="2"/>
              <a:buNone/>
            </a:pPr>
            <a:r>
              <a:rPr lang="en-US" sz="2000" b="1" dirty="0" smtClean="0"/>
              <a:t>US public spending covers a smaller population in percentage terms and costs more </a:t>
            </a:r>
          </a:p>
        </p:txBody>
      </p:sp>
      <p:sp>
        <p:nvSpPr>
          <p:cNvPr id="5" name="TextBox 4"/>
          <p:cNvSpPr txBox="1"/>
          <p:nvPr/>
        </p:nvSpPr>
        <p:spPr>
          <a:xfrm>
            <a:off x="6825673" y="4294909"/>
            <a:ext cx="1588654" cy="425423"/>
          </a:xfrm>
          <a:prstGeom prst="rect">
            <a:avLst/>
          </a:prstGeom>
          <a:noFill/>
          <a:ln>
            <a:no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1600" b="1" dirty="0" smtClean="0"/>
              <a:t>WHO, 2014</a:t>
            </a:r>
          </a:p>
        </p:txBody>
      </p:sp>
    </p:spTree>
    <p:extLst>
      <p:ext uri="{BB962C8B-B14F-4D97-AF65-F5344CB8AC3E}">
        <p14:creationId xmlns:p14="http://schemas.microsoft.com/office/powerpoint/2010/main" val="3000562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4826"/>
            <a:ext cx="8042276" cy="620393"/>
          </a:xfrm>
        </p:spPr>
        <p:txBody>
          <a:bodyPr/>
          <a:lstStyle/>
          <a:p>
            <a:r>
              <a:rPr lang="en-US" sz="4000" b="1" dirty="0" smtClean="0"/>
              <a:t>Healthcare Cost Takeaways</a:t>
            </a:r>
            <a:endParaRPr lang="en-US" sz="4000" b="1" dirty="0"/>
          </a:p>
        </p:txBody>
      </p:sp>
      <p:sp>
        <p:nvSpPr>
          <p:cNvPr id="3" name="Content Placeholder 2"/>
          <p:cNvSpPr>
            <a:spLocks noGrp="1"/>
          </p:cNvSpPr>
          <p:nvPr>
            <p:ph idx="1"/>
          </p:nvPr>
        </p:nvSpPr>
        <p:spPr>
          <a:xfrm>
            <a:off x="433865" y="1369381"/>
            <a:ext cx="8042276" cy="4343400"/>
          </a:xfrm>
        </p:spPr>
        <p:txBody>
          <a:bodyPr>
            <a:normAutofit lnSpcReduction="10000"/>
          </a:bodyPr>
          <a:lstStyle/>
          <a:p>
            <a:r>
              <a:rPr lang="en-US" dirty="0" smtClean="0"/>
              <a:t>USA HC System is up to 50% more expensive than peer countries as a % of GDP</a:t>
            </a:r>
          </a:p>
          <a:p>
            <a:pPr lvl="1">
              <a:buFont typeface="Wingdings" panose="05000000000000000000" pitchFamily="2" charset="2"/>
              <a:buChar char="Ø"/>
            </a:pPr>
            <a:r>
              <a:rPr lang="en-US" dirty="0" smtClean="0"/>
              <a:t>For estimated $2.8 trillion spent in 2013, we overspent $750 billion on PPP basis</a:t>
            </a:r>
          </a:p>
          <a:p>
            <a:r>
              <a:rPr lang="en-US" dirty="0" smtClean="0"/>
              <a:t>The spending gap between USA and other countries has widen since 1980</a:t>
            </a:r>
          </a:p>
          <a:p>
            <a:r>
              <a:rPr lang="en-US" dirty="0" smtClean="0"/>
              <a:t>Out of Pocket costs in the USA are multiple times higher than in other developed countries on PPP basis</a:t>
            </a:r>
          </a:p>
          <a:p>
            <a:r>
              <a:rPr lang="en-US" dirty="0" smtClean="0"/>
              <a:t>Healthcare spending growth since 2009 seems to be slowing</a:t>
            </a:r>
          </a:p>
        </p:txBody>
      </p:sp>
      <p:sp>
        <p:nvSpPr>
          <p:cNvPr id="4" name="TextBox 3"/>
          <p:cNvSpPr txBox="1"/>
          <p:nvPr/>
        </p:nvSpPr>
        <p:spPr>
          <a:xfrm>
            <a:off x="1677880" y="5810437"/>
            <a:ext cx="5770486" cy="630314"/>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800" b="1" dirty="0" smtClean="0"/>
              <a:t>USA – High Cost Country for HC</a:t>
            </a:r>
          </a:p>
        </p:txBody>
      </p:sp>
      <p:sp>
        <p:nvSpPr>
          <p:cNvPr id="10" name="Slide Number Placeholder 9"/>
          <p:cNvSpPr>
            <a:spLocks noGrp="1"/>
          </p:cNvSpPr>
          <p:nvPr>
            <p:ph type="sldNum" sz="quarter" idx="12"/>
          </p:nvPr>
        </p:nvSpPr>
        <p:spPr/>
        <p:txBody>
          <a:bodyPr/>
          <a:lstStyle/>
          <a:p>
            <a:fld id="{BA73473A-FDED-2343-94C7-589CD1E1F788}" type="slidenum">
              <a:rPr lang="en-US" smtClean="0"/>
              <a:t>19</a:t>
            </a:fld>
            <a:endParaRPr lang="en-US"/>
          </a:p>
        </p:txBody>
      </p:sp>
    </p:spTree>
    <p:extLst>
      <p:ext uri="{BB962C8B-B14F-4D97-AF65-F5344CB8AC3E}">
        <p14:creationId xmlns:p14="http://schemas.microsoft.com/office/powerpoint/2010/main" val="3344084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3558"/>
          </a:xfrm>
        </p:spPr>
        <p:txBody>
          <a:bodyPr/>
          <a:lstStyle/>
          <a:p>
            <a:r>
              <a:rPr lang="en-US" dirty="0" smtClean="0"/>
              <a:t>Objectives of this course</a:t>
            </a:r>
            <a:endParaRPr lang="en-US" dirty="0"/>
          </a:p>
        </p:txBody>
      </p:sp>
      <p:sp>
        <p:nvSpPr>
          <p:cNvPr id="3" name="Content Placeholder 2"/>
          <p:cNvSpPr>
            <a:spLocks noGrp="1"/>
          </p:cNvSpPr>
          <p:nvPr>
            <p:ph idx="1"/>
          </p:nvPr>
        </p:nvSpPr>
        <p:spPr>
          <a:xfrm>
            <a:off x="549275" y="1556468"/>
            <a:ext cx="8042276" cy="4343400"/>
          </a:xfrm>
        </p:spPr>
        <p:txBody>
          <a:bodyPr>
            <a:normAutofit fontScale="85000" lnSpcReduction="10000"/>
          </a:bodyPr>
          <a:lstStyle/>
          <a:p>
            <a:pPr>
              <a:spcAft>
                <a:spcPts val="600"/>
              </a:spcAft>
            </a:pPr>
            <a:r>
              <a:rPr lang="en-US" dirty="0" smtClean="0"/>
              <a:t>Compare the performance of USA  health system with others to build an understanding of the relative quality of the US </a:t>
            </a:r>
            <a:r>
              <a:rPr lang="en-US" dirty="0"/>
              <a:t>h</a:t>
            </a:r>
            <a:r>
              <a:rPr lang="en-US" dirty="0" smtClean="0"/>
              <a:t>ealthcare system</a:t>
            </a:r>
          </a:p>
          <a:p>
            <a:pPr>
              <a:spcAft>
                <a:spcPts val="600"/>
              </a:spcAft>
            </a:pPr>
            <a:r>
              <a:rPr lang="en-US" dirty="0" smtClean="0"/>
              <a:t>Explore if the USA is getting optimal value from its Healthcare System by analyzing cost, service, access and outcomes</a:t>
            </a:r>
          </a:p>
          <a:p>
            <a:pPr>
              <a:spcAft>
                <a:spcPts val="600"/>
              </a:spcAft>
            </a:pPr>
            <a:r>
              <a:rPr lang="en-US" dirty="0" smtClean="0"/>
              <a:t>Explore why does the US system cost so much and identify the drivers of high HC cost in the USA</a:t>
            </a:r>
          </a:p>
          <a:p>
            <a:pPr>
              <a:spcAft>
                <a:spcPts val="600"/>
              </a:spcAft>
            </a:pPr>
            <a:r>
              <a:rPr lang="en-US" dirty="0" smtClean="0"/>
              <a:t>Explore other Healthcare systems structure and mechanisms </a:t>
            </a:r>
          </a:p>
          <a:p>
            <a:pPr>
              <a:spcAft>
                <a:spcPts val="600"/>
              </a:spcAft>
            </a:pPr>
            <a:r>
              <a:rPr lang="en-US" dirty="0" smtClean="0"/>
              <a:t>Draw lessons and apply them to current proposals for change </a:t>
            </a:r>
            <a:endParaRPr lang="en-US" dirty="0"/>
          </a:p>
        </p:txBody>
      </p:sp>
      <p:sp>
        <p:nvSpPr>
          <p:cNvPr id="10" name="Slide Number Placeholder 9"/>
          <p:cNvSpPr>
            <a:spLocks noGrp="1"/>
          </p:cNvSpPr>
          <p:nvPr>
            <p:ph type="sldNum" sz="quarter" idx="12"/>
          </p:nvPr>
        </p:nvSpPr>
        <p:spPr>
          <a:xfrm>
            <a:off x="8096251" y="6393363"/>
            <a:ext cx="990600" cy="365125"/>
          </a:xfrm>
        </p:spPr>
        <p:txBody>
          <a:bodyPr/>
          <a:lstStyle/>
          <a:p>
            <a:fld id="{BA73473A-FDED-2343-94C7-589CD1E1F788}" type="slidenum">
              <a:rPr lang="en-US" sz="1800" smtClean="0"/>
              <a:t>2</a:t>
            </a:fld>
            <a:endParaRPr lang="en-US" sz="1800" dirty="0"/>
          </a:p>
        </p:txBody>
      </p:sp>
    </p:spTree>
    <p:extLst>
      <p:ext uri="{BB962C8B-B14F-4D97-AF65-F5344CB8AC3E}">
        <p14:creationId xmlns:p14="http://schemas.microsoft.com/office/powerpoint/2010/main" val="1202447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7845"/>
          </a:xfrm>
        </p:spPr>
        <p:txBody>
          <a:bodyPr/>
          <a:lstStyle/>
          <a:p>
            <a:r>
              <a:rPr lang="en-US" sz="4000" dirty="0" smtClean="0"/>
              <a:t>Comparing Healthcare Systems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84730579"/>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BA73473A-FDED-2343-94C7-589CD1E1F788}" type="slidenum">
              <a:rPr lang="en-US" smtClean="0"/>
              <a:t>20</a:t>
            </a:fld>
            <a:endParaRPr lang="en-US"/>
          </a:p>
        </p:txBody>
      </p:sp>
      <p:sp>
        <p:nvSpPr>
          <p:cNvPr id="3" name="Oval 2"/>
          <p:cNvSpPr/>
          <p:nvPr/>
        </p:nvSpPr>
        <p:spPr>
          <a:xfrm>
            <a:off x="3701988" y="3701989"/>
            <a:ext cx="1660124" cy="96766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VALUE</a:t>
            </a:r>
            <a:endParaRPr lang="en-US" sz="2000" b="1" dirty="0">
              <a:solidFill>
                <a:schemeClr val="tx1"/>
              </a:solidFill>
            </a:endParaRPr>
          </a:p>
        </p:txBody>
      </p:sp>
    </p:spTree>
    <p:extLst>
      <p:ext uri="{BB962C8B-B14F-4D97-AF65-F5344CB8AC3E}">
        <p14:creationId xmlns:p14="http://schemas.microsoft.com/office/powerpoint/2010/main" val="38870002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Commonwealth Fund Survey on Sicker Adults</a:t>
            </a:r>
            <a:endParaRPr lang="en-US" sz="3600" dirty="0"/>
          </a:p>
        </p:txBody>
      </p:sp>
      <p:sp>
        <p:nvSpPr>
          <p:cNvPr id="3" name="Content Placeholder 2"/>
          <p:cNvSpPr>
            <a:spLocks noGrp="1"/>
          </p:cNvSpPr>
          <p:nvPr>
            <p:ph idx="1"/>
          </p:nvPr>
        </p:nvSpPr>
        <p:spPr/>
        <p:txBody>
          <a:bodyPr/>
          <a:lstStyle/>
          <a:p>
            <a:r>
              <a:rPr lang="en-US" dirty="0" smtClean="0"/>
              <a:t>Sicker adults randomly chosen among those who</a:t>
            </a:r>
          </a:p>
          <a:p>
            <a:pPr lvl="1"/>
            <a:r>
              <a:rPr lang="en-US" dirty="0" smtClean="0"/>
              <a:t>Claimed fair or poor health </a:t>
            </a:r>
          </a:p>
          <a:p>
            <a:pPr lvl="1"/>
            <a:r>
              <a:rPr lang="en-US" dirty="0" smtClean="0"/>
              <a:t>Had a serious illness, chronic illness, major </a:t>
            </a:r>
            <a:r>
              <a:rPr lang="en-US" smtClean="0"/>
              <a:t>surgery or </a:t>
            </a:r>
            <a:r>
              <a:rPr lang="en-US" dirty="0" smtClean="0"/>
              <a:t>major hospitalization in last 2 years</a:t>
            </a:r>
          </a:p>
          <a:p>
            <a:r>
              <a:rPr lang="en-US" dirty="0" smtClean="0"/>
              <a:t>Participants in the survey</a:t>
            </a:r>
          </a:p>
          <a:p>
            <a:pPr lvl="1"/>
            <a:r>
              <a:rPr lang="en-US" dirty="0" smtClean="0"/>
              <a:t>700 to 750 in New Zealand, Australia and Canada</a:t>
            </a:r>
          </a:p>
          <a:p>
            <a:pPr lvl="1"/>
            <a:r>
              <a:rPr lang="en-US" dirty="0" smtClean="0"/>
              <a:t>Over 1500 in US, UK and Germany</a:t>
            </a:r>
          </a:p>
          <a:p>
            <a:r>
              <a:rPr lang="en-US" dirty="0" smtClean="0"/>
              <a:t>2005-6 survey</a:t>
            </a:r>
          </a:p>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3473A-FDED-2343-94C7-589CD1E1F788}" type="slidenum">
              <a:rPr lang="en-US" smtClean="0"/>
              <a:t>21</a:t>
            </a:fld>
            <a:endParaRPr lang="en-US"/>
          </a:p>
        </p:txBody>
      </p:sp>
    </p:spTree>
    <p:extLst>
      <p:ext uri="{BB962C8B-B14F-4D97-AF65-F5344CB8AC3E}">
        <p14:creationId xmlns:p14="http://schemas.microsoft.com/office/powerpoint/2010/main" val="33943583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Access to care: Wait time to see a Doctor</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6433488"/>
              </p:ext>
            </p:extLst>
          </p:nvPr>
        </p:nvGraphicFramePr>
        <p:xfrm>
          <a:off x="549276" y="1077362"/>
          <a:ext cx="8372783" cy="48662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951215" y="5346575"/>
            <a:ext cx="1970844" cy="368423"/>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Commonwealth Fund</a:t>
            </a:r>
          </a:p>
          <a:p>
            <a:pPr marL="0" indent="0">
              <a:spcBef>
                <a:spcPts val="600"/>
              </a:spcBef>
              <a:buClr>
                <a:schemeClr val="tx1">
                  <a:lumMod val="75000"/>
                  <a:lumOff val="25000"/>
                </a:schemeClr>
              </a:buClr>
              <a:buFont typeface="Wingdings 2" pitchFamily="18" charset="2"/>
              <a:buNone/>
            </a:pPr>
            <a:r>
              <a:rPr lang="en-US" sz="900" b="1" dirty="0" smtClean="0"/>
              <a:t>Survey, 2006</a:t>
            </a:r>
          </a:p>
        </p:txBody>
      </p:sp>
      <p:sp>
        <p:nvSpPr>
          <p:cNvPr id="5" name="Down Arrow 4"/>
          <p:cNvSpPr/>
          <p:nvPr/>
        </p:nvSpPr>
        <p:spPr>
          <a:xfrm>
            <a:off x="5896676" y="2968594"/>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19097" y="5943599"/>
            <a:ext cx="7178809" cy="810286"/>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lgn="ctr">
              <a:spcBef>
                <a:spcPts val="600"/>
              </a:spcBef>
              <a:buClr>
                <a:schemeClr val="tx1">
                  <a:lumMod val="75000"/>
                  <a:lumOff val="25000"/>
                </a:schemeClr>
              </a:buClr>
              <a:buFont typeface="Wingdings 2" pitchFamily="18" charset="2"/>
              <a:buNone/>
            </a:pPr>
            <a:r>
              <a:rPr lang="en-US" sz="2000" b="1" dirty="0" smtClean="0"/>
              <a:t>USA wait times to see a Doctor for sicker adults </a:t>
            </a:r>
          </a:p>
          <a:p>
            <a:pPr marL="0" indent="0" algn="ctr">
              <a:spcBef>
                <a:spcPts val="600"/>
              </a:spcBef>
              <a:buClr>
                <a:schemeClr val="tx1">
                  <a:lumMod val="75000"/>
                  <a:lumOff val="25000"/>
                </a:schemeClr>
              </a:buClr>
              <a:buFont typeface="Wingdings 2" pitchFamily="18" charset="2"/>
              <a:buNone/>
            </a:pPr>
            <a:r>
              <a:rPr lang="en-US" sz="2000" b="1" dirty="0"/>
              <a:t>m</a:t>
            </a:r>
            <a:r>
              <a:rPr lang="en-US" sz="2000" b="1" dirty="0" smtClean="0"/>
              <a:t>ixed when compared with peer countries</a:t>
            </a:r>
          </a:p>
        </p:txBody>
      </p:sp>
      <p:sp>
        <p:nvSpPr>
          <p:cNvPr id="7" name="TextBox 6"/>
          <p:cNvSpPr txBox="1"/>
          <p:nvPr/>
        </p:nvSpPr>
        <p:spPr>
          <a:xfrm rot="16200000">
            <a:off x="-1551942" y="3086637"/>
            <a:ext cx="3630967" cy="342934"/>
          </a:xfrm>
          <a:prstGeom prst="rect">
            <a:avLst/>
          </a:prstGeom>
          <a:noFill/>
          <a:ln>
            <a:no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1050" b="1" dirty="0" smtClean="0"/>
              <a:t>% patients answering “yes” </a:t>
            </a:r>
          </a:p>
        </p:txBody>
      </p:sp>
      <p:sp>
        <p:nvSpPr>
          <p:cNvPr id="13" name="Slide Number Placeholder 12"/>
          <p:cNvSpPr>
            <a:spLocks noGrp="1"/>
          </p:cNvSpPr>
          <p:nvPr>
            <p:ph type="sldNum" sz="quarter" idx="12"/>
          </p:nvPr>
        </p:nvSpPr>
        <p:spPr/>
        <p:txBody>
          <a:bodyPr/>
          <a:lstStyle/>
          <a:p>
            <a:fld id="{BA73473A-FDED-2343-94C7-589CD1E1F788}" type="slidenum">
              <a:rPr lang="en-US" smtClean="0"/>
              <a:t>22</a:t>
            </a:fld>
            <a:endParaRPr lang="en-US"/>
          </a:p>
        </p:txBody>
      </p:sp>
    </p:spTree>
    <p:extLst>
      <p:ext uri="{BB962C8B-B14F-4D97-AF65-F5344CB8AC3E}">
        <p14:creationId xmlns:p14="http://schemas.microsoft.com/office/powerpoint/2010/main" val="9998818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4"/>
            <a:ext cx="8042276" cy="1336956"/>
          </a:xfrm>
        </p:spPr>
        <p:txBody>
          <a:bodyPr/>
          <a:lstStyle/>
          <a:p>
            <a:r>
              <a:rPr lang="en-US" sz="4000" dirty="0" smtClean="0"/>
              <a:t>Wait times for </a:t>
            </a:r>
            <a:br>
              <a:rPr lang="en-US" sz="4000" dirty="0" smtClean="0"/>
            </a:br>
            <a:r>
              <a:rPr lang="en-US" sz="4000" dirty="0" smtClean="0"/>
              <a:t>Elective or non emergency surgery</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9207783"/>
              </p:ext>
            </p:extLst>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066629" y="5346575"/>
            <a:ext cx="1970844" cy="368423"/>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Commonwealth Fund</a:t>
            </a:r>
          </a:p>
          <a:p>
            <a:pPr marL="0" indent="0">
              <a:spcBef>
                <a:spcPts val="600"/>
              </a:spcBef>
              <a:buClr>
                <a:schemeClr val="tx1">
                  <a:lumMod val="75000"/>
                  <a:lumOff val="25000"/>
                </a:schemeClr>
              </a:buClr>
              <a:buFont typeface="Wingdings 2" pitchFamily="18" charset="2"/>
              <a:buNone/>
            </a:pPr>
            <a:r>
              <a:rPr lang="en-US" sz="900" b="1" dirty="0" smtClean="0"/>
              <a:t>Survey, 2006</a:t>
            </a:r>
          </a:p>
        </p:txBody>
      </p:sp>
      <p:sp>
        <p:nvSpPr>
          <p:cNvPr id="6" name="Down Arrow 5"/>
          <p:cNvSpPr/>
          <p:nvPr/>
        </p:nvSpPr>
        <p:spPr>
          <a:xfrm>
            <a:off x="5921826" y="1985299"/>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78894" y="5992424"/>
            <a:ext cx="6844683" cy="776795"/>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2000" b="1" dirty="0" smtClean="0"/>
              <a:t>USA wait times for elective </a:t>
            </a:r>
            <a:r>
              <a:rPr lang="en-US" sz="2000" b="1" dirty="0"/>
              <a:t>s</a:t>
            </a:r>
            <a:r>
              <a:rPr lang="en-US" sz="2000" b="1" dirty="0" smtClean="0"/>
              <a:t>urgery relatively short</a:t>
            </a:r>
          </a:p>
          <a:p>
            <a:pPr marL="0" indent="0">
              <a:spcBef>
                <a:spcPts val="600"/>
              </a:spcBef>
              <a:buClr>
                <a:schemeClr val="tx1">
                  <a:lumMod val="75000"/>
                  <a:lumOff val="25000"/>
                </a:schemeClr>
              </a:buClr>
              <a:buFont typeface="Wingdings 2" pitchFamily="18" charset="2"/>
              <a:buNone/>
            </a:pPr>
            <a:r>
              <a:rPr lang="en-US" sz="2000" b="1" dirty="0" smtClean="0"/>
              <a:t> vs peer countries</a:t>
            </a:r>
          </a:p>
        </p:txBody>
      </p:sp>
      <p:sp>
        <p:nvSpPr>
          <p:cNvPr id="8" name="TextBox 7"/>
          <p:cNvSpPr txBox="1"/>
          <p:nvPr/>
        </p:nvSpPr>
        <p:spPr>
          <a:xfrm rot="16200000">
            <a:off x="-1551942" y="3086637"/>
            <a:ext cx="3630967" cy="342934"/>
          </a:xfrm>
          <a:prstGeom prst="rect">
            <a:avLst/>
          </a:prstGeom>
          <a:noFill/>
          <a:ln>
            <a:no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1050" b="1" dirty="0" smtClean="0"/>
              <a:t>% patients answering “yes”</a:t>
            </a:r>
          </a:p>
        </p:txBody>
      </p:sp>
      <p:sp>
        <p:nvSpPr>
          <p:cNvPr id="13" name="Slide Number Placeholder 12"/>
          <p:cNvSpPr>
            <a:spLocks noGrp="1"/>
          </p:cNvSpPr>
          <p:nvPr>
            <p:ph type="sldNum" sz="quarter" idx="12"/>
          </p:nvPr>
        </p:nvSpPr>
        <p:spPr/>
        <p:txBody>
          <a:bodyPr/>
          <a:lstStyle/>
          <a:p>
            <a:fld id="{BA73473A-FDED-2343-94C7-589CD1E1F788}" type="slidenum">
              <a:rPr lang="en-US" smtClean="0"/>
              <a:t>23</a:t>
            </a:fld>
            <a:endParaRPr lang="en-US" dirty="0"/>
          </a:p>
        </p:txBody>
      </p:sp>
    </p:spTree>
    <p:extLst>
      <p:ext uri="{BB962C8B-B14F-4D97-AF65-F5344CB8AC3E}">
        <p14:creationId xmlns:p14="http://schemas.microsoft.com/office/powerpoint/2010/main" val="323232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68" y="442537"/>
            <a:ext cx="8707437" cy="611515"/>
          </a:xfrm>
        </p:spPr>
        <p:txBody>
          <a:bodyPr/>
          <a:lstStyle/>
          <a:p>
            <a:r>
              <a:rPr lang="en-US" sz="3200" dirty="0" smtClean="0"/>
              <a:t>Coordination Problems with one or more Doctors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0573757"/>
              </p:ext>
            </p:extLst>
          </p:nvPr>
        </p:nvGraphicFramePr>
        <p:xfrm>
          <a:off x="549275" y="1032027"/>
          <a:ext cx="804227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128775" y="5007004"/>
            <a:ext cx="1970844" cy="368423"/>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Commonwealth Fund</a:t>
            </a:r>
          </a:p>
          <a:p>
            <a:pPr marL="0" indent="0">
              <a:spcBef>
                <a:spcPts val="600"/>
              </a:spcBef>
              <a:buClr>
                <a:schemeClr val="tx1">
                  <a:lumMod val="75000"/>
                  <a:lumOff val="25000"/>
                </a:schemeClr>
              </a:buClr>
              <a:buFont typeface="Wingdings 2" pitchFamily="18" charset="2"/>
              <a:buNone/>
            </a:pPr>
            <a:r>
              <a:rPr lang="en-US" sz="900" b="1" dirty="0" smtClean="0"/>
              <a:t>Survey, 2006</a:t>
            </a:r>
          </a:p>
        </p:txBody>
      </p:sp>
      <p:sp>
        <p:nvSpPr>
          <p:cNvPr id="6" name="Down Arrow 5"/>
          <p:cNvSpPr/>
          <p:nvPr/>
        </p:nvSpPr>
        <p:spPr>
          <a:xfrm>
            <a:off x="6404147" y="1032027"/>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019810" y="5866646"/>
            <a:ext cx="6844683" cy="936457"/>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lgn="ctr">
              <a:spcBef>
                <a:spcPts val="600"/>
              </a:spcBef>
              <a:buClr>
                <a:schemeClr val="tx1">
                  <a:lumMod val="75000"/>
                  <a:lumOff val="25000"/>
                </a:schemeClr>
              </a:buClr>
              <a:buFont typeface="Wingdings 2" pitchFamily="18" charset="2"/>
              <a:buNone/>
            </a:pPr>
            <a:r>
              <a:rPr lang="en-US" sz="2400" b="1" dirty="0" smtClean="0"/>
              <a:t>USA has more issues with coordination </a:t>
            </a:r>
          </a:p>
          <a:p>
            <a:pPr marL="0" indent="0" algn="ctr">
              <a:spcBef>
                <a:spcPts val="600"/>
              </a:spcBef>
              <a:buClr>
                <a:schemeClr val="tx1">
                  <a:lumMod val="75000"/>
                  <a:lumOff val="25000"/>
                </a:schemeClr>
              </a:buClr>
              <a:buFont typeface="Wingdings 2" pitchFamily="18" charset="2"/>
              <a:buNone/>
            </a:pPr>
            <a:r>
              <a:rPr lang="en-US" sz="2400" b="1" dirty="0" smtClean="0"/>
              <a:t>With care among 4 or more doctors</a:t>
            </a:r>
          </a:p>
        </p:txBody>
      </p:sp>
      <p:sp>
        <p:nvSpPr>
          <p:cNvPr id="8" name="TextBox 7"/>
          <p:cNvSpPr txBox="1"/>
          <p:nvPr/>
        </p:nvSpPr>
        <p:spPr>
          <a:xfrm rot="16200000">
            <a:off x="-1551942" y="3086637"/>
            <a:ext cx="3630967" cy="342934"/>
          </a:xfrm>
          <a:prstGeom prst="rect">
            <a:avLst/>
          </a:prstGeom>
          <a:noFill/>
          <a:ln>
            <a:no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1050" b="1" dirty="0" smtClean="0"/>
              <a:t>% patients answering “yes”</a:t>
            </a:r>
          </a:p>
        </p:txBody>
      </p:sp>
      <p:sp>
        <p:nvSpPr>
          <p:cNvPr id="13" name="Slide Number Placeholder 12"/>
          <p:cNvSpPr>
            <a:spLocks noGrp="1"/>
          </p:cNvSpPr>
          <p:nvPr>
            <p:ph type="sldNum" sz="quarter" idx="12"/>
          </p:nvPr>
        </p:nvSpPr>
        <p:spPr/>
        <p:txBody>
          <a:bodyPr/>
          <a:lstStyle/>
          <a:p>
            <a:fld id="{BA73473A-FDED-2343-94C7-589CD1E1F788}" type="slidenum">
              <a:rPr lang="en-US" smtClean="0"/>
              <a:t>24</a:t>
            </a:fld>
            <a:endParaRPr lang="en-US"/>
          </a:p>
        </p:txBody>
      </p:sp>
    </p:spTree>
    <p:extLst>
      <p:ext uri="{BB962C8B-B14F-4D97-AF65-F5344CB8AC3E}">
        <p14:creationId xmlns:p14="http://schemas.microsoft.com/office/powerpoint/2010/main" val="143498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58249"/>
          </a:xfrm>
        </p:spPr>
        <p:txBody>
          <a:bodyPr/>
          <a:lstStyle/>
          <a:p>
            <a:r>
              <a:rPr lang="en-US" sz="4000" dirty="0" smtClean="0"/>
              <a:t>Doctors and Patients</a:t>
            </a:r>
            <a:endParaRPr lang="en-US" sz="4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9202" y="1343942"/>
            <a:ext cx="3511520" cy="438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9275" y="656595"/>
            <a:ext cx="3723961" cy="684325"/>
          </a:xfrm>
          <a:prstGeom prst="rect">
            <a:avLst/>
          </a:prstGeom>
          <a:solidFill>
            <a:schemeClr val="bg2">
              <a:lumMod val="90000"/>
            </a:schemeClr>
          </a:solidFill>
          <a:ln>
            <a:solidFill>
              <a:schemeClr val="accent1">
                <a:shade val="95000"/>
                <a:satMod val="105000"/>
              </a:schemeClr>
            </a:solid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1400" b="1" dirty="0" smtClean="0"/>
              <a:t>Regular Doctor providing easy</a:t>
            </a:r>
          </a:p>
          <a:p>
            <a:pPr marL="0" indent="0" algn="ctr">
              <a:spcBef>
                <a:spcPts val="600"/>
              </a:spcBef>
              <a:buClr>
                <a:schemeClr val="tx1">
                  <a:lumMod val="75000"/>
                  <a:lumOff val="25000"/>
                </a:schemeClr>
              </a:buClr>
              <a:buFont typeface="Wingdings 2" pitchFamily="18" charset="2"/>
              <a:buNone/>
            </a:pPr>
            <a:r>
              <a:rPr lang="en-US" sz="1400" b="1" dirty="0" smtClean="0"/>
              <a:t> to understand explanations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471" y="1358672"/>
            <a:ext cx="3455422" cy="4401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67590" y="656595"/>
            <a:ext cx="3723961" cy="684325"/>
          </a:xfrm>
          <a:prstGeom prst="rect">
            <a:avLst/>
          </a:prstGeom>
          <a:solidFill>
            <a:schemeClr val="bg2">
              <a:lumMod val="90000"/>
            </a:schemeClr>
          </a:solidFill>
          <a:ln>
            <a:solidFill>
              <a:schemeClr val="accent1">
                <a:shade val="95000"/>
                <a:satMod val="105000"/>
              </a:schemeClr>
            </a:solid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1400" b="1" dirty="0" smtClean="0"/>
              <a:t>Regular Doctor giving enough time to ask</a:t>
            </a:r>
          </a:p>
          <a:p>
            <a:pPr marL="0" indent="0" algn="ctr">
              <a:spcBef>
                <a:spcPts val="600"/>
              </a:spcBef>
              <a:buClr>
                <a:schemeClr val="tx1">
                  <a:lumMod val="75000"/>
                  <a:lumOff val="25000"/>
                </a:schemeClr>
              </a:buClr>
              <a:buFont typeface="Wingdings 2" pitchFamily="18" charset="2"/>
              <a:buNone/>
            </a:pPr>
            <a:r>
              <a:rPr lang="en-US" sz="1400" b="1" dirty="0" smtClean="0"/>
              <a:t>questions and raise concerns</a:t>
            </a:r>
          </a:p>
          <a:p>
            <a:pPr marL="0" indent="0" algn="ctr">
              <a:spcBef>
                <a:spcPts val="600"/>
              </a:spcBef>
              <a:buClr>
                <a:schemeClr val="tx1">
                  <a:lumMod val="75000"/>
                  <a:lumOff val="25000"/>
                </a:schemeClr>
              </a:buClr>
              <a:buFont typeface="Wingdings 2" pitchFamily="18" charset="2"/>
              <a:buNone/>
            </a:pPr>
            <a:endParaRPr lang="en-US" sz="1400" b="1" dirty="0" smtClean="0"/>
          </a:p>
        </p:txBody>
      </p:sp>
      <p:sp>
        <p:nvSpPr>
          <p:cNvPr id="9" name="Down Arrow 8"/>
          <p:cNvSpPr/>
          <p:nvPr/>
        </p:nvSpPr>
        <p:spPr>
          <a:xfrm rot="5400000">
            <a:off x="8207187" y="4125599"/>
            <a:ext cx="484633" cy="579018"/>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0" name="Down Arrow 9"/>
          <p:cNvSpPr/>
          <p:nvPr/>
        </p:nvSpPr>
        <p:spPr>
          <a:xfrm rot="5400000">
            <a:off x="3805298" y="4203482"/>
            <a:ext cx="484633" cy="533734"/>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1" name="TextBox 10"/>
          <p:cNvSpPr txBox="1"/>
          <p:nvPr/>
        </p:nvSpPr>
        <p:spPr>
          <a:xfrm>
            <a:off x="353085" y="5936359"/>
            <a:ext cx="7977468" cy="885429"/>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lgn="ctr">
              <a:spcBef>
                <a:spcPts val="600"/>
              </a:spcBef>
              <a:buClr>
                <a:schemeClr val="tx1">
                  <a:lumMod val="75000"/>
                  <a:lumOff val="25000"/>
                </a:schemeClr>
              </a:buClr>
              <a:buFont typeface="Wingdings 2" pitchFamily="18" charset="2"/>
              <a:buNone/>
            </a:pPr>
            <a:r>
              <a:rPr lang="en-US" sz="2400" b="1" dirty="0" smtClean="0"/>
              <a:t>USA</a:t>
            </a:r>
            <a:r>
              <a:rPr lang="en-US" sz="2400" b="1" dirty="0"/>
              <a:t> </a:t>
            </a:r>
            <a:r>
              <a:rPr lang="en-US" sz="2400" b="1" dirty="0" smtClean="0"/>
              <a:t>in lower half of OECD countries</a:t>
            </a:r>
          </a:p>
          <a:p>
            <a:pPr marL="0" indent="0" algn="ctr">
              <a:spcBef>
                <a:spcPts val="600"/>
              </a:spcBef>
              <a:buClr>
                <a:schemeClr val="tx1">
                  <a:lumMod val="75000"/>
                  <a:lumOff val="25000"/>
                </a:schemeClr>
              </a:buClr>
              <a:buFont typeface="Wingdings 2" pitchFamily="18" charset="2"/>
              <a:buNone/>
            </a:pPr>
            <a:r>
              <a:rPr lang="en-US" sz="2400" b="1" dirty="0" smtClean="0"/>
              <a:t> surveyed on Doctor </a:t>
            </a:r>
            <a:r>
              <a:rPr lang="en-US" sz="2400" b="1" dirty="0"/>
              <a:t>/</a:t>
            </a:r>
            <a:r>
              <a:rPr lang="en-US" sz="2400" b="1" dirty="0" smtClean="0"/>
              <a:t> patient relations</a:t>
            </a:r>
          </a:p>
        </p:txBody>
      </p:sp>
      <p:sp>
        <p:nvSpPr>
          <p:cNvPr id="13" name="TextBox 12"/>
          <p:cNvSpPr txBox="1"/>
          <p:nvPr/>
        </p:nvSpPr>
        <p:spPr>
          <a:xfrm>
            <a:off x="5788241" y="5743925"/>
            <a:ext cx="3204846" cy="219594"/>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Commonwealth Fund Survey, 2010</a:t>
            </a:r>
          </a:p>
        </p:txBody>
      </p:sp>
      <p:sp>
        <p:nvSpPr>
          <p:cNvPr id="14" name="Slide Number Placeholder 13"/>
          <p:cNvSpPr>
            <a:spLocks noGrp="1"/>
          </p:cNvSpPr>
          <p:nvPr>
            <p:ph type="sldNum" sz="quarter" idx="12"/>
          </p:nvPr>
        </p:nvSpPr>
        <p:spPr>
          <a:xfrm>
            <a:off x="8041120" y="6263738"/>
            <a:ext cx="990600" cy="365125"/>
          </a:xfrm>
        </p:spPr>
        <p:txBody>
          <a:bodyPr/>
          <a:lstStyle/>
          <a:p>
            <a:fld id="{BA73473A-FDED-2343-94C7-589CD1E1F788}" type="slidenum">
              <a:rPr lang="en-US" smtClean="0"/>
              <a:t>25</a:t>
            </a:fld>
            <a:endParaRPr lang="en-US" dirty="0"/>
          </a:p>
        </p:txBody>
      </p:sp>
    </p:spTree>
    <p:extLst>
      <p:ext uri="{BB962C8B-B14F-4D97-AF65-F5344CB8AC3E}">
        <p14:creationId xmlns:p14="http://schemas.microsoft.com/office/powerpoint/2010/main" val="2236512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Most OECD countries have achieved 100% coverage </a:t>
            </a:r>
            <a:endParaRPr lang="en-US" sz="3600" dirty="0"/>
          </a:p>
        </p:txBody>
      </p:sp>
      <p:sp>
        <p:nvSpPr>
          <p:cNvPr id="5" name="TextBox 4"/>
          <p:cNvSpPr txBox="1"/>
          <p:nvPr/>
        </p:nvSpPr>
        <p:spPr>
          <a:xfrm>
            <a:off x="476851" y="5797118"/>
            <a:ext cx="7781278" cy="730189"/>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lgn="ctr">
              <a:spcBef>
                <a:spcPts val="600"/>
              </a:spcBef>
              <a:buClr>
                <a:schemeClr val="tx1">
                  <a:lumMod val="75000"/>
                  <a:lumOff val="25000"/>
                </a:schemeClr>
              </a:buClr>
              <a:buFont typeface="Wingdings 2" pitchFamily="18" charset="2"/>
              <a:buNone/>
            </a:pPr>
            <a:r>
              <a:rPr lang="en-US" sz="2000" b="1" dirty="0" smtClean="0"/>
              <a:t>USA, Mexico and Estonia remain laggards in coverage numbers</a:t>
            </a:r>
          </a:p>
          <a:p>
            <a:pPr marL="0" indent="0" algn="ctr">
              <a:spcBef>
                <a:spcPts val="600"/>
              </a:spcBef>
              <a:buClr>
                <a:schemeClr val="tx1">
                  <a:lumMod val="75000"/>
                  <a:lumOff val="25000"/>
                </a:schemeClr>
              </a:buClr>
              <a:buFont typeface="Wingdings 2" pitchFamily="18" charset="2"/>
              <a:buNone/>
            </a:pPr>
            <a:r>
              <a:rPr lang="en-US" sz="2000" b="1" dirty="0"/>
              <a:t>d</a:t>
            </a:r>
            <a:r>
              <a:rPr lang="en-US" sz="2000" b="1" dirty="0" smtClean="0"/>
              <a:t>espite first year of Obamacare ( ACA)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61165266"/>
              </p:ext>
            </p:extLst>
          </p:nvPr>
        </p:nvGraphicFramePr>
        <p:xfrm>
          <a:off x="262550" y="887240"/>
          <a:ext cx="8627953" cy="461247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439914" y="5339918"/>
            <a:ext cx="3364637" cy="319597"/>
          </a:xfrm>
          <a:prstGeom prst="rect">
            <a:avLst/>
          </a:prstGeom>
          <a:noFill/>
          <a:ln>
            <a:no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1200" b="1" dirty="0" smtClean="0"/>
              <a:t>OECD 2013, except for US numbers are for 2014</a:t>
            </a:r>
          </a:p>
        </p:txBody>
      </p:sp>
      <p:sp>
        <p:nvSpPr>
          <p:cNvPr id="9" name="Down Arrow 8"/>
          <p:cNvSpPr/>
          <p:nvPr/>
        </p:nvSpPr>
        <p:spPr>
          <a:xfrm>
            <a:off x="7643674" y="1346202"/>
            <a:ext cx="484633" cy="579018"/>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12" name="Slide Number Placeholder 11"/>
          <p:cNvSpPr>
            <a:spLocks noGrp="1"/>
          </p:cNvSpPr>
          <p:nvPr>
            <p:ph type="sldNum" sz="quarter" idx="12"/>
          </p:nvPr>
        </p:nvSpPr>
        <p:spPr>
          <a:xfrm>
            <a:off x="8088019" y="6275668"/>
            <a:ext cx="990600" cy="365125"/>
          </a:xfrm>
        </p:spPr>
        <p:txBody>
          <a:bodyPr/>
          <a:lstStyle/>
          <a:p>
            <a:fld id="{BA73473A-FDED-2343-94C7-589CD1E1F788}" type="slidenum">
              <a:rPr lang="en-US" smtClean="0"/>
              <a:t>26</a:t>
            </a:fld>
            <a:endParaRPr lang="en-US" dirty="0"/>
          </a:p>
        </p:txBody>
      </p:sp>
    </p:spTree>
    <p:extLst>
      <p:ext uri="{BB962C8B-B14F-4D97-AF65-F5344CB8AC3E}">
        <p14:creationId xmlns:p14="http://schemas.microsoft.com/office/powerpoint/2010/main" val="2933370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21" y="230820"/>
            <a:ext cx="8693196" cy="689928"/>
          </a:xfrm>
        </p:spPr>
        <p:txBody>
          <a:bodyPr/>
          <a:lstStyle/>
          <a:p>
            <a:r>
              <a:rPr lang="en-US" sz="4000" dirty="0" smtClean="0"/>
              <a:t>Healthcare Insurance in the USA</a:t>
            </a:r>
            <a:endParaRPr lang="en-US" sz="4000" dirty="0"/>
          </a:p>
        </p:txBody>
      </p:sp>
      <p:sp>
        <p:nvSpPr>
          <p:cNvPr id="5" name="Slide Number Placeholder 4"/>
          <p:cNvSpPr>
            <a:spLocks noGrp="1"/>
          </p:cNvSpPr>
          <p:nvPr>
            <p:ph type="sldNum" sz="quarter" idx="12"/>
          </p:nvPr>
        </p:nvSpPr>
        <p:spPr/>
        <p:txBody>
          <a:bodyPr/>
          <a:lstStyle/>
          <a:p>
            <a:fld id="{BA73473A-FDED-2343-94C7-589CD1E1F788}" type="slidenum">
              <a:rPr lang="en-US" smtClean="0"/>
              <a:t>27</a:t>
            </a:fld>
            <a:endParaRPr lang="en-US"/>
          </a:p>
        </p:txBody>
      </p:sp>
      <p:sp>
        <p:nvSpPr>
          <p:cNvPr id="6" name="Content Placeholder 5"/>
          <p:cNvSpPr>
            <a:spLocks noGrp="1"/>
          </p:cNvSpPr>
          <p:nvPr>
            <p:ph idx="1"/>
          </p:nvPr>
        </p:nvSpPr>
        <p:spPr>
          <a:xfrm>
            <a:off x="519021" y="5649345"/>
            <a:ext cx="7683912" cy="991448"/>
          </a:xfrm>
          <a:ln>
            <a:solidFill>
              <a:schemeClr val="accent1">
                <a:shade val="95000"/>
                <a:satMod val="105000"/>
              </a:schemeClr>
            </a:solidFill>
          </a:ln>
        </p:spPr>
        <p:txBody>
          <a:bodyPr>
            <a:noAutofit/>
          </a:bodyPr>
          <a:lstStyle/>
          <a:p>
            <a:pPr marL="0" lvl="0" indent="0" algn="ctr">
              <a:buNone/>
            </a:pPr>
            <a:r>
              <a:rPr lang="en-US" sz="1800" b="1" dirty="0" smtClean="0"/>
              <a:t>28.8 </a:t>
            </a:r>
            <a:r>
              <a:rPr lang="en-US" sz="1800" b="1" dirty="0"/>
              <a:t>million persons of all ages (9.1%) were uninsured at the time of </a:t>
            </a:r>
            <a:r>
              <a:rPr lang="en-US" sz="1800" b="1" dirty="0" smtClean="0"/>
              <a:t>interview in 2015 —7.2 </a:t>
            </a:r>
            <a:r>
              <a:rPr lang="en-US" sz="1800" b="1" dirty="0"/>
              <a:t>million </a:t>
            </a:r>
            <a:r>
              <a:rPr lang="en-US" sz="1800" b="1" dirty="0" smtClean="0"/>
              <a:t>fewer </a:t>
            </a:r>
            <a:r>
              <a:rPr lang="en-US" sz="1800" b="1" dirty="0"/>
              <a:t>than in 2014 and 16.0 million fewer than in 2013.</a:t>
            </a:r>
          </a:p>
          <a:p>
            <a:pPr marL="0" indent="0" algn="ctr">
              <a:buNone/>
            </a:pPr>
            <a:r>
              <a:rPr lang="en-US" sz="1800" b="1" dirty="0" smtClean="0"/>
              <a:t> </a:t>
            </a:r>
            <a:endParaRPr lang="en-US" sz="1800" b="1" dirty="0"/>
          </a:p>
        </p:txBody>
      </p:sp>
      <p:grpSp>
        <p:nvGrpSpPr>
          <p:cNvPr id="8" name="Group 1"/>
          <p:cNvGrpSpPr>
            <a:grpSpLocks/>
          </p:cNvGrpSpPr>
          <p:nvPr/>
        </p:nvGrpSpPr>
        <p:grpSpPr bwMode="auto">
          <a:xfrm>
            <a:off x="479395" y="976523"/>
            <a:ext cx="8112156" cy="4463764"/>
            <a:chOff x="4736" y="-3990"/>
            <a:chExt cx="6706" cy="3936"/>
          </a:xfrm>
        </p:grpSpPr>
        <p:grpSp>
          <p:nvGrpSpPr>
            <p:cNvPr id="9" name="Group 269"/>
            <p:cNvGrpSpPr>
              <a:grpSpLocks/>
            </p:cNvGrpSpPr>
            <p:nvPr/>
          </p:nvGrpSpPr>
          <p:grpSpPr bwMode="auto">
            <a:xfrm>
              <a:off x="5216" y="-3619"/>
              <a:ext cx="2" cy="2918"/>
              <a:chOff x="5216" y="-3619"/>
              <a:chExt cx="2" cy="2918"/>
            </a:xfrm>
          </p:grpSpPr>
          <p:sp>
            <p:nvSpPr>
              <p:cNvPr id="277" name="Freeform 270"/>
              <p:cNvSpPr>
                <a:spLocks/>
              </p:cNvSpPr>
              <p:nvPr/>
            </p:nvSpPr>
            <p:spPr bwMode="auto">
              <a:xfrm>
                <a:off x="5216" y="-3619"/>
                <a:ext cx="2" cy="2918"/>
              </a:xfrm>
              <a:custGeom>
                <a:avLst/>
                <a:gdLst>
                  <a:gd name="T0" fmla="+- 0 -702 -3619"/>
                  <a:gd name="T1" fmla="*/ -702 h 2918"/>
                  <a:gd name="T2" fmla="+- 0 -3619 -3619"/>
                  <a:gd name="T3" fmla="*/ -3619 h 2918"/>
                </a:gdLst>
                <a:ahLst/>
                <a:cxnLst>
                  <a:cxn ang="0">
                    <a:pos x="0" y="T1"/>
                  </a:cxn>
                  <a:cxn ang="0">
                    <a:pos x="0" y="T3"/>
                  </a:cxn>
                </a:cxnLst>
                <a:rect l="0" t="0" r="r" b="b"/>
                <a:pathLst>
                  <a:path h="2918">
                    <a:moveTo>
                      <a:pt x="0" y="2917"/>
                    </a:moveTo>
                    <a:lnTo>
                      <a:pt x="0" y="0"/>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267"/>
            <p:cNvGrpSpPr>
              <a:grpSpLocks/>
            </p:cNvGrpSpPr>
            <p:nvPr/>
          </p:nvGrpSpPr>
          <p:grpSpPr bwMode="auto">
            <a:xfrm>
              <a:off x="5216" y="-702"/>
              <a:ext cx="46" cy="2"/>
              <a:chOff x="5216" y="-702"/>
              <a:chExt cx="46" cy="2"/>
            </a:xfrm>
          </p:grpSpPr>
          <p:sp>
            <p:nvSpPr>
              <p:cNvPr id="276" name="Freeform 268"/>
              <p:cNvSpPr>
                <a:spLocks/>
              </p:cNvSpPr>
              <p:nvPr/>
            </p:nvSpPr>
            <p:spPr bwMode="auto">
              <a:xfrm>
                <a:off x="5216" y="-702"/>
                <a:ext cx="46" cy="2"/>
              </a:xfrm>
              <a:custGeom>
                <a:avLst/>
                <a:gdLst>
                  <a:gd name="T0" fmla="+- 0 5216 5216"/>
                  <a:gd name="T1" fmla="*/ T0 w 46"/>
                  <a:gd name="T2" fmla="+- 0 5262 5216"/>
                  <a:gd name="T3" fmla="*/ T2 w 46"/>
                </a:gdLst>
                <a:ahLst/>
                <a:cxnLst>
                  <a:cxn ang="0">
                    <a:pos x="T1" y="0"/>
                  </a:cxn>
                  <a:cxn ang="0">
                    <a:pos x="T3" y="0"/>
                  </a:cxn>
                </a:cxnLst>
                <a:rect l="0" t="0" r="r" b="b"/>
                <a:pathLst>
                  <a:path w="46">
                    <a:moveTo>
                      <a:pt x="0" y="0"/>
                    </a:moveTo>
                    <a:lnTo>
                      <a:pt x="46" y="0"/>
                    </a:lnTo>
                  </a:path>
                </a:pathLst>
              </a:custGeom>
              <a:noFill/>
              <a:ln w="96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265"/>
            <p:cNvGrpSpPr>
              <a:grpSpLocks/>
            </p:cNvGrpSpPr>
            <p:nvPr/>
          </p:nvGrpSpPr>
          <p:grpSpPr bwMode="auto">
            <a:xfrm>
              <a:off x="5216" y="-1431"/>
              <a:ext cx="46" cy="2"/>
              <a:chOff x="5216" y="-1431"/>
              <a:chExt cx="46" cy="2"/>
            </a:xfrm>
          </p:grpSpPr>
          <p:sp>
            <p:nvSpPr>
              <p:cNvPr id="275" name="Freeform 266"/>
              <p:cNvSpPr>
                <a:spLocks/>
              </p:cNvSpPr>
              <p:nvPr/>
            </p:nvSpPr>
            <p:spPr bwMode="auto">
              <a:xfrm>
                <a:off x="5216" y="-1431"/>
                <a:ext cx="46" cy="2"/>
              </a:xfrm>
              <a:custGeom>
                <a:avLst/>
                <a:gdLst>
                  <a:gd name="T0" fmla="+- 0 5216 5216"/>
                  <a:gd name="T1" fmla="*/ T0 w 46"/>
                  <a:gd name="T2" fmla="+- 0 5262 5216"/>
                  <a:gd name="T3" fmla="*/ T2 w 46"/>
                </a:gdLst>
                <a:ahLst/>
                <a:cxnLst>
                  <a:cxn ang="0">
                    <a:pos x="T1" y="0"/>
                  </a:cxn>
                  <a:cxn ang="0">
                    <a:pos x="T3" y="0"/>
                  </a:cxn>
                </a:cxnLst>
                <a:rect l="0" t="0" r="r" b="b"/>
                <a:pathLst>
                  <a:path w="46">
                    <a:moveTo>
                      <a:pt x="0" y="0"/>
                    </a:moveTo>
                    <a:lnTo>
                      <a:pt x="46" y="0"/>
                    </a:lnTo>
                  </a:path>
                </a:pathLst>
              </a:custGeom>
              <a:noFill/>
              <a:ln w="96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263"/>
            <p:cNvGrpSpPr>
              <a:grpSpLocks/>
            </p:cNvGrpSpPr>
            <p:nvPr/>
          </p:nvGrpSpPr>
          <p:grpSpPr bwMode="auto">
            <a:xfrm>
              <a:off x="5216" y="-2161"/>
              <a:ext cx="46" cy="2"/>
              <a:chOff x="5216" y="-2161"/>
              <a:chExt cx="46" cy="2"/>
            </a:xfrm>
          </p:grpSpPr>
          <p:sp>
            <p:nvSpPr>
              <p:cNvPr id="274" name="Freeform 264"/>
              <p:cNvSpPr>
                <a:spLocks/>
              </p:cNvSpPr>
              <p:nvPr/>
            </p:nvSpPr>
            <p:spPr bwMode="auto">
              <a:xfrm>
                <a:off x="5216" y="-2161"/>
                <a:ext cx="46" cy="2"/>
              </a:xfrm>
              <a:custGeom>
                <a:avLst/>
                <a:gdLst>
                  <a:gd name="T0" fmla="+- 0 5216 5216"/>
                  <a:gd name="T1" fmla="*/ T0 w 46"/>
                  <a:gd name="T2" fmla="+- 0 5262 5216"/>
                  <a:gd name="T3" fmla="*/ T2 w 46"/>
                </a:gdLst>
                <a:ahLst/>
                <a:cxnLst>
                  <a:cxn ang="0">
                    <a:pos x="T1" y="0"/>
                  </a:cxn>
                  <a:cxn ang="0">
                    <a:pos x="T3" y="0"/>
                  </a:cxn>
                </a:cxnLst>
                <a:rect l="0" t="0" r="r" b="b"/>
                <a:pathLst>
                  <a:path w="46">
                    <a:moveTo>
                      <a:pt x="0" y="0"/>
                    </a:moveTo>
                    <a:lnTo>
                      <a:pt x="46" y="0"/>
                    </a:lnTo>
                  </a:path>
                </a:pathLst>
              </a:custGeom>
              <a:noFill/>
              <a:ln w="96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261"/>
            <p:cNvGrpSpPr>
              <a:grpSpLocks/>
            </p:cNvGrpSpPr>
            <p:nvPr/>
          </p:nvGrpSpPr>
          <p:grpSpPr bwMode="auto">
            <a:xfrm>
              <a:off x="5216" y="-2890"/>
              <a:ext cx="46" cy="2"/>
              <a:chOff x="5216" y="-2890"/>
              <a:chExt cx="46" cy="2"/>
            </a:xfrm>
          </p:grpSpPr>
          <p:sp>
            <p:nvSpPr>
              <p:cNvPr id="273" name="Freeform 262"/>
              <p:cNvSpPr>
                <a:spLocks/>
              </p:cNvSpPr>
              <p:nvPr/>
            </p:nvSpPr>
            <p:spPr bwMode="auto">
              <a:xfrm>
                <a:off x="5216" y="-2890"/>
                <a:ext cx="46" cy="2"/>
              </a:xfrm>
              <a:custGeom>
                <a:avLst/>
                <a:gdLst>
                  <a:gd name="T0" fmla="+- 0 5216 5216"/>
                  <a:gd name="T1" fmla="*/ T0 w 46"/>
                  <a:gd name="T2" fmla="+- 0 5262 5216"/>
                  <a:gd name="T3" fmla="*/ T2 w 46"/>
                </a:gdLst>
                <a:ahLst/>
                <a:cxnLst>
                  <a:cxn ang="0">
                    <a:pos x="T1" y="0"/>
                  </a:cxn>
                  <a:cxn ang="0">
                    <a:pos x="T3" y="0"/>
                  </a:cxn>
                </a:cxnLst>
                <a:rect l="0" t="0" r="r" b="b"/>
                <a:pathLst>
                  <a:path w="46">
                    <a:moveTo>
                      <a:pt x="0" y="0"/>
                    </a:moveTo>
                    <a:lnTo>
                      <a:pt x="46" y="0"/>
                    </a:lnTo>
                  </a:path>
                </a:pathLst>
              </a:custGeom>
              <a:noFill/>
              <a:ln w="96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259"/>
            <p:cNvGrpSpPr>
              <a:grpSpLocks/>
            </p:cNvGrpSpPr>
            <p:nvPr/>
          </p:nvGrpSpPr>
          <p:grpSpPr bwMode="auto">
            <a:xfrm>
              <a:off x="5216" y="-3619"/>
              <a:ext cx="46" cy="2"/>
              <a:chOff x="5216" y="-3619"/>
              <a:chExt cx="46" cy="2"/>
            </a:xfrm>
          </p:grpSpPr>
          <p:sp>
            <p:nvSpPr>
              <p:cNvPr id="272" name="Freeform 260"/>
              <p:cNvSpPr>
                <a:spLocks/>
              </p:cNvSpPr>
              <p:nvPr/>
            </p:nvSpPr>
            <p:spPr bwMode="auto">
              <a:xfrm>
                <a:off x="5216" y="-3619"/>
                <a:ext cx="46" cy="2"/>
              </a:xfrm>
              <a:custGeom>
                <a:avLst/>
                <a:gdLst>
                  <a:gd name="T0" fmla="+- 0 5216 5216"/>
                  <a:gd name="T1" fmla="*/ T0 w 46"/>
                  <a:gd name="T2" fmla="+- 0 5262 5216"/>
                  <a:gd name="T3" fmla="*/ T2 w 46"/>
                </a:gdLst>
                <a:ahLst/>
                <a:cxnLst>
                  <a:cxn ang="0">
                    <a:pos x="T1" y="0"/>
                  </a:cxn>
                  <a:cxn ang="0">
                    <a:pos x="T3" y="0"/>
                  </a:cxn>
                </a:cxnLst>
                <a:rect l="0" t="0" r="r" b="b"/>
                <a:pathLst>
                  <a:path w="46">
                    <a:moveTo>
                      <a:pt x="0" y="0"/>
                    </a:moveTo>
                    <a:lnTo>
                      <a:pt x="46" y="0"/>
                    </a:lnTo>
                  </a:path>
                </a:pathLst>
              </a:custGeom>
              <a:noFill/>
              <a:ln w="96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257"/>
            <p:cNvGrpSpPr>
              <a:grpSpLocks/>
            </p:cNvGrpSpPr>
            <p:nvPr/>
          </p:nvGrpSpPr>
          <p:grpSpPr bwMode="auto">
            <a:xfrm>
              <a:off x="5216" y="-702"/>
              <a:ext cx="5699" cy="2"/>
              <a:chOff x="5216" y="-702"/>
              <a:chExt cx="5699" cy="2"/>
            </a:xfrm>
          </p:grpSpPr>
          <p:sp>
            <p:nvSpPr>
              <p:cNvPr id="271" name="Freeform 258"/>
              <p:cNvSpPr>
                <a:spLocks/>
              </p:cNvSpPr>
              <p:nvPr/>
            </p:nvSpPr>
            <p:spPr bwMode="auto">
              <a:xfrm>
                <a:off x="5216" y="-702"/>
                <a:ext cx="5699" cy="2"/>
              </a:xfrm>
              <a:custGeom>
                <a:avLst/>
                <a:gdLst>
                  <a:gd name="T0" fmla="+- 0 5216 5216"/>
                  <a:gd name="T1" fmla="*/ T0 w 5699"/>
                  <a:gd name="T2" fmla="+- 0 10915 5216"/>
                  <a:gd name="T3" fmla="*/ T2 w 5699"/>
                </a:gdLst>
                <a:ahLst/>
                <a:cxnLst>
                  <a:cxn ang="0">
                    <a:pos x="T1" y="0"/>
                  </a:cxn>
                  <a:cxn ang="0">
                    <a:pos x="T3" y="0"/>
                  </a:cxn>
                </a:cxnLst>
                <a:rect l="0" t="0" r="r" b="b"/>
                <a:pathLst>
                  <a:path w="5699">
                    <a:moveTo>
                      <a:pt x="0" y="0"/>
                    </a:moveTo>
                    <a:lnTo>
                      <a:pt x="5699" y="0"/>
                    </a:lnTo>
                  </a:path>
                </a:pathLst>
              </a:custGeom>
              <a:noFill/>
              <a:ln w="965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255"/>
            <p:cNvGrpSpPr>
              <a:grpSpLocks/>
            </p:cNvGrpSpPr>
            <p:nvPr/>
          </p:nvGrpSpPr>
          <p:grpSpPr bwMode="auto">
            <a:xfrm>
              <a:off x="5366" y="-736"/>
              <a:ext cx="2" cy="34"/>
              <a:chOff x="5366" y="-736"/>
              <a:chExt cx="2" cy="34"/>
            </a:xfrm>
          </p:grpSpPr>
          <p:sp>
            <p:nvSpPr>
              <p:cNvPr id="270" name="Freeform 256"/>
              <p:cNvSpPr>
                <a:spLocks/>
              </p:cNvSpPr>
              <p:nvPr/>
            </p:nvSpPr>
            <p:spPr bwMode="auto">
              <a:xfrm>
                <a:off x="53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253"/>
            <p:cNvGrpSpPr>
              <a:grpSpLocks/>
            </p:cNvGrpSpPr>
            <p:nvPr/>
          </p:nvGrpSpPr>
          <p:grpSpPr bwMode="auto">
            <a:xfrm>
              <a:off x="5666" y="-736"/>
              <a:ext cx="2" cy="34"/>
              <a:chOff x="5666" y="-736"/>
              <a:chExt cx="2" cy="34"/>
            </a:xfrm>
          </p:grpSpPr>
          <p:sp>
            <p:nvSpPr>
              <p:cNvPr id="269" name="Freeform 254"/>
              <p:cNvSpPr>
                <a:spLocks/>
              </p:cNvSpPr>
              <p:nvPr/>
            </p:nvSpPr>
            <p:spPr bwMode="auto">
              <a:xfrm>
                <a:off x="56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251"/>
            <p:cNvGrpSpPr>
              <a:grpSpLocks/>
            </p:cNvGrpSpPr>
            <p:nvPr/>
          </p:nvGrpSpPr>
          <p:grpSpPr bwMode="auto">
            <a:xfrm>
              <a:off x="5966" y="-736"/>
              <a:ext cx="2" cy="34"/>
              <a:chOff x="5966" y="-736"/>
              <a:chExt cx="2" cy="34"/>
            </a:xfrm>
          </p:grpSpPr>
          <p:sp>
            <p:nvSpPr>
              <p:cNvPr id="268" name="Freeform 252"/>
              <p:cNvSpPr>
                <a:spLocks/>
              </p:cNvSpPr>
              <p:nvPr/>
            </p:nvSpPr>
            <p:spPr bwMode="auto">
              <a:xfrm>
                <a:off x="59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249"/>
            <p:cNvGrpSpPr>
              <a:grpSpLocks/>
            </p:cNvGrpSpPr>
            <p:nvPr/>
          </p:nvGrpSpPr>
          <p:grpSpPr bwMode="auto">
            <a:xfrm>
              <a:off x="6266" y="-736"/>
              <a:ext cx="2" cy="34"/>
              <a:chOff x="6266" y="-736"/>
              <a:chExt cx="2" cy="34"/>
            </a:xfrm>
          </p:grpSpPr>
          <p:sp>
            <p:nvSpPr>
              <p:cNvPr id="267" name="Freeform 250"/>
              <p:cNvSpPr>
                <a:spLocks/>
              </p:cNvSpPr>
              <p:nvPr/>
            </p:nvSpPr>
            <p:spPr bwMode="auto">
              <a:xfrm>
                <a:off x="62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247"/>
            <p:cNvGrpSpPr>
              <a:grpSpLocks/>
            </p:cNvGrpSpPr>
            <p:nvPr/>
          </p:nvGrpSpPr>
          <p:grpSpPr bwMode="auto">
            <a:xfrm>
              <a:off x="6566" y="-736"/>
              <a:ext cx="2" cy="34"/>
              <a:chOff x="6566" y="-736"/>
              <a:chExt cx="2" cy="34"/>
            </a:xfrm>
          </p:grpSpPr>
          <p:sp>
            <p:nvSpPr>
              <p:cNvPr id="266" name="Freeform 248"/>
              <p:cNvSpPr>
                <a:spLocks/>
              </p:cNvSpPr>
              <p:nvPr/>
            </p:nvSpPr>
            <p:spPr bwMode="auto">
              <a:xfrm>
                <a:off x="65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45"/>
            <p:cNvGrpSpPr>
              <a:grpSpLocks/>
            </p:cNvGrpSpPr>
            <p:nvPr/>
          </p:nvGrpSpPr>
          <p:grpSpPr bwMode="auto">
            <a:xfrm>
              <a:off x="6866" y="-736"/>
              <a:ext cx="2" cy="34"/>
              <a:chOff x="6866" y="-736"/>
              <a:chExt cx="2" cy="34"/>
            </a:xfrm>
          </p:grpSpPr>
          <p:sp>
            <p:nvSpPr>
              <p:cNvPr id="265" name="Freeform 246"/>
              <p:cNvSpPr>
                <a:spLocks/>
              </p:cNvSpPr>
              <p:nvPr/>
            </p:nvSpPr>
            <p:spPr bwMode="auto">
              <a:xfrm>
                <a:off x="68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43"/>
            <p:cNvGrpSpPr>
              <a:grpSpLocks/>
            </p:cNvGrpSpPr>
            <p:nvPr/>
          </p:nvGrpSpPr>
          <p:grpSpPr bwMode="auto">
            <a:xfrm>
              <a:off x="7166" y="-736"/>
              <a:ext cx="2" cy="34"/>
              <a:chOff x="7166" y="-736"/>
              <a:chExt cx="2" cy="34"/>
            </a:xfrm>
          </p:grpSpPr>
          <p:sp>
            <p:nvSpPr>
              <p:cNvPr id="264" name="Freeform 244"/>
              <p:cNvSpPr>
                <a:spLocks/>
              </p:cNvSpPr>
              <p:nvPr/>
            </p:nvSpPr>
            <p:spPr bwMode="auto">
              <a:xfrm>
                <a:off x="71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41"/>
            <p:cNvGrpSpPr>
              <a:grpSpLocks/>
            </p:cNvGrpSpPr>
            <p:nvPr/>
          </p:nvGrpSpPr>
          <p:grpSpPr bwMode="auto">
            <a:xfrm>
              <a:off x="7466" y="-736"/>
              <a:ext cx="2" cy="34"/>
              <a:chOff x="7466" y="-736"/>
              <a:chExt cx="2" cy="34"/>
            </a:xfrm>
          </p:grpSpPr>
          <p:sp>
            <p:nvSpPr>
              <p:cNvPr id="263" name="Freeform 242"/>
              <p:cNvSpPr>
                <a:spLocks/>
              </p:cNvSpPr>
              <p:nvPr/>
            </p:nvSpPr>
            <p:spPr bwMode="auto">
              <a:xfrm>
                <a:off x="74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39"/>
            <p:cNvGrpSpPr>
              <a:grpSpLocks/>
            </p:cNvGrpSpPr>
            <p:nvPr/>
          </p:nvGrpSpPr>
          <p:grpSpPr bwMode="auto">
            <a:xfrm>
              <a:off x="7766" y="-736"/>
              <a:ext cx="2" cy="34"/>
              <a:chOff x="7766" y="-736"/>
              <a:chExt cx="2" cy="34"/>
            </a:xfrm>
          </p:grpSpPr>
          <p:sp>
            <p:nvSpPr>
              <p:cNvPr id="262" name="Freeform 240"/>
              <p:cNvSpPr>
                <a:spLocks/>
              </p:cNvSpPr>
              <p:nvPr/>
            </p:nvSpPr>
            <p:spPr bwMode="auto">
              <a:xfrm>
                <a:off x="77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37"/>
            <p:cNvGrpSpPr>
              <a:grpSpLocks/>
            </p:cNvGrpSpPr>
            <p:nvPr/>
          </p:nvGrpSpPr>
          <p:grpSpPr bwMode="auto">
            <a:xfrm>
              <a:off x="8066" y="-736"/>
              <a:ext cx="2" cy="34"/>
              <a:chOff x="8066" y="-736"/>
              <a:chExt cx="2" cy="34"/>
            </a:xfrm>
          </p:grpSpPr>
          <p:sp>
            <p:nvSpPr>
              <p:cNvPr id="261" name="Freeform 238"/>
              <p:cNvSpPr>
                <a:spLocks/>
              </p:cNvSpPr>
              <p:nvPr/>
            </p:nvSpPr>
            <p:spPr bwMode="auto">
              <a:xfrm>
                <a:off x="80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35"/>
            <p:cNvGrpSpPr>
              <a:grpSpLocks/>
            </p:cNvGrpSpPr>
            <p:nvPr/>
          </p:nvGrpSpPr>
          <p:grpSpPr bwMode="auto">
            <a:xfrm>
              <a:off x="8366" y="-736"/>
              <a:ext cx="2" cy="34"/>
              <a:chOff x="8366" y="-736"/>
              <a:chExt cx="2" cy="34"/>
            </a:xfrm>
          </p:grpSpPr>
          <p:sp>
            <p:nvSpPr>
              <p:cNvPr id="260" name="Freeform 236"/>
              <p:cNvSpPr>
                <a:spLocks/>
              </p:cNvSpPr>
              <p:nvPr/>
            </p:nvSpPr>
            <p:spPr bwMode="auto">
              <a:xfrm>
                <a:off x="83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33"/>
            <p:cNvGrpSpPr>
              <a:grpSpLocks/>
            </p:cNvGrpSpPr>
            <p:nvPr/>
          </p:nvGrpSpPr>
          <p:grpSpPr bwMode="auto">
            <a:xfrm>
              <a:off x="8666" y="-736"/>
              <a:ext cx="2" cy="34"/>
              <a:chOff x="8666" y="-736"/>
              <a:chExt cx="2" cy="34"/>
            </a:xfrm>
          </p:grpSpPr>
          <p:sp>
            <p:nvSpPr>
              <p:cNvPr id="259" name="Freeform 234"/>
              <p:cNvSpPr>
                <a:spLocks/>
              </p:cNvSpPr>
              <p:nvPr/>
            </p:nvSpPr>
            <p:spPr bwMode="auto">
              <a:xfrm>
                <a:off x="86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31"/>
            <p:cNvGrpSpPr>
              <a:grpSpLocks/>
            </p:cNvGrpSpPr>
            <p:nvPr/>
          </p:nvGrpSpPr>
          <p:grpSpPr bwMode="auto">
            <a:xfrm>
              <a:off x="8966" y="-736"/>
              <a:ext cx="2" cy="34"/>
              <a:chOff x="8966" y="-736"/>
              <a:chExt cx="2" cy="34"/>
            </a:xfrm>
          </p:grpSpPr>
          <p:sp>
            <p:nvSpPr>
              <p:cNvPr id="258" name="Freeform 232"/>
              <p:cNvSpPr>
                <a:spLocks/>
              </p:cNvSpPr>
              <p:nvPr/>
            </p:nvSpPr>
            <p:spPr bwMode="auto">
              <a:xfrm>
                <a:off x="8966"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9" name="Group 229"/>
            <p:cNvGrpSpPr>
              <a:grpSpLocks/>
            </p:cNvGrpSpPr>
            <p:nvPr/>
          </p:nvGrpSpPr>
          <p:grpSpPr bwMode="auto">
            <a:xfrm>
              <a:off x="9265" y="-736"/>
              <a:ext cx="2" cy="34"/>
              <a:chOff x="9265" y="-736"/>
              <a:chExt cx="2" cy="34"/>
            </a:xfrm>
          </p:grpSpPr>
          <p:sp>
            <p:nvSpPr>
              <p:cNvPr id="257" name="Freeform 230"/>
              <p:cNvSpPr>
                <a:spLocks/>
              </p:cNvSpPr>
              <p:nvPr/>
            </p:nvSpPr>
            <p:spPr bwMode="auto">
              <a:xfrm>
                <a:off x="9265"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27"/>
            <p:cNvGrpSpPr>
              <a:grpSpLocks/>
            </p:cNvGrpSpPr>
            <p:nvPr/>
          </p:nvGrpSpPr>
          <p:grpSpPr bwMode="auto">
            <a:xfrm>
              <a:off x="9565" y="-736"/>
              <a:ext cx="2" cy="34"/>
              <a:chOff x="9565" y="-736"/>
              <a:chExt cx="2" cy="34"/>
            </a:xfrm>
          </p:grpSpPr>
          <p:sp>
            <p:nvSpPr>
              <p:cNvPr id="256" name="Freeform 228"/>
              <p:cNvSpPr>
                <a:spLocks/>
              </p:cNvSpPr>
              <p:nvPr/>
            </p:nvSpPr>
            <p:spPr bwMode="auto">
              <a:xfrm>
                <a:off x="9565"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1" name="Group 225"/>
            <p:cNvGrpSpPr>
              <a:grpSpLocks/>
            </p:cNvGrpSpPr>
            <p:nvPr/>
          </p:nvGrpSpPr>
          <p:grpSpPr bwMode="auto">
            <a:xfrm>
              <a:off x="9865" y="-736"/>
              <a:ext cx="2" cy="34"/>
              <a:chOff x="9865" y="-736"/>
              <a:chExt cx="2" cy="34"/>
            </a:xfrm>
          </p:grpSpPr>
          <p:sp>
            <p:nvSpPr>
              <p:cNvPr id="255" name="Freeform 226"/>
              <p:cNvSpPr>
                <a:spLocks/>
              </p:cNvSpPr>
              <p:nvPr/>
            </p:nvSpPr>
            <p:spPr bwMode="auto">
              <a:xfrm>
                <a:off x="9865"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 name="Group 223"/>
            <p:cNvGrpSpPr>
              <a:grpSpLocks/>
            </p:cNvGrpSpPr>
            <p:nvPr/>
          </p:nvGrpSpPr>
          <p:grpSpPr bwMode="auto">
            <a:xfrm>
              <a:off x="10165" y="-736"/>
              <a:ext cx="2" cy="34"/>
              <a:chOff x="10165" y="-736"/>
              <a:chExt cx="2" cy="34"/>
            </a:xfrm>
          </p:grpSpPr>
          <p:sp>
            <p:nvSpPr>
              <p:cNvPr id="254" name="Freeform 224"/>
              <p:cNvSpPr>
                <a:spLocks/>
              </p:cNvSpPr>
              <p:nvPr/>
            </p:nvSpPr>
            <p:spPr bwMode="auto">
              <a:xfrm>
                <a:off x="10165"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 name="Group 221"/>
            <p:cNvGrpSpPr>
              <a:grpSpLocks/>
            </p:cNvGrpSpPr>
            <p:nvPr/>
          </p:nvGrpSpPr>
          <p:grpSpPr bwMode="auto">
            <a:xfrm>
              <a:off x="10465" y="-736"/>
              <a:ext cx="2" cy="34"/>
              <a:chOff x="10465" y="-736"/>
              <a:chExt cx="2" cy="34"/>
            </a:xfrm>
          </p:grpSpPr>
          <p:sp>
            <p:nvSpPr>
              <p:cNvPr id="253" name="Freeform 222"/>
              <p:cNvSpPr>
                <a:spLocks/>
              </p:cNvSpPr>
              <p:nvPr/>
            </p:nvSpPr>
            <p:spPr bwMode="auto">
              <a:xfrm>
                <a:off x="10465"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219"/>
            <p:cNvGrpSpPr>
              <a:grpSpLocks/>
            </p:cNvGrpSpPr>
            <p:nvPr/>
          </p:nvGrpSpPr>
          <p:grpSpPr bwMode="auto">
            <a:xfrm>
              <a:off x="10765" y="-736"/>
              <a:ext cx="2" cy="34"/>
              <a:chOff x="10765" y="-736"/>
              <a:chExt cx="2" cy="34"/>
            </a:xfrm>
          </p:grpSpPr>
          <p:sp>
            <p:nvSpPr>
              <p:cNvPr id="252" name="Freeform 220"/>
              <p:cNvSpPr>
                <a:spLocks/>
              </p:cNvSpPr>
              <p:nvPr/>
            </p:nvSpPr>
            <p:spPr bwMode="auto">
              <a:xfrm>
                <a:off x="10765"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217"/>
            <p:cNvGrpSpPr>
              <a:grpSpLocks/>
            </p:cNvGrpSpPr>
            <p:nvPr/>
          </p:nvGrpSpPr>
          <p:grpSpPr bwMode="auto">
            <a:xfrm>
              <a:off x="10915" y="-736"/>
              <a:ext cx="2" cy="34"/>
              <a:chOff x="10915" y="-736"/>
              <a:chExt cx="2" cy="34"/>
            </a:xfrm>
          </p:grpSpPr>
          <p:sp>
            <p:nvSpPr>
              <p:cNvPr id="251" name="Freeform 218"/>
              <p:cNvSpPr>
                <a:spLocks/>
              </p:cNvSpPr>
              <p:nvPr/>
            </p:nvSpPr>
            <p:spPr bwMode="auto">
              <a:xfrm>
                <a:off x="10915" y="-736"/>
                <a:ext cx="2" cy="34"/>
              </a:xfrm>
              <a:custGeom>
                <a:avLst/>
                <a:gdLst>
                  <a:gd name="T0" fmla="+- 0 -736 -736"/>
                  <a:gd name="T1" fmla="*/ -736 h 34"/>
                  <a:gd name="T2" fmla="+- 0 -702 -736"/>
                  <a:gd name="T3" fmla="*/ -702 h 34"/>
                </a:gdLst>
                <a:ahLst/>
                <a:cxnLst>
                  <a:cxn ang="0">
                    <a:pos x="0" y="T1"/>
                  </a:cxn>
                  <a:cxn ang="0">
                    <a:pos x="0" y="T3"/>
                  </a:cxn>
                </a:cxnLst>
                <a:rect l="0" t="0" r="r" b="b"/>
                <a:pathLst>
                  <a:path h="34">
                    <a:moveTo>
                      <a:pt x="0" y="0"/>
                    </a:moveTo>
                    <a:lnTo>
                      <a:pt x="0" y="34"/>
                    </a:lnTo>
                  </a:path>
                </a:pathLst>
              </a:custGeom>
              <a:noFill/>
              <a:ln w="9672">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215"/>
            <p:cNvGrpSpPr>
              <a:grpSpLocks/>
            </p:cNvGrpSpPr>
            <p:nvPr/>
          </p:nvGrpSpPr>
          <p:grpSpPr bwMode="auto">
            <a:xfrm>
              <a:off x="5366" y="-1515"/>
              <a:ext cx="5399" cy="343"/>
              <a:chOff x="5366" y="-1515"/>
              <a:chExt cx="5399" cy="343"/>
            </a:xfrm>
          </p:grpSpPr>
          <p:sp>
            <p:nvSpPr>
              <p:cNvPr id="250" name="Freeform 216"/>
              <p:cNvSpPr>
                <a:spLocks/>
              </p:cNvSpPr>
              <p:nvPr/>
            </p:nvSpPr>
            <p:spPr bwMode="auto">
              <a:xfrm>
                <a:off x="5366" y="-1515"/>
                <a:ext cx="5399" cy="343"/>
              </a:xfrm>
              <a:custGeom>
                <a:avLst/>
                <a:gdLst>
                  <a:gd name="T0" fmla="+- 0 5366 5366"/>
                  <a:gd name="T1" fmla="*/ T0 w 5399"/>
                  <a:gd name="T2" fmla="+- 0 -1391 -1515"/>
                  <a:gd name="T3" fmla="*/ -1391 h 343"/>
                  <a:gd name="T4" fmla="+- 0 5666 5366"/>
                  <a:gd name="T5" fmla="*/ T4 w 5399"/>
                  <a:gd name="T6" fmla="+- 0 -1366 -1515"/>
                  <a:gd name="T7" fmla="*/ -1366 h 343"/>
                  <a:gd name="T8" fmla="+- 0 5966 5366"/>
                  <a:gd name="T9" fmla="*/ T8 w 5399"/>
                  <a:gd name="T10" fmla="+- 0 -1351 -1515"/>
                  <a:gd name="T11" fmla="*/ -1351 h 343"/>
                  <a:gd name="T12" fmla="+- 0 6266 5366"/>
                  <a:gd name="T13" fmla="*/ T12 w 5399"/>
                  <a:gd name="T14" fmla="+- 0 -1384 -1515"/>
                  <a:gd name="T15" fmla="*/ -1384 h 343"/>
                  <a:gd name="T16" fmla="+- 0 6566 5366"/>
                  <a:gd name="T17" fmla="*/ T16 w 5399"/>
                  <a:gd name="T18" fmla="+- 0 -1369 -1515"/>
                  <a:gd name="T19" fmla="*/ -1369 h 343"/>
                  <a:gd name="T20" fmla="+- 0 6866 5366"/>
                  <a:gd name="T21" fmla="*/ T20 w 5399"/>
                  <a:gd name="T22" fmla="+- 0 -1398 -1515"/>
                  <a:gd name="T23" fmla="*/ -1398 h 343"/>
                  <a:gd name="T24" fmla="+- 0 7166 5366"/>
                  <a:gd name="T25" fmla="*/ T24 w 5399"/>
                  <a:gd name="T26" fmla="+- 0 -1435 -1515"/>
                  <a:gd name="T27" fmla="*/ -1435 h 343"/>
                  <a:gd name="T28" fmla="+- 0 7466 5366"/>
                  <a:gd name="T29" fmla="*/ T28 w 5399"/>
                  <a:gd name="T30" fmla="+- 0 -1406 -1515"/>
                  <a:gd name="T31" fmla="*/ -1406 h 343"/>
                  <a:gd name="T32" fmla="+- 0 7766 5366"/>
                  <a:gd name="T33" fmla="*/ T32 w 5399"/>
                  <a:gd name="T34" fmla="+- 0 -1391 -1515"/>
                  <a:gd name="T35" fmla="*/ -1391 h 343"/>
                  <a:gd name="T36" fmla="+- 0 8066 5366"/>
                  <a:gd name="T37" fmla="*/ T36 w 5399"/>
                  <a:gd name="T38" fmla="+- 0 -1424 -1515"/>
                  <a:gd name="T39" fmla="*/ -1424 h 343"/>
                  <a:gd name="T40" fmla="+- 0 8366 5366"/>
                  <a:gd name="T41" fmla="*/ T40 w 5399"/>
                  <a:gd name="T42" fmla="+- 0 -1410 -1515"/>
                  <a:gd name="T43" fmla="*/ -1410 h 343"/>
                  <a:gd name="T44" fmla="+- 0 8666 5366"/>
                  <a:gd name="T45" fmla="*/ T44 w 5399"/>
                  <a:gd name="T46" fmla="+- 0 -1421 -1515"/>
                  <a:gd name="T47" fmla="*/ -1421 h 343"/>
                  <a:gd name="T48" fmla="+- 0 8965 5366"/>
                  <a:gd name="T49" fmla="*/ T48 w 5399"/>
                  <a:gd name="T50" fmla="+- 0 -1472 -1515"/>
                  <a:gd name="T51" fmla="*/ -1472 h 343"/>
                  <a:gd name="T52" fmla="+- 0 9265 5366"/>
                  <a:gd name="T53" fmla="*/ T52 w 5399"/>
                  <a:gd name="T54" fmla="+- 0 -1515 -1515"/>
                  <a:gd name="T55" fmla="*/ -1515 h 343"/>
                  <a:gd name="T56" fmla="+- 0 9565 5366"/>
                  <a:gd name="T57" fmla="*/ T56 w 5399"/>
                  <a:gd name="T58" fmla="+- 0 -1479 -1515"/>
                  <a:gd name="T59" fmla="*/ -1479 h 343"/>
                  <a:gd name="T60" fmla="+- 0 9865 5366"/>
                  <a:gd name="T61" fmla="*/ T60 w 5399"/>
                  <a:gd name="T62" fmla="+- 0 -1464 -1515"/>
                  <a:gd name="T63" fmla="*/ -1464 h 343"/>
                  <a:gd name="T64" fmla="+- 0 10165 5366"/>
                  <a:gd name="T65" fmla="*/ T64 w 5399"/>
                  <a:gd name="T66" fmla="+- 0 -1446 -1515"/>
                  <a:gd name="T67" fmla="*/ -1446 h 343"/>
                  <a:gd name="T68" fmla="+- 0 10465 5366"/>
                  <a:gd name="T69" fmla="*/ T68 w 5399"/>
                  <a:gd name="T70" fmla="+- 0 -1296 -1515"/>
                  <a:gd name="T71" fmla="*/ -1296 h 343"/>
                  <a:gd name="T72" fmla="+- 0 10765 5366"/>
                  <a:gd name="T73" fmla="*/ T72 w 5399"/>
                  <a:gd name="T74" fmla="+- 0 -1172 -1515"/>
                  <a:gd name="T75" fmla="*/ -1172 h 3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399" h="343">
                    <a:moveTo>
                      <a:pt x="0" y="124"/>
                    </a:moveTo>
                    <a:lnTo>
                      <a:pt x="300" y="149"/>
                    </a:lnTo>
                    <a:lnTo>
                      <a:pt x="600" y="164"/>
                    </a:lnTo>
                    <a:lnTo>
                      <a:pt x="900" y="131"/>
                    </a:lnTo>
                    <a:lnTo>
                      <a:pt x="1200" y="146"/>
                    </a:lnTo>
                    <a:lnTo>
                      <a:pt x="1500" y="117"/>
                    </a:lnTo>
                    <a:lnTo>
                      <a:pt x="1800" y="80"/>
                    </a:lnTo>
                    <a:lnTo>
                      <a:pt x="2100" y="109"/>
                    </a:lnTo>
                    <a:lnTo>
                      <a:pt x="2400" y="124"/>
                    </a:lnTo>
                    <a:lnTo>
                      <a:pt x="2700" y="91"/>
                    </a:lnTo>
                    <a:lnTo>
                      <a:pt x="3000" y="105"/>
                    </a:lnTo>
                    <a:lnTo>
                      <a:pt x="3300" y="94"/>
                    </a:lnTo>
                    <a:lnTo>
                      <a:pt x="3599" y="43"/>
                    </a:lnTo>
                    <a:lnTo>
                      <a:pt x="3899" y="0"/>
                    </a:lnTo>
                    <a:lnTo>
                      <a:pt x="4199" y="36"/>
                    </a:lnTo>
                    <a:lnTo>
                      <a:pt x="4499" y="51"/>
                    </a:lnTo>
                    <a:lnTo>
                      <a:pt x="4799" y="69"/>
                    </a:lnTo>
                    <a:lnTo>
                      <a:pt x="5099" y="219"/>
                    </a:lnTo>
                    <a:lnTo>
                      <a:pt x="5399" y="343"/>
                    </a:lnTo>
                  </a:path>
                </a:pathLst>
              </a:custGeom>
              <a:noFill/>
              <a:ln w="15976">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3"/>
            <p:cNvGrpSpPr>
              <a:grpSpLocks/>
            </p:cNvGrpSpPr>
            <p:nvPr/>
          </p:nvGrpSpPr>
          <p:grpSpPr bwMode="auto">
            <a:xfrm>
              <a:off x="5327" y="-1430"/>
              <a:ext cx="78" cy="39"/>
              <a:chOff x="5327" y="-1430"/>
              <a:chExt cx="78" cy="39"/>
            </a:xfrm>
          </p:grpSpPr>
          <p:sp>
            <p:nvSpPr>
              <p:cNvPr id="249" name="Freeform 214"/>
              <p:cNvSpPr>
                <a:spLocks/>
              </p:cNvSpPr>
              <p:nvPr/>
            </p:nvSpPr>
            <p:spPr bwMode="auto">
              <a:xfrm>
                <a:off x="5327" y="-1430"/>
                <a:ext cx="78" cy="39"/>
              </a:xfrm>
              <a:custGeom>
                <a:avLst/>
                <a:gdLst>
                  <a:gd name="T0" fmla="+- 0 5404 5327"/>
                  <a:gd name="T1" fmla="*/ T0 w 78"/>
                  <a:gd name="T2" fmla="+- 0 -1392 -1430"/>
                  <a:gd name="T3" fmla="*/ -1392 h 39"/>
                  <a:gd name="T4" fmla="+- 0 5327 5327"/>
                  <a:gd name="T5" fmla="*/ T4 w 78"/>
                  <a:gd name="T6" fmla="+- 0 -1392 -1430"/>
                  <a:gd name="T7" fmla="*/ -1392 h 39"/>
                  <a:gd name="T8" fmla="+- 0 5365 5327"/>
                  <a:gd name="T9" fmla="*/ T8 w 78"/>
                  <a:gd name="T10" fmla="+- 0 -1430 -1430"/>
                  <a:gd name="T11" fmla="*/ -1430 h 39"/>
                  <a:gd name="T12" fmla="+- 0 5404 5327"/>
                  <a:gd name="T13" fmla="*/ T12 w 78"/>
                  <a:gd name="T14" fmla="+- 0 -1392 -1430"/>
                  <a:gd name="T15" fmla="*/ -1392 h 39"/>
                </a:gdLst>
                <a:ahLst/>
                <a:cxnLst>
                  <a:cxn ang="0">
                    <a:pos x="T1" y="T3"/>
                  </a:cxn>
                  <a:cxn ang="0">
                    <a:pos x="T5" y="T7"/>
                  </a:cxn>
                  <a:cxn ang="0">
                    <a:pos x="T9" y="T11"/>
                  </a:cxn>
                  <a:cxn ang="0">
                    <a:pos x="T13" y="T15"/>
                  </a:cxn>
                </a:cxnLst>
                <a:rect l="0" t="0" r="r" b="b"/>
                <a:pathLst>
                  <a:path w="78" h="39">
                    <a:moveTo>
                      <a:pt x="77" y="38"/>
                    </a:moveTo>
                    <a:lnTo>
                      <a:pt x="0" y="38"/>
                    </a:lnTo>
                    <a:lnTo>
                      <a:pt x="38" y="0"/>
                    </a:lnTo>
                    <a:lnTo>
                      <a:pt x="77" y="38"/>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 name="Group 211"/>
            <p:cNvGrpSpPr>
              <a:grpSpLocks/>
            </p:cNvGrpSpPr>
            <p:nvPr/>
          </p:nvGrpSpPr>
          <p:grpSpPr bwMode="auto">
            <a:xfrm>
              <a:off x="5327" y="-1430"/>
              <a:ext cx="78" cy="78"/>
              <a:chOff x="5327" y="-1430"/>
              <a:chExt cx="78" cy="78"/>
            </a:xfrm>
          </p:grpSpPr>
          <p:sp>
            <p:nvSpPr>
              <p:cNvPr id="248" name="Freeform 212"/>
              <p:cNvSpPr>
                <a:spLocks/>
              </p:cNvSpPr>
              <p:nvPr/>
            </p:nvSpPr>
            <p:spPr bwMode="auto">
              <a:xfrm>
                <a:off x="5327" y="-1430"/>
                <a:ext cx="78" cy="78"/>
              </a:xfrm>
              <a:custGeom>
                <a:avLst/>
                <a:gdLst>
                  <a:gd name="T0" fmla="+- 0 5365 5327"/>
                  <a:gd name="T1" fmla="*/ T0 w 78"/>
                  <a:gd name="T2" fmla="+- 0 -1430 -1430"/>
                  <a:gd name="T3" fmla="*/ -1430 h 78"/>
                  <a:gd name="T4" fmla="+- 0 5404 5327"/>
                  <a:gd name="T5" fmla="*/ T4 w 78"/>
                  <a:gd name="T6" fmla="+- 0 -1392 -1430"/>
                  <a:gd name="T7" fmla="*/ -1392 h 78"/>
                  <a:gd name="T8" fmla="+- 0 5365 5327"/>
                  <a:gd name="T9" fmla="*/ T8 w 78"/>
                  <a:gd name="T10" fmla="+- 0 -1353 -1430"/>
                  <a:gd name="T11" fmla="*/ -1353 h 78"/>
                  <a:gd name="T12" fmla="+- 0 5327 5327"/>
                  <a:gd name="T13" fmla="*/ T12 w 78"/>
                  <a:gd name="T14" fmla="+- 0 -1392 -1430"/>
                  <a:gd name="T15" fmla="*/ -1392 h 78"/>
                  <a:gd name="T16" fmla="+- 0 5365 5327"/>
                  <a:gd name="T17" fmla="*/ T16 w 78"/>
                  <a:gd name="T18" fmla="+- 0 -1430 -1430"/>
                  <a:gd name="T19" fmla="*/ -1430 h 78"/>
                </a:gdLst>
                <a:ahLst/>
                <a:cxnLst>
                  <a:cxn ang="0">
                    <a:pos x="T1" y="T3"/>
                  </a:cxn>
                  <a:cxn ang="0">
                    <a:pos x="T5" y="T7"/>
                  </a:cxn>
                  <a:cxn ang="0">
                    <a:pos x="T9" y="T11"/>
                  </a:cxn>
                  <a:cxn ang="0">
                    <a:pos x="T13" y="T15"/>
                  </a:cxn>
                  <a:cxn ang="0">
                    <a:pos x="T17" y="T19"/>
                  </a:cxn>
                </a:cxnLst>
                <a:rect l="0" t="0" r="r" b="b"/>
                <a:pathLst>
                  <a:path w="78" h="78">
                    <a:moveTo>
                      <a:pt x="38" y="0"/>
                    </a:moveTo>
                    <a:lnTo>
                      <a:pt x="77" y="38"/>
                    </a:lnTo>
                    <a:lnTo>
                      <a:pt x="38" y="77"/>
                    </a:lnTo>
                    <a:lnTo>
                      <a:pt x="0" y="38"/>
                    </a:lnTo>
                    <a:lnTo>
                      <a:pt x="38"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209"/>
            <p:cNvGrpSpPr>
              <a:grpSpLocks/>
            </p:cNvGrpSpPr>
            <p:nvPr/>
          </p:nvGrpSpPr>
          <p:grpSpPr bwMode="auto">
            <a:xfrm>
              <a:off x="5627" y="-1405"/>
              <a:ext cx="78" cy="39"/>
              <a:chOff x="5627" y="-1405"/>
              <a:chExt cx="78" cy="39"/>
            </a:xfrm>
          </p:grpSpPr>
          <p:sp>
            <p:nvSpPr>
              <p:cNvPr id="247" name="Freeform 210"/>
              <p:cNvSpPr>
                <a:spLocks/>
              </p:cNvSpPr>
              <p:nvPr/>
            </p:nvSpPr>
            <p:spPr bwMode="auto">
              <a:xfrm>
                <a:off x="5627" y="-1405"/>
                <a:ext cx="78" cy="39"/>
              </a:xfrm>
              <a:custGeom>
                <a:avLst/>
                <a:gdLst>
                  <a:gd name="T0" fmla="+- 0 5704 5627"/>
                  <a:gd name="T1" fmla="*/ T0 w 78"/>
                  <a:gd name="T2" fmla="+- 0 -1366 -1405"/>
                  <a:gd name="T3" fmla="*/ -1366 h 39"/>
                  <a:gd name="T4" fmla="+- 0 5627 5627"/>
                  <a:gd name="T5" fmla="*/ T4 w 78"/>
                  <a:gd name="T6" fmla="+- 0 -1366 -1405"/>
                  <a:gd name="T7" fmla="*/ -1366 h 39"/>
                  <a:gd name="T8" fmla="+- 0 5665 5627"/>
                  <a:gd name="T9" fmla="*/ T8 w 78"/>
                  <a:gd name="T10" fmla="+- 0 -1405 -1405"/>
                  <a:gd name="T11" fmla="*/ -1405 h 39"/>
                  <a:gd name="T12" fmla="+- 0 5704 5627"/>
                  <a:gd name="T13" fmla="*/ T12 w 78"/>
                  <a:gd name="T14" fmla="+- 0 -1366 -1405"/>
                  <a:gd name="T15" fmla="*/ -1366 h 39"/>
                </a:gdLst>
                <a:ahLst/>
                <a:cxnLst>
                  <a:cxn ang="0">
                    <a:pos x="T1" y="T3"/>
                  </a:cxn>
                  <a:cxn ang="0">
                    <a:pos x="T5" y="T7"/>
                  </a:cxn>
                  <a:cxn ang="0">
                    <a:pos x="T9" y="T11"/>
                  </a:cxn>
                  <a:cxn ang="0">
                    <a:pos x="T13" y="T15"/>
                  </a:cxn>
                </a:cxnLst>
                <a:rect l="0" t="0" r="r" b="b"/>
                <a:pathLst>
                  <a:path w="78" h="39">
                    <a:moveTo>
                      <a:pt x="77" y="39"/>
                    </a:moveTo>
                    <a:lnTo>
                      <a:pt x="0" y="39"/>
                    </a:lnTo>
                    <a:lnTo>
                      <a:pt x="38" y="0"/>
                    </a:lnTo>
                    <a:lnTo>
                      <a:pt x="77"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207"/>
            <p:cNvGrpSpPr>
              <a:grpSpLocks/>
            </p:cNvGrpSpPr>
            <p:nvPr/>
          </p:nvGrpSpPr>
          <p:grpSpPr bwMode="auto">
            <a:xfrm>
              <a:off x="5627" y="-1405"/>
              <a:ext cx="78" cy="78"/>
              <a:chOff x="5627" y="-1405"/>
              <a:chExt cx="78" cy="78"/>
            </a:xfrm>
          </p:grpSpPr>
          <p:sp>
            <p:nvSpPr>
              <p:cNvPr id="246" name="Freeform 208"/>
              <p:cNvSpPr>
                <a:spLocks/>
              </p:cNvSpPr>
              <p:nvPr/>
            </p:nvSpPr>
            <p:spPr bwMode="auto">
              <a:xfrm>
                <a:off x="5627" y="-1405"/>
                <a:ext cx="78" cy="78"/>
              </a:xfrm>
              <a:custGeom>
                <a:avLst/>
                <a:gdLst>
                  <a:gd name="T0" fmla="+- 0 5665 5627"/>
                  <a:gd name="T1" fmla="*/ T0 w 78"/>
                  <a:gd name="T2" fmla="+- 0 -1405 -1405"/>
                  <a:gd name="T3" fmla="*/ -1405 h 78"/>
                  <a:gd name="T4" fmla="+- 0 5704 5627"/>
                  <a:gd name="T5" fmla="*/ T4 w 78"/>
                  <a:gd name="T6" fmla="+- 0 -1366 -1405"/>
                  <a:gd name="T7" fmla="*/ -1366 h 78"/>
                  <a:gd name="T8" fmla="+- 0 5665 5627"/>
                  <a:gd name="T9" fmla="*/ T8 w 78"/>
                  <a:gd name="T10" fmla="+- 0 -1327 -1405"/>
                  <a:gd name="T11" fmla="*/ -1327 h 78"/>
                  <a:gd name="T12" fmla="+- 0 5627 5627"/>
                  <a:gd name="T13" fmla="*/ T12 w 78"/>
                  <a:gd name="T14" fmla="+- 0 -1366 -1405"/>
                  <a:gd name="T15" fmla="*/ -1366 h 78"/>
                  <a:gd name="T16" fmla="+- 0 5665 5627"/>
                  <a:gd name="T17" fmla="*/ T16 w 78"/>
                  <a:gd name="T18" fmla="+- 0 -1405 -1405"/>
                  <a:gd name="T19" fmla="*/ -1405 h 78"/>
                </a:gdLst>
                <a:ahLst/>
                <a:cxnLst>
                  <a:cxn ang="0">
                    <a:pos x="T1" y="T3"/>
                  </a:cxn>
                  <a:cxn ang="0">
                    <a:pos x="T5" y="T7"/>
                  </a:cxn>
                  <a:cxn ang="0">
                    <a:pos x="T9" y="T11"/>
                  </a:cxn>
                  <a:cxn ang="0">
                    <a:pos x="T13" y="T15"/>
                  </a:cxn>
                  <a:cxn ang="0">
                    <a:pos x="T17" y="T19"/>
                  </a:cxn>
                </a:cxnLst>
                <a:rect l="0" t="0" r="r" b="b"/>
                <a:pathLst>
                  <a:path w="78" h="78">
                    <a:moveTo>
                      <a:pt x="38" y="0"/>
                    </a:moveTo>
                    <a:lnTo>
                      <a:pt x="77" y="39"/>
                    </a:lnTo>
                    <a:lnTo>
                      <a:pt x="38" y="78"/>
                    </a:lnTo>
                    <a:lnTo>
                      <a:pt x="0" y="39"/>
                    </a:lnTo>
                    <a:lnTo>
                      <a:pt x="38"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05"/>
            <p:cNvGrpSpPr>
              <a:grpSpLocks/>
            </p:cNvGrpSpPr>
            <p:nvPr/>
          </p:nvGrpSpPr>
          <p:grpSpPr bwMode="auto">
            <a:xfrm>
              <a:off x="5927" y="-1390"/>
              <a:ext cx="78" cy="39"/>
              <a:chOff x="5927" y="-1390"/>
              <a:chExt cx="78" cy="39"/>
            </a:xfrm>
          </p:grpSpPr>
          <p:sp>
            <p:nvSpPr>
              <p:cNvPr id="245" name="Freeform 206"/>
              <p:cNvSpPr>
                <a:spLocks/>
              </p:cNvSpPr>
              <p:nvPr/>
            </p:nvSpPr>
            <p:spPr bwMode="auto">
              <a:xfrm>
                <a:off x="5927" y="-1390"/>
                <a:ext cx="78" cy="39"/>
              </a:xfrm>
              <a:custGeom>
                <a:avLst/>
                <a:gdLst>
                  <a:gd name="T0" fmla="+- 0 6004 5927"/>
                  <a:gd name="T1" fmla="*/ T0 w 78"/>
                  <a:gd name="T2" fmla="+- 0 -1351 -1390"/>
                  <a:gd name="T3" fmla="*/ -1351 h 39"/>
                  <a:gd name="T4" fmla="+- 0 5927 5927"/>
                  <a:gd name="T5" fmla="*/ T4 w 78"/>
                  <a:gd name="T6" fmla="+- 0 -1351 -1390"/>
                  <a:gd name="T7" fmla="*/ -1351 h 39"/>
                  <a:gd name="T8" fmla="+- 0 5965 5927"/>
                  <a:gd name="T9" fmla="*/ T8 w 78"/>
                  <a:gd name="T10" fmla="+- 0 -1390 -1390"/>
                  <a:gd name="T11" fmla="*/ -1390 h 39"/>
                  <a:gd name="T12" fmla="+- 0 6004 5927"/>
                  <a:gd name="T13" fmla="*/ T12 w 78"/>
                  <a:gd name="T14" fmla="+- 0 -1351 -1390"/>
                  <a:gd name="T15" fmla="*/ -1351 h 39"/>
                </a:gdLst>
                <a:ahLst/>
                <a:cxnLst>
                  <a:cxn ang="0">
                    <a:pos x="T1" y="T3"/>
                  </a:cxn>
                  <a:cxn ang="0">
                    <a:pos x="T5" y="T7"/>
                  </a:cxn>
                  <a:cxn ang="0">
                    <a:pos x="T9" y="T11"/>
                  </a:cxn>
                  <a:cxn ang="0">
                    <a:pos x="T13" y="T15"/>
                  </a:cxn>
                </a:cxnLst>
                <a:rect l="0" t="0" r="r" b="b"/>
                <a:pathLst>
                  <a:path w="78" h="39">
                    <a:moveTo>
                      <a:pt x="77" y="39"/>
                    </a:moveTo>
                    <a:lnTo>
                      <a:pt x="0" y="39"/>
                    </a:lnTo>
                    <a:lnTo>
                      <a:pt x="38" y="0"/>
                    </a:lnTo>
                    <a:lnTo>
                      <a:pt x="77"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203"/>
            <p:cNvGrpSpPr>
              <a:grpSpLocks/>
            </p:cNvGrpSpPr>
            <p:nvPr/>
          </p:nvGrpSpPr>
          <p:grpSpPr bwMode="auto">
            <a:xfrm>
              <a:off x="5927" y="-1390"/>
              <a:ext cx="78" cy="78"/>
              <a:chOff x="5927" y="-1390"/>
              <a:chExt cx="78" cy="78"/>
            </a:xfrm>
          </p:grpSpPr>
          <p:sp>
            <p:nvSpPr>
              <p:cNvPr id="244" name="Freeform 204"/>
              <p:cNvSpPr>
                <a:spLocks/>
              </p:cNvSpPr>
              <p:nvPr/>
            </p:nvSpPr>
            <p:spPr bwMode="auto">
              <a:xfrm>
                <a:off x="5927" y="-1390"/>
                <a:ext cx="78" cy="78"/>
              </a:xfrm>
              <a:custGeom>
                <a:avLst/>
                <a:gdLst>
                  <a:gd name="T0" fmla="+- 0 5965 5927"/>
                  <a:gd name="T1" fmla="*/ T0 w 78"/>
                  <a:gd name="T2" fmla="+- 0 -1390 -1390"/>
                  <a:gd name="T3" fmla="*/ -1390 h 78"/>
                  <a:gd name="T4" fmla="+- 0 6004 5927"/>
                  <a:gd name="T5" fmla="*/ T4 w 78"/>
                  <a:gd name="T6" fmla="+- 0 -1351 -1390"/>
                  <a:gd name="T7" fmla="*/ -1351 h 78"/>
                  <a:gd name="T8" fmla="+- 0 5965 5927"/>
                  <a:gd name="T9" fmla="*/ T8 w 78"/>
                  <a:gd name="T10" fmla="+- 0 -1312 -1390"/>
                  <a:gd name="T11" fmla="*/ -1312 h 78"/>
                  <a:gd name="T12" fmla="+- 0 5927 5927"/>
                  <a:gd name="T13" fmla="*/ T12 w 78"/>
                  <a:gd name="T14" fmla="+- 0 -1351 -1390"/>
                  <a:gd name="T15" fmla="*/ -1351 h 78"/>
                  <a:gd name="T16" fmla="+- 0 5965 5927"/>
                  <a:gd name="T17" fmla="*/ T16 w 78"/>
                  <a:gd name="T18" fmla="+- 0 -1390 -1390"/>
                  <a:gd name="T19" fmla="*/ -1390 h 78"/>
                </a:gdLst>
                <a:ahLst/>
                <a:cxnLst>
                  <a:cxn ang="0">
                    <a:pos x="T1" y="T3"/>
                  </a:cxn>
                  <a:cxn ang="0">
                    <a:pos x="T5" y="T7"/>
                  </a:cxn>
                  <a:cxn ang="0">
                    <a:pos x="T9" y="T11"/>
                  </a:cxn>
                  <a:cxn ang="0">
                    <a:pos x="T13" y="T15"/>
                  </a:cxn>
                  <a:cxn ang="0">
                    <a:pos x="T17" y="T19"/>
                  </a:cxn>
                </a:cxnLst>
                <a:rect l="0" t="0" r="r" b="b"/>
                <a:pathLst>
                  <a:path w="78" h="78">
                    <a:moveTo>
                      <a:pt x="38" y="0"/>
                    </a:moveTo>
                    <a:lnTo>
                      <a:pt x="77" y="39"/>
                    </a:lnTo>
                    <a:lnTo>
                      <a:pt x="38" y="78"/>
                    </a:lnTo>
                    <a:lnTo>
                      <a:pt x="0" y="39"/>
                    </a:lnTo>
                    <a:lnTo>
                      <a:pt x="38"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01"/>
            <p:cNvGrpSpPr>
              <a:grpSpLocks/>
            </p:cNvGrpSpPr>
            <p:nvPr/>
          </p:nvGrpSpPr>
          <p:grpSpPr bwMode="auto">
            <a:xfrm>
              <a:off x="6226" y="-1422"/>
              <a:ext cx="78" cy="39"/>
              <a:chOff x="6226" y="-1422"/>
              <a:chExt cx="78" cy="39"/>
            </a:xfrm>
          </p:grpSpPr>
          <p:sp>
            <p:nvSpPr>
              <p:cNvPr id="243" name="Freeform 202"/>
              <p:cNvSpPr>
                <a:spLocks/>
              </p:cNvSpPr>
              <p:nvPr/>
            </p:nvSpPr>
            <p:spPr bwMode="auto">
              <a:xfrm>
                <a:off x="6226" y="-1422"/>
                <a:ext cx="78" cy="39"/>
              </a:xfrm>
              <a:custGeom>
                <a:avLst/>
                <a:gdLst>
                  <a:gd name="T0" fmla="+- 0 6304 6226"/>
                  <a:gd name="T1" fmla="*/ T0 w 78"/>
                  <a:gd name="T2" fmla="+- 0 -1384 -1422"/>
                  <a:gd name="T3" fmla="*/ -1384 h 39"/>
                  <a:gd name="T4" fmla="+- 0 6226 6226"/>
                  <a:gd name="T5" fmla="*/ T4 w 78"/>
                  <a:gd name="T6" fmla="+- 0 -1384 -1422"/>
                  <a:gd name="T7" fmla="*/ -1384 h 39"/>
                  <a:gd name="T8" fmla="+- 0 6265 6226"/>
                  <a:gd name="T9" fmla="*/ T8 w 78"/>
                  <a:gd name="T10" fmla="+- 0 -1422 -1422"/>
                  <a:gd name="T11" fmla="*/ -1422 h 39"/>
                  <a:gd name="T12" fmla="+- 0 6304 6226"/>
                  <a:gd name="T13" fmla="*/ T12 w 78"/>
                  <a:gd name="T14" fmla="+- 0 -1384 -1422"/>
                  <a:gd name="T15" fmla="*/ -1384 h 39"/>
                </a:gdLst>
                <a:ahLst/>
                <a:cxnLst>
                  <a:cxn ang="0">
                    <a:pos x="T1" y="T3"/>
                  </a:cxn>
                  <a:cxn ang="0">
                    <a:pos x="T5" y="T7"/>
                  </a:cxn>
                  <a:cxn ang="0">
                    <a:pos x="T9" y="T11"/>
                  </a:cxn>
                  <a:cxn ang="0">
                    <a:pos x="T13" y="T15"/>
                  </a:cxn>
                </a:cxnLst>
                <a:rect l="0" t="0" r="r" b="b"/>
                <a:pathLst>
                  <a:path w="78" h="39">
                    <a:moveTo>
                      <a:pt x="78" y="38"/>
                    </a:moveTo>
                    <a:lnTo>
                      <a:pt x="0" y="38"/>
                    </a:lnTo>
                    <a:lnTo>
                      <a:pt x="39" y="0"/>
                    </a:lnTo>
                    <a:lnTo>
                      <a:pt x="78" y="38"/>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199"/>
            <p:cNvGrpSpPr>
              <a:grpSpLocks/>
            </p:cNvGrpSpPr>
            <p:nvPr/>
          </p:nvGrpSpPr>
          <p:grpSpPr bwMode="auto">
            <a:xfrm>
              <a:off x="6226" y="-1422"/>
              <a:ext cx="78" cy="78"/>
              <a:chOff x="6226" y="-1422"/>
              <a:chExt cx="78" cy="78"/>
            </a:xfrm>
          </p:grpSpPr>
          <p:sp>
            <p:nvSpPr>
              <p:cNvPr id="242" name="Freeform 200"/>
              <p:cNvSpPr>
                <a:spLocks/>
              </p:cNvSpPr>
              <p:nvPr/>
            </p:nvSpPr>
            <p:spPr bwMode="auto">
              <a:xfrm>
                <a:off x="6226" y="-1422"/>
                <a:ext cx="78" cy="78"/>
              </a:xfrm>
              <a:custGeom>
                <a:avLst/>
                <a:gdLst>
                  <a:gd name="T0" fmla="+- 0 6265 6226"/>
                  <a:gd name="T1" fmla="*/ T0 w 78"/>
                  <a:gd name="T2" fmla="+- 0 -1422 -1422"/>
                  <a:gd name="T3" fmla="*/ -1422 h 78"/>
                  <a:gd name="T4" fmla="+- 0 6304 6226"/>
                  <a:gd name="T5" fmla="*/ T4 w 78"/>
                  <a:gd name="T6" fmla="+- 0 -1384 -1422"/>
                  <a:gd name="T7" fmla="*/ -1384 h 78"/>
                  <a:gd name="T8" fmla="+- 0 6265 6226"/>
                  <a:gd name="T9" fmla="*/ T8 w 78"/>
                  <a:gd name="T10" fmla="+- 0 -1345 -1422"/>
                  <a:gd name="T11" fmla="*/ -1345 h 78"/>
                  <a:gd name="T12" fmla="+- 0 6226 6226"/>
                  <a:gd name="T13" fmla="*/ T12 w 78"/>
                  <a:gd name="T14" fmla="+- 0 -1384 -1422"/>
                  <a:gd name="T15" fmla="*/ -1384 h 78"/>
                  <a:gd name="T16" fmla="+- 0 6265 6226"/>
                  <a:gd name="T17" fmla="*/ T16 w 78"/>
                  <a:gd name="T18" fmla="+- 0 -1422 -1422"/>
                  <a:gd name="T19" fmla="*/ -1422 h 78"/>
                </a:gdLst>
                <a:ahLst/>
                <a:cxnLst>
                  <a:cxn ang="0">
                    <a:pos x="T1" y="T3"/>
                  </a:cxn>
                  <a:cxn ang="0">
                    <a:pos x="T5" y="T7"/>
                  </a:cxn>
                  <a:cxn ang="0">
                    <a:pos x="T9" y="T11"/>
                  </a:cxn>
                  <a:cxn ang="0">
                    <a:pos x="T13" y="T15"/>
                  </a:cxn>
                  <a:cxn ang="0">
                    <a:pos x="T17" y="T19"/>
                  </a:cxn>
                </a:cxnLst>
                <a:rect l="0" t="0" r="r" b="b"/>
                <a:pathLst>
                  <a:path w="78" h="78">
                    <a:moveTo>
                      <a:pt x="39" y="0"/>
                    </a:moveTo>
                    <a:lnTo>
                      <a:pt x="78" y="38"/>
                    </a:lnTo>
                    <a:lnTo>
                      <a:pt x="39" y="77"/>
                    </a:lnTo>
                    <a:lnTo>
                      <a:pt x="0" y="38"/>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197"/>
            <p:cNvGrpSpPr>
              <a:grpSpLocks/>
            </p:cNvGrpSpPr>
            <p:nvPr/>
          </p:nvGrpSpPr>
          <p:grpSpPr bwMode="auto">
            <a:xfrm>
              <a:off x="6526" y="-1408"/>
              <a:ext cx="78" cy="39"/>
              <a:chOff x="6526" y="-1408"/>
              <a:chExt cx="78" cy="39"/>
            </a:xfrm>
          </p:grpSpPr>
          <p:sp>
            <p:nvSpPr>
              <p:cNvPr id="241" name="Freeform 198"/>
              <p:cNvSpPr>
                <a:spLocks/>
              </p:cNvSpPr>
              <p:nvPr/>
            </p:nvSpPr>
            <p:spPr bwMode="auto">
              <a:xfrm>
                <a:off x="6526" y="-1408"/>
                <a:ext cx="78" cy="39"/>
              </a:xfrm>
              <a:custGeom>
                <a:avLst/>
                <a:gdLst>
                  <a:gd name="T0" fmla="+- 0 6604 6526"/>
                  <a:gd name="T1" fmla="*/ T0 w 78"/>
                  <a:gd name="T2" fmla="+- 0 -1370 -1408"/>
                  <a:gd name="T3" fmla="*/ -1370 h 39"/>
                  <a:gd name="T4" fmla="+- 0 6526 6526"/>
                  <a:gd name="T5" fmla="*/ T4 w 78"/>
                  <a:gd name="T6" fmla="+- 0 -1370 -1408"/>
                  <a:gd name="T7" fmla="*/ -1370 h 39"/>
                  <a:gd name="T8" fmla="+- 0 6565 6526"/>
                  <a:gd name="T9" fmla="*/ T8 w 78"/>
                  <a:gd name="T10" fmla="+- 0 -1408 -1408"/>
                  <a:gd name="T11" fmla="*/ -1408 h 39"/>
                  <a:gd name="T12" fmla="+- 0 6604 6526"/>
                  <a:gd name="T13" fmla="*/ T12 w 78"/>
                  <a:gd name="T14" fmla="+- 0 -1370 -1408"/>
                  <a:gd name="T15" fmla="*/ -1370 h 39"/>
                </a:gdLst>
                <a:ahLst/>
                <a:cxnLst>
                  <a:cxn ang="0">
                    <a:pos x="T1" y="T3"/>
                  </a:cxn>
                  <a:cxn ang="0">
                    <a:pos x="T5" y="T7"/>
                  </a:cxn>
                  <a:cxn ang="0">
                    <a:pos x="T9" y="T11"/>
                  </a:cxn>
                  <a:cxn ang="0">
                    <a:pos x="T13" y="T15"/>
                  </a:cxn>
                </a:cxnLst>
                <a:rect l="0" t="0" r="r" b="b"/>
                <a:pathLst>
                  <a:path w="78" h="39">
                    <a:moveTo>
                      <a:pt x="78" y="38"/>
                    </a:moveTo>
                    <a:lnTo>
                      <a:pt x="0" y="38"/>
                    </a:lnTo>
                    <a:lnTo>
                      <a:pt x="39" y="0"/>
                    </a:lnTo>
                    <a:lnTo>
                      <a:pt x="78" y="38"/>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195"/>
            <p:cNvGrpSpPr>
              <a:grpSpLocks/>
            </p:cNvGrpSpPr>
            <p:nvPr/>
          </p:nvGrpSpPr>
          <p:grpSpPr bwMode="auto">
            <a:xfrm>
              <a:off x="6526" y="-1408"/>
              <a:ext cx="78" cy="78"/>
              <a:chOff x="6526" y="-1408"/>
              <a:chExt cx="78" cy="78"/>
            </a:xfrm>
          </p:grpSpPr>
          <p:sp>
            <p:nvSpPr>
              <p:cNvPr id="240" name="Freeform 196"/>
              <p:cNvSpPr>
                <a:spLocks/>
              </p:cNvSpPr>
              <p:nvPr/>
            </p:nvSpPr>
            <p:spPr bwMode="auto">
              <a:xfrm>
                <a:off x="6526" y="-1408"/>
                <a:ext cx="78" cy="78"/>
              </a:xfrm>
              <a:custGeom>
                <a:avLst/>
                <a:gdLst>
                  <a:gd name="T0" fmla="+- 0 6565 6526"/>
                  <a:gd name="T1" fmla="*/ T0 w 78"/>
                  <a:gd name="T2" fmla="+- 0 -1408 -1408"/>
                  <a:gd name="T3" fmla="*/ -1408 h 78"/>
                  <a:gd name="T4" fmla="+- 0 6604 6526"/>
                  <a:gd name="T5" fmla="*/ T4 w 78"/>
                  <a:gd name="T6" fmla="+- 0 -1370 -1408"/>
                  <a:gd name="T7" fmla="*/ -1370 h 78"/>
                  <a:gd name="T8" fmla="+- 0 6565 6526"/>
                  <a:gd name="T9" fmla="*/ T8 w 78"/>
                  <a:gd name="T10" fmla="+- 0 -1331 -1408"/>
                  <a:gd name="T11" fmla="*/ -1331 h 78"/>
                  <a:gd name="T12" fmla="+- 0 6526 6526"/>
                  <a:gd name="T13" fmla="*/ T12 w 78"/>
                  <a:gd name="T14" fmla="+- 0 -1370 -1408"/>
                  <a:gd name="T15" fmla="*/ -1370 h 78"/>
                  <a:gd name="T16" fmla="+- 0 6565 6526"/>
                  <a:gd name="T17" fmla="*/ T16 w 78"/>
                  <a:gd name="T18" fmla="+- 0 -1408 -1408"/>
                  <a:gd name="T19" fmla="*/ -1408 h 78"/>
                </a:gdLst>
                <a:ahLst/>
                <a:cxnLst>
                  <a:cxn ang="0">
                    <a:pos x="T1" y="T3"/>
                  </a:cxn>
                  <a:cxn ang="0">
                    <a:pos x="T5" y="T7"/>
                  </a:cxn>
                  <a:cxn ang="0">
                    <a:pos x="T9" y="T11"/>
                  </a:cxn>
                  <a:cxn ang="0">
                    <a:pos x="T13" y="T15"/>
                  </a:cxn>
                  <a:cxn ang="0">
                    <a:pos x="T17" y="T19"/>
                  </a:cxn>
                </a:cxnLst>
                <a:rect l="0" t="0" r="r" b="b"/>
                <a:pathLst>
                  <a:path w="78" h="78">
                    <a:moveTo>
                      <a:pt x="39" y="0"/>
                    </a:moveTo>
                    <a:lnTo>
                      <a:pt x="78" y="38"/>
                    </a:lnTo>
                    <a:lnTo>
                      <a:pt x="39" y="77"/>
                    </a:lnTo>
                    <a:lnTo>
                      <a:pt x="0" y="38"/>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193"/>
            <p:cNvGrpSpPr>
              <a:grpSpLocks/>
            </p:cNvGrpSpPr>
            <p:nvPr/>
          </p:nvGrpSpPr>
          <p:grpSpPr bwMode="auto">
            <a:xfrm>
              <a:off x="6826" y="-1437"/>
              <a:ext cx="78" cy="39"/>
              <a:chOff x="6826" y="-1437"/>
              <a:chExt cx="78" cy="39"/>
            </a:xfrm>
          </p:grpSpPr>
          <p:sp>
            <p:nvSpPr>
              <p:cNvPr id="239" name="Freeform 194"/>
              <p:cNvSpPr>
                <a:spLocks/>
              </p:cNvSpPr>
              <p:nvPr/>
            </p:nvSpPr>
            <p:spPr bwMode="auto">
              <a:xfrm>
                <a:off x="6826" y="-1437"/>
                <a:ext cx="78" cy="39"/>
              </a:xfrm>
              <a:custGeom>
                <a:avLst/>
                <a:gdLst>
                  <a:gd name="T0" fmla="+- 0 6904 6826"/>
                  <a:gd name="T1" fmla="*/ T0 w 78"/>
                  <a:gd name="T2" fmla="+- 0 -1399 -1437"/>
                  <a:gd name="T3" fmla="*/ -1399 h 39"/>
                  <a:gd name="T4" fmla="+- 0 6826 6826"/>
                  <a:gd name="T5" fmla="*/ T4 w 78"/>
                  <a:gd name="T6" fmla="+- 0 -1399 -1437"/>
                  <a:gd name="T7" fmla="*/ -1399 h 39"/>
                  <a:gd name="T8" fmla="+- 0 6865 6826"/>
                  <a:gd name="T9" fmla="*/ T8 w 78"/>
                  <a:gd name="T10" fmla="+- 0 -1437 -1437"/>
                  <a:gd name="T11" fmla="*/ -1437 h 39"/>
                  <a:gd name="T12" fmla="+- 0 6904 6826"/>
                  <a:gd name="T13" fmla="*/ T12 w 78"/>
                  <a:gd name="T14" fmla="+- 0 -1399 -1437"/>
                  <a:gd name="T15" fmla="*/ -1399 h 39"/>
                </a:gdLst>
                <a:ahLst/>
                <a:cxnLst>
                  <a:cxn ang="0">
                    <a:pos x="T1" y="T3"/>
                  </a:cxn>
                  <a:cxn ang="0">
                    <a:pos x="T5" y="T7"/>
                  </a:cxn>
                  <a:cxn ang="0">
                    <a:pos x="T9" y="T11"/>
                  </a:cxn>
                  <a:cxn ang="0">
                    <a:pos x="T13" y="T15"/>
                  </a:cxn>
                </a:cxnLst>
                <a:rect l="0" t="0" r="r" b="b"/>
                <a:pathLst>
                  <a:path w="78" h="39">
                    <a:moveTo>
                      <a:pt x="78" y="38"/>
                    </a:moveTo>
                    <a:lnTo>
                      <a:pt x="0" y="38"/>
                    </a:lnTo>
                    <a:lnTo>
                      <a:pt x="39" y="0"/>
                    </a:lnTo>
                    <a:lnTo>
                      <a:pt x="78" y="38"/>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191"/>
            <p:cNvGrpSpPr>
              <a:grpSpLocks/>
            </p:cNvGrpSpPr>
            <p:nvPr/>
          </p:nvGrpSpPr>
          <p:grpSpPr bwMode="auto">
            <a:xfrm>
              <a:off x="6826" y="-1437"/>
              <a:ext cx="78" cy="78"/>
              <a:chOff x="6826" y="-1437"/>
              <a:chExt cx="78" cy="78"/>
            </a:xfrm>
          </p:grpSpPr>
          <p:sp>
            <p:nvSpPr>
              <p:cNvPr id="238" name="Freeform 192"/>
              <p:cNvSpPr>
                <a:spLocks/>
              </p:cNvSpPr>
              <p:nvPr/>
            </p:nvSpPr>
            <p:spPr bwMode="auto">
              <a:xfrm>
                <a:off x="6826" y="-1437"/>
                <a:ext cx="78" cy="78"/>
              </a:xfrm>
              <a:custGeom>
                <a:avLst/>
                <a:gdLst>
                  <a:gd name="T0" fmla="+- 0 6865 6826"/>
                  <a:gd name="T1" fmla="*/ T0 w 78"/>
                  <a:gd name="T2" fmla="+- 0 -1437 -1437"/>
                  <a:gd name="T3" fmla="*/ -1437 h 78"/>
                  <a:gd name="T4" fmla="+- 0 6904 6826"/>
                  <a:gd name="T5" fmla="*/ T4 w 78"/>
                  <a:gd name="T6" fmla="+- 0 -1399 -1437"/>
                  <a:gd name="T7" fmla="*/ -1399 h 78"/>
                  <a:gd name="T8" fmla="+- 0 6865 6826"/>
                  <a:gd name="T9" fmla="*/ T8 w 78"/>
                  <a:gd name="T10" fmla="+- 0 -1360 -1437"/>
                  <a:gd name="T11" fmla="*/ -1360 h 78"/>
                  <a:gd name="T12" fmla="+- 0 6826 6826"/>
                  <a:gd name="T13" fmla="*/ T12 w 78"/>
                  <a:gd name="T14" fmla="+- 0 -1399 -1437"/>
                  <a:gd name="T15" fmla="*/ -1399 h 78"/>
                  <a:gd name="T16" fmla="+- 0 6865 6826"/>
                  <a:gd name="T17" fmla="*/ T16 w 78"/>
                  <a:gd name="T18" fmla="+- 0 -1437 -1437"/>
                  <a:gd name="T19" fmla="*/ -1437 h 78"/>
                </a:gdLst>
                <a:ahLst/>
                <a:cxnLst>
                  <a:cxn ang="0">
                    <a:pos x="T1" y="T3"/>
                  </a:cxn>
                  <a:cxn ang="0">
                    <a:pos x="T5" y="T7"/>
                  </a:cxn>
                  <a:cxn ang="0">
                    <a:pos x="T9" y="T11"/>
                  </a:cxn>
                  <a:cxn ang="0">
                    <a:pos x="T13" y="T15"/>
                  </a:cxn>
                  <a:cxn ang="0">
                    <a:pos x="T17" y="T19"/>
                  </a:cxn>
                </a:cxnLst>
                <a:rect l="0" t="0" r="r" b="b"/>
                <a:pathLst>
                  <a:path w="78" h="78">
                    <a:moveTo>
                      <a:pt x="39" y="0"/>
                    </a:moveTo>
                    <a:lnTo>
                      <a:pt x="78" y="38"/>
                    </a:lnTo>
                    <a:lnTo>
                      <a:pt x="39" y="77"/>
                    </a:lnTo>
                    <a:lnTo>
                      <a:pt x="0" y="38"/>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49" name="Group 189"/>
            <p:cNvGrpSpPr>
              <a:grpSpLocks/>
            </p:cNvGrpSpPr>
            <p:nvPr/>
          </p:nvGrpSpPr>
          <p:grpSpPr bwMode="auto">
            <a:xfrm>
              <a:off x="7126" y="-1474"/>
              <a:ext cx="78" cy="39"/>
              <a:chOff x="7126" y="-1474"/>
              <a:chExt cx="78" cy="39"/>
            </a:xfrm>
          </p:grpSpPr>
          <p:sp>
            <p:nvSpPr>
              <p:cNvPr id="237" name="Freeform 190"/>
              <p:cNvSpPr>
                <a:spLocks/>
              </p:cNvSpPr>
              <p:nvPr/>
            </p:nvSpPr>
            <p:spPr bwMode="auto">
              <a:xfrm>
                <a:off x="7126" y="-1474"/>
                <a:ext cx="78" cy="39"/>
              </a:xfrm>
              <a:custGeom>
                <a:avLst/>
                <a:gdLst>
                  <a:gd name="T0" fmla="+- 0 7204 7126"/>
                  <a:gd name="T1" fmla="*/ T0 w 78"/>
                  <a:gd name="T2" fmla="+- 0 -1435 -1474"/>
                  <a:gd name="T3" fmla="*/ -1435 h 39"/>
                  <a:gd name="T4" fmla="+- 0 7126 7126"/>
                  <a:gd name="T5" fmla="*/ T4 w 78"/>
                  <a:gd name="T6" fmla="+- 0 -1435 -1474"/>
                  <a:gd name="T7" fmla="*/ -1435 h 39"/>
                  <a:gd name="T8" fmla="+- 0 7165 7126"/>
                  <a:gd name="T9" fmla="*/ T8 w 78"/>
                  <a:gd name="T10" fmla="+- 0 -1474 -1474"/>
                  <a:gd name="T11" fmla="*/ -1474 h 39"/>
                  <a:gd name="T12" fmla="+- 0 7204 7126"/>
                  <a:gd name="T13" fmla="*/ T12 w 78"/>
                  <a:gd name="T14" fmla="+- 0 -1435 -1474"/>
                  <a:gd name="T15" fmla="*/ -1435 h 39"/>
                </a:gdLst>
                <a:ahLst/>
                <a:cxnLst>
                  <a:cxn ang="0">
                    <a:pos x="T1" y="T3"/>
                  </a:cxn>
                  <a:cxn ang="0">
                    <a:pos x="T5" y="T7"/>
                  </a:cxn>
                  <a:cxn ang="0">
                    <a:pos x="T9" y="T11"/>
                  </a:cxn>
                  <a:cxn ang="0">
                    <a:pos x="T13" y="T15"/>
                  </a:cxn>
                </a:cxnLst>
                <a:rect l="0" t="0" r="r" b="b"/>
                <a:pathLst>
                  <a:path w="78" h="39">
                    <a:moveTo>
                      <a:pt x="78" y="39"/>
                    </a:moveTo>
                    <a:lnTo>
                      <a:pt x="0" y="39"/>
                    </a:lnTo>
                    <a:lnTo>
                      <a:pt x="39" y="0"/>
                    </a:lnTo>
                    <a:lnTo>
                      <a:pt x="78"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187"/>
            <p:cNvGrpSpPr>
              <a:grpSpLocks/>
            </p:cNvGrpSpPr>
            <p:nvPr/>
          </p:nvGrpSpPr>
          <p:grpSpPr bwMode="auto">
            <a:xfrm>
              <a:off x="7126" y="-1474"/>
              <a:ext cx="78" cy="78"/>
              <a:chOff x="7126" y="-1474"/>
              <a:chExt cx="78" cy="78"/>
            </a:xfrm>
          </p:grpSpPr>
          <p:sp>
            <p:nvSpPr>
              <p:cNvPr id="236" name="Freeform 188"/>
              <p:cNvSpPr>
                <a:spLocks/>
              </p:cNvSpPr>
              <p:nvPr/>
            </p:nvSpPr>
            <p:spPr bwMode="auto">
              <a:xfrm>
                <a:off x="7126" y="-1474"/>
                <a:ext cx="78" cy="78"/>
              </a:xfrm>
              <a:custGeom>
                <a:avLst/>
                <a:gdLst>
                  <a:gd name="T0" fmla="+- 0 7165 7126"/>
                  <a:gd name="T1" fmla="*/ T0 w 78"/>
                  <a:gd name="T2" fmla="+- 0 -1474 -1474"/>
                  <a:gd name="T3" fmla="*/ -1474 h 78"/>
                  <a:gd name="T4" fmla="+- 0 7204 7126"/>
                  <a:gd name="T5" fmla="*/ T4 w 78"/>
                  <a:gd name="T6" fmla="+- 0 -1435 -1474"/>
                  <a:gd name="T7" fmla="*/ -1435 h 78"/>
                  <a:gd name="T8" fmla="+- 0 7165 7126"/>
                  <a:gd name="T9" fmla="*/ T8 w 78"/>
                  <a:gd name="T10" fmla="+- 0 -1397 -1474"/>
                  <a:gd name="T11" fmla="*/ -1397 h 78"/>
                  <a:gd name="T12" fmla="+- 0 7126 7126"/>
                  <a:gd name="T13" fmla="*/ T12 w 78"/>
                  <a:gd name="T14" fmla="+- 0 -1435 -1474"/>
                  <a:gd name="T15" fmla="*/ -1435 h 78"/>
                  <a:gd name="T16" fmla="+- 0 7165 7126"/>
                  <a:gd name="T17" fmla="*/ T16 w 78"/>
                  <a:gd name="T18" fmla="+- 0 -1474 -1474"/>
                  <a:gd name="T19" fmla="*/ -1474 h 78"/>
                </a:gdLst>
                <a:ahLst/>
                <a:cxnLst>
                  <a:cxn ang="0">
                    <a:pos x="T1" y="T3"/>
                  </a:cxn>
                  <a:cxn ang="0">
                    <a:pos x="T5" y="T7"/>
                  </a:cxn>
                  <a:cxn ang="0">
                    <a:pos x="T9" y="T11"/>
                  </a:cxn>
                  <a:cxn ang="0">
                    <a:pos x="T13" y="T15"/>
                  </a:cxn>
                  <a:cxn ang="0">
                    <a:pos x="T17" y="T19"/>
                  </a:cxn>
                </a:cxnLst>
                <a:rect l="0" t="0" r="r" b="b"/>
                <a:pathLst>
                  <a:path w="78" h="78">
                    <a:moveTo>
                      <a:pt x="39" y="0"/>
                    </a:moveTo>
                    <a:lnTo>
                      <a:pt x="78" y="39"/>
                    </a:lnTo>
                    <a:lnTo>
                      <a:pt x="39" y="77"/>
                    </a:lnTo>
                    <a:lnTo>
                      <a:pt x="0" y="39"/>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185"/>
            <p:cNvGrpSpPr>
              <a:grpSpLocks/>
            </p:cNvGrpSpPr>
            <p:nvPr/>
          </p:nvGrpSpPr>
          <p:grpSpPr bwMode="auto">
            <a:xfrm>
              <a:off x="7426" y="-1445"/>
              <a:ext cx="78" cy="39"/>
              <a:chOff x="7426" y="-1445"/>
              <a:chExt cx="78" cy="39"/>
            </a:xfrm>
          </p:grpSpPr>
          <p:sp>
            <p:nvSpPr>
              <p:cNvPr id="235" name="Freeform 186"/>
              <p:cNvSpPr>
                <a:spLocks/>
              </p:cNvSpPr>
              <p:nvPr/>
            </p:nvSpPr>
            <p:spPr bwMode="auto">
              <a:xfrm>
                <a:off x="7426" y="-1445"/>
                <a:ext cx="78" cy="39"/>
              </a:xfrm>
              <a:custGeom>
                <a:avLst/>
                <a:gdLst>
                  <a:gd name="T0" fmla="+- 0 7504 7426"/>
                  <a:gd name="T1" fmla="*/ T0 w 78"/>
                  <a:gd name="T2" fmla="+- 0 -1406 -1445"/>
                  <a:gd name="T3" fmla="*/ -1406 h 39"/>
                  <a:gd name="T4" fmla="+- 0 7426 7426"/>
                  <a:gd name="T5" fmla="*/ T4 w 78"/>
                  <a:gd name="T6" fmla="+- 0 -1406 -1445"/>
                  <a:gd name="T7" fmla="*/ -1406 h 39"/>
                  <a:gd name="T8" fmla="+- 0 7465 7426"/>
                  <a:gd name="T9" fmla="*/ T8 w 78"/>
                  <a:gd name="T10" fmla="+- 0 -1445 -1445"/>
                  <a:gd name="T11" fmla="*/ -1445 h 39"/>
                  <a:gd name="T12" fmla="+- 0 7504 7426"/>
                  <a:gd name="T13" fmla="*/ T12 w 78"/>
                  <a:gd name="T14" fmla="+- 0 -1406 -1445"/>
                  <a:gd name="T15" fmla="*/ -1406 h 39"/>
                </a:gdLst>
                <a:ahLst/>
                <a:cxnLst>
                  <a:cxn ang="0">
                    <a:pos x="T1" y="T3"/>
                  </a:cxn>
                  <a:cxn ang="0">
                    <a:pos x="T5" y="T7"/>
                  </a:cxn>
                  <a:cxn ang="0">
                    <a:pos x="T9" y="T11"/>
                  </a:cxn>
                  <a:cxn ang="0">
                    <a:pos x="T13" y="T15"/>
                  </a:cxn>
                </a:cxnLst>
                <a:rect l="0" t="0" r="r" b="b"/>
                <a:pathLst>
                  <a:path w="78" h="39">
                    <a:moveTo>
                      <a:pt x="78" y="39"/>
                    </a:moveTo>
                    <a:lnTo>
                      <a:pt x="0" y="39"/>
                    </a:lnTo>
                    <a:lnTo>
                      <a:pt x="39" y="0"/>
                    </a:lnTo>
                    <a:lnTo>
                      <a:pt x="78"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183"/>
            <p:cNvGrpSpPr>
              <a:grpSpLocks/>
            </p:cNvGrpSpPr>
            <p:nvPr/>
          </p:nvGrpSpPr>
          <p:grpSpPr bwMode="auto">
            <a:xfrm>
              <a:off x="7426" y="-1445"/>
              <a:ext cx="78" cy="78"/>
              <a:chOff x="7426" y="-1445"/>
              <a:chExt cx="78" cy="78"/>
            </a:xfrm>
          </p:grpSpPr>
          <p:sp>
            <p:nvSpPr>
              <p:cNvPr id="234" name="Freeform 184"/>
              <p:cNvSpPr>
                <a:spLocks/>
              </p:cNvSpPr>
              <p:nvPr/>
            </p:nvSpPr>
            <p:spPr bwMode="auto">
              <a:xfrm>
                <a:off x="7426" y="-1445"/>
                <a:ext cx="78" cy="78"/>
              </a:xfrm>
              <a:custGeom>
                <a:avLst/>
                <a:gdLst>
                  <a:gd name="T0" fmla="+- 0 7465 7426"/>
                  <a:gd name="T1" fmla="*/ T0 w 78"/>
                  <a:gd name="T2" fmla="+- 0 -1445 -1445"/>
                  <a:gd name="T3" fmla="*/ -1445 h 78"/>
                  <a:gd name="T4" fmla="+- 0 7504 7426"/>
                  <a:gd name="T5" fmla="*/ T4 w 78"/>
                  <a:gd name="T6" fmla="+- 0 -1406 -1445"/>
                  <a:gd name="T7" fmla="*/ -1406 h 78"/>
                  <a:gd name="T8" fmla="+- 0 7465 7426"/>
                  <a:gd name="T9" fmla="*/ T8 w 78"/>
                  <a:gd name="T10" fmla="+- 0 -1367 -1445"/>
                  <a:gd name="T11" fmla="*/ -1367 h 78"/>
                  <a:gd name="T12" fmla="+- 0 7426 7426"/>
                  <a:gd name="T13" fmla="*/ T12 w 78"/>
                  <a:gd name="T14" fmla="+- 0 -1406 -1445"/>
                  <a:gd name="T15" fmla="*/ -1406 h 78"/>
                  <a:gd name="T16" fmla="+- 0 7465 7426"/>
                  <a:gd name="T17" fmla="*/ T16 w 78"/>
                  <a:gd name="T18" fmla="+- 0 -1445 -1445"/>
                  <a:gd name="T19" fmla="*/ -1445 h 78"/>
                </a:gdLst>
                <a:ahLst/>
                <a:cxnLst>
                  <a:cxn ang="0">
                    <a:pos x="T1" y="T3"/>
                  </a:cxn>
                  <a:cxn ang="0">
                    <a:pos x="T5" y="T7"/>
                  </a:cxn>
                  <a:cxn ang="0">
                    <a:pos x="T9" y="T11"/>
                  </a:cxn>
                  <a:cxn ang="0">
                    <a:pos x="T13" y="T15"/>
                  </a:cxn>
                  <a:cxn ang="0">
                    <a:pos x="T17" y="T19"/>
                  </a:cxn>
                </a:cxnLst>
                <a:rect l="0" t="0" r="r" b="b"/>
                <a:pathLst>
                  <a:path w="78" h="78">
                    <a:moveTo>
                      <a:pt x="39" y="0"/>
                    </a:moveTo>
                    <a:lnTo>
                      <a:pt x="78" y="39"/>
                    </a:lnTo>
                    <a:lnTo>
                      <a:pt x="39" y="78"/>
                    </a:lnTo>
                    <a:lnTo>
                      <a:pt x="0" y="39"/>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181"/>
            <p:cNvGrpSpPr>
              <a:grpSpLocks/>
            </p:cNvGrpSpPr>
            <p:nvPr/>
          </p:nvGrpSpPr>
          <p:grpSpPr bwMode="auto">
            <a:xfrm>
              <a:off x="7726" y="-1430"/>
              <a:ext cx="78" cy="39"/>
              <a:chOff x="7726" y="-1430"/>
              <a:chExt cx="78" cy="39"/>
            </a:xfrm>
          </p:grpSpPr>
          <p:sp>
            <p:nvSpPr>
              <p:cNvPr id="233" name="Freeform 182"/>
              <p:cNvSpPr>
                <a:spLocks/>
              </p:cNvSpPr>
              <p:nvPr/>
            </p:nvSpPr>
            <p:spPr bwMode="auto">
              <a:xfrm>
                <a:off x="7726" y="-1430"/>
                <a:ext cx="78" cy="39"/>
              </a:xfrm>
              <a:custGeom>
                <a:avLst/>
                <a:gdLst>
                  <a:gd name="T0" fmla="+- 0 7803 7726"/>
                  <a:gd name="T1" fmla="*/ T0 w 78"/>
                  <a:gd name="T2" fmla="+- 0 -1392 -1430"/>
                  <a:gd name="T3" fmla="*/ -1392 h 39"/>
                  <a:gd name="T4" fmla="+- 0 7726 7726"/>
                  <a:gd name="T5" fmla="*/ T4 w 78"/>
                  <a:gd name="T6" fmla="+- 0 -1392 -1430"/>
                  <a:gd name="T7" fmla="*/ -1392 h 39"/>
                  <a:gd name="T8" fmla="+- 0 7765 7726"/>
                  <a:gd name="T9" fmla="*/ T8 w 78"/>
                  <a:gd name="T10" fmla="+- 0 -1430 -1430"/>
                  <a:gd name="T11" fmla="*/ -1430 h 39"/>
                  <a:gd name="T12" fmla="+- 0 7803 7726"/>
                  <a:gd name="T13" fmla="*/ T12 w 78"/>
                  <a:gd name="T14" fmla="+- 0 -1392 -1430"/>
                  <a:gd name="T15" fmla="*/ -1392 h 39"/>
                </a:gdLst>
                <a:ahLst/>
                <a:cxnLst>
                  <a:cxn ang="0">
                    <a:pos x="T1" y="T3"/>
                  </a:cxn>
                  <a:cxn ang="0">
                    <a:pos x="T5" y="T7"/>
                  </a:cxn>
                  <a:cxn ang="0">
                    <a:pos x="T9" y="T11"/>
                  </a:cxn>
                  <a:cxn ang="0">
                    <a:pos x="T13" y="T15"/>
                  </a:cxn>
                </a:cxnLst>
                <a:rect l="0" t="0" r="r" b="b"/>
                <a:pathLst>
                  <a:path w="78" h="39">
                    <a:moveTo>
                      <a:pt x="77" y="38"/>
                    </a:moveTo>
                    <a:lnTo>
                      <a:pt x="0" y="38"/>
                    </a:lnTo>
                    <a:lnTo>
                      <a:pt x="39" y="0"/>
                    </a:lnTo>
                    <a:lnTo>
                      <a:pt x="77" y="38"/>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179"/>
            <p:cNvGrpSpPr>
              <a:grpSpLocks/>
            </p:cNvGrpSpPr>
            <p:nvPr/>
          </p:nvGrpSpPr>
          <p:grpSpPr bwMode="auto">
            <a:xfrm>
              <a:off x="7726" y="-1430"/>
              <a:ext cx="78" cy="78"/>
              <a:chOff x="7726" y="-1430"/>
              <a:chExt cx="78" cy="78"/>
            </a:xfrm>
          </p:grpSpPr>
          <p:sp>
            <p:nvSpPr>
              <p:cNvPr id="232" name="Freeform 180"/>
              <p:cNvSpPr>
                <a:spLocks/>
              </p:cNvSpPr>
              <p:nvPr/>
            </p:nvSpPr>
            <p:spPr bwMode="auto">
              <a:xfrm>
                <a:off x="7726" y="-1430"/>
                <a:ext cx="78" cy="78"/>
              </a:xfrm>
              <a:custGeom>
                <a:avLst/>
                <a:gdLst>
                  <a:gd name="T0" fmla="+- 0 7765 7726"/>
                  <a:gd name="T1" fmla="*/ T0 w 78"/>
                  <a:gd name="T2" fmla="+- 0 -1430 -1430"/>
                  <a:gd name="T3" fmla="*/ -1430 h 78"/>
                  <a:gd name="T4" fmla="+- 0 7803 7726"/>
                  <a:gd name="T5" fmla="*/ T4 w 78"/>
                  <a:gd name="T6" fmla="+- 0 -1392 -1430"/>
                  <a:gd name="T7" fmla="*/ -1392 h 78"/>
                  <a:gd name="T8" fmla="+- 0 7765 7726"/>
                  <a:gd name="T9" fmla="*/ T8 w 78"/>
                  <a:gd name="T10" fmla="+- 0 -1353 -1430"/>
                  <a:gd name="T11" fmla="*/ -1353 h 78"/>
                  <a:gd name="T12" fmla="+- 0 7726 7726"/>
                  <a:gd name="T13" fmla="*/ T12 w 78"/>
                  <a:gd name="T14" fmla="+- 0 -1392 -1430"/>
                  <a:gd name="T15" fmla="*/ -1392 h 78"/>
                  <a:gd name="T16" fmla="+- 0 7765 7726"/>
                  <a:gd name="T17" fmla="*/ T16 w 78"/>
                  <a:gd name="T18" fmla="+- 0 -1430 -1430"/>
                  <a:gd name="T19" fmla="*/ -1430 h 78"/>
                </a:gdLst>
                <a:ahLst/>
                <a:cxnLst>
                  <a:cxn ang="0">
                    <a:pos x="T1" y="T3"/>
                  </a:cxn>
                  <a:cxn ang="0">
                    <a:pos x="T5" y="T7"/>
                  </a:cxn>
                  <a:cxn ang="0">
                    <a:pos x="T9" y="T11"/>
                  </a:cxn>
                  <a:cxn ang="0">
                    <a:pos x="T13" y="T15"/>
                  </a:cxn>
                  <a:cxn ang="0">
                    <a:pos x="T17" y="T19"/>
                  </a:cxn>
                </a:cxnLst>
                <a:rect l="0" t="0" r="r" b="b"/>
                <a:pathLst>
                  <a:path w="78" h="78">
                    <a:moveTo>
                      <a:pt x="39" y="0"/>
                    </a:moveTo>
                    <a:lnTo>
                      <a:pt x="77" y="38"/>
                    </a:lnTo>
                    <a:lnTo>
                      <a:pt x="39" y="77"/>
                    </a:lnTo>
                    <a:lnTo>
                      <a:pt x="0" y="38"/>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5" name="Group 177"/>
            <p:cNvGrpSpPr>
              <a:grpSpLocks/>
            </p:cNvGrpSpPr>
            <p:nvPr/>
          </p:nvGrpSpPr>
          <p:grpSpPr bwMode="auto">
            <a:xfrm>
              <a:off x="8026" y="-1463"/>
              <a:ext cx="78" cy="39"/>
              <a:chOff x="8026" y="-1463"/>
              <a:chExt cx="78" cy="39"/>
            </a:xfrm>
          </p:grpSpPr>
          <p:sp>
            <p:nvSpPr>
              <p:cNvPr id="231" name="Freeform 178"/>
              <p:cNvSpPr>
                <a:spLocks/>
              </p:cNvSpPr>
              <p:nvPr/>
            </p:nvSpPr>
            <p:spPr bwMode="auto">
              <a:xfrm>
                <a:off x="8026" y="-1463"/>
                <a:ext cx="78" cy="39"/>
              </a:xfrm>
              <a:custGeom>
                <a:avLst/>
                <a:gdLst>
                  <a:gd name="T0" fmla="+- 0 8103 8026"/>
                  <a:gd name="T1" fmla="*/ T0 w 78"/>
                  <a:gd name="T2" fmla="+- 0 -1425 -1463"/>
                  <a:gd name="T3" fmla="*/ -1425 h 39"/>
                  <a:gd name="T4" fmla="+- 0 8026 8026"/>
                  <a:gd name="T5" fmla="*/ T4 w 78"/>
                  <a:gd name="T6" fmla="+- 0 -1425 -1463"/>
                  <a:gd name="T7" fmla="*/ -1425 h 39"/>
                  <a:gd name="T8" fmla="+- 0 8065 8026"/>
                  <a:gd name="T9" fmla="*/ T8 w 78"/>
                  <a:gd name="T10" fmla="+- 0 -1463 -1463"/>
                  <a:gd name="T11" fmla="*/ -1463 h 39"/>
                  <a:gd name="T12" fmla="+- 0 8103 8026"/>
                  <a:gd name="T13" fmla="*/ T12 w 78"/>
                  <a:gd name="T14" fmla="+- 0 -1425 -1463"/>
                  <a:gd name="T15" fmla="*/ -1425 h 39"/>
                </a:gdLst>
                <a:ahLst/>
                <a:cxnLst>
                  <a:cxn ang="0">
                    <a:pos x="T1" y="T3"/>
                  </a:cxn>
                  <a:cxn ang="0">
                    <a:pos x="T5" y="T7"/>
                  </a:cxn>
                  <a:cxn ang="0">
                    <a:pos x="T9" y="T11"/>
                  </a:cxn>
                  <a:cxn ang="0">
                    <a:pos x="T13" y="T15"/>
                  </a:cxn>
                </a:cxnLst>
                <a:rect l="0" t="0" r="r" b="b"/>
                <a:pathLst>
                  <a:path w="78" h="39">
                    <a:moveTo>
                      <a:pt x="77" y="38"/>
                    </a:moveTo>
                    <a:lnTo>
                      <a:pt x="0" y="38"/>
                    </a:lnTo>
                    <a:lnTo>
                      <a:pt x="39" y="0"/>
                    </a:lnTo>
                    <a:lnTo>
                      <a:pt x="77" y="38"/>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175"/>
            <p:cNvGrpSpPr>
              <a:grpSpLocks/>
            </p:cNvGrpSpPr>
            <p:nvPr/>
          </p:nvGrpSpPr>
          <p:grpSpPr bwMode="auto">
            <a:xfrm>
              <a:off x="8026" y="-1463"/>
              <a:ext cx="78" cy="78"/>
              <a:chOff x="8026" y="-1463"/>
              <a:chExt cx="78" cy="78"/>
            </a:xfrm>
          </p:grpSpPr>
          <p:sp>
            <p:nvSpPr>
              <p:cNvPr id="230" name="Freeform 176"/>
              <p:cNvSpPr>
                <a:spLocks/>
              </p:cNvSpPr>
              <p:nvPr/>
            </p:nvSpPr>
            <p:spPr bwMode="auto">
              <a:xfrm>
                <a:off x="8026" y="-1463"/>
                <a:ext cx="78" cy="78"/>
              </a:xfrm>
              <a:custGeom>
                <a:avLst/>
                <a:gdLst>
                  <a:gd name="T0" fmla="+- 0 8065 8026"/>
                  <a:gd name="T1" fmla="*/ T0 w 78"/>
                  <a:gd name="T2" fmla="+- 0 -1463 -1463"/>
                  <a:gd name="T3" fmla="*/ -1463 h 78"/>
                  <a:gd name="T4" fmla="+- 0 8103 8026"/>
                  <a:gd name="T5" fmla="*/ T4 w 78"/>
                  <a:gd name="T6" fmla="+- 0 -1425 -1463"/>
                  <a:gd name="T7" fmla="*/ -1425 h 78"/>
                  <a:gd name="T8" fmla="+- 0 8065 8026"/>
                  <a:gd name="T9" fmla="*/ T8 w 78"/>
                  <a:gd name="T10" fmla="+- 0 -1386 -1463"/>
                  <a:gd name="T11" fmla="*/ -1386 h 78"/>
                  <a:gd name="T12" fmla="+- 0 8026 8026"/>
                  <a:gd name="T13" fmla="*/ T12 w 78"/>
                  <a:gd name="T14" fmla="+- 0 -1425 -1463"/>
                  <a:gd name="T15" fmla="*/ -1425 h 78"/>
                  <a:gd name="T16" fmla="+- 0 8065 8026"/>
                  <a:gd name="T17" fmla="*/ T16 w 78"/>
                  <a:gd name="T18" fmla="+- 0 -1463 -1463"/>
                  <a:gd name="T19" fmla="*/ -1463 h 78"/>
                </a:gdLst>
                <a:ahLst/>
                <a:cxnLst>
                  <a:cxn ang="0">
                    <a:pos x="T1" y="T3"/>
                  </a:cxn>
                  <a:cxn ang="0">
                    <a:pos x="T5" y="T7"/>
                  </a:cxn>
                  <a:cxn ang="0">
                    <a:pos x="T9" y="T11"/>
                  </a:cxn>
                  <a:cxn ang="0">
                    <a:pos x="T13" y="T15"/>
                  </a:cxn>
                  <a:cxn ang="0">
                    <a:pos x="T17" y="T19"/>
                  </a:cxn>
                </a:cxnLst>
                <a:rect l="0" t="0" r="r" b="b"/>
                <a:pathLst>
                  <a:path w="78" h="78">
                    <a:moveTo>
                      <a:pt x="39" y="0"/>
                    </a:moveTo>
                    <a:lnTo>
                      <a:pt x="77" y="38"/>
                    </a:lnTo>
                    <a:lnTo>
                      <a:pt x="39" y="77"/>
                    </a:lnTo>
                    <a:lnTo>
                      <a:pt x="0" y="38"/>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173"/>
            <p:cNvGrpSpPr>
              <a:grpSpLocks/>
            </p:cNvGrpSpPr>
            <p:nvPr/>
          </p:nvGrpSpPr>
          <p:grpSpPr bwMode="auto">
            <a:xfrm>
              <a:off x="8326" y="-1448"/>
              <a:ext cx="78" cy="39"/>
              <a:chOff x="8326" y="-1448"/>
              <a:chExt cx="78" cy="39"/>
            </a:xfrm>
          </p:grpSpPr>
          <p:sp>
            <p:nvSpPr>
              <p:cNvPr id="229" name="Freeform 174"/>
              <p:cNvSpPr>
                <a:spLocks/>
              </p:cNvSpPr>
              <p:nvPr/>
            </p:nvSpPr>
            <p:spPr bwMode="auto">
              <a:xfrm>
                <a:off x="8326" y="-1448"/>
                <a:ext cx="78" cy="39"/>
              </a:xfrm>
              <a:custGeom>
                <a:avLst/>
                <a:gdLst>
                  <a:gd name="T0" fmla="+- 0 8403 8326"/>
                  <a:gd name="T1" fmla="*/ T0 w 78"/>
                  <a:gd name="T2" fmla="+- 0 -1409 -1448"/>
                  <a:gd name="T3" fmla="*/ -1409 h 39"/>
                  <a:gd name="T4" fmla="+- 0 8326 8326"/>
                  <a:gd name="T5" fmla="*/ T4 w 78"/>
                  <a:gd name="T6" fmla="+- 0 -1409 -1448"/>
                  <a:gd name="T7" fmla="*/ -1409 h 39"/>
                  <a:gd name="T8" fmla="+- 0 8365 8326"/>
                  <a:gd name="T9" fmla="*/ T8 w 78"/>
                  <a:gd name="T10" fmla="+- 0 -1448 -1448"/>
                  <a:gd name="T11" fmla="*/ -1448 h 39"/>
                  <a:gd name="T12" fmla="+- 0 8403 8326"/>
                  <a:gd name="T13" fmla="*/ T12 w 78"/>
                  <a:gd name="T14" fmla="+- 0 -1409 -1448"/>
                  <a:gd name="T15" fmla="*/ -1409 h 39"/>
                </a:gdLst>
                <a:ahLst/>
                <a:cxnLst>
                  <a:cxn ang="0">
                    <a:pos x="T1" y="T3"/>
                  </a:cxn>
                  <a:cxn ang="0">
                    <a:pos x="T5" y="T7"/>
                  </a:cxn>
                  <a:cxn ang="0">
                    <a:pos x="T9" y="T11"/>
                  </a:cxn>
                  <a:cxn ang="0">
                    <a:pos x="T13" y="T15"/>
                  </a:cxn>
                </a:cxnLst>
                <a:rect l="0" t="0" r="r" b="b"/>
                <a:pathLst>
                  <a:path w="78" h="39">
                    <a:moveTo>
                      <a:pt x="77" y="39"/>
                    </a:moveTo>
                    <a:lnTo>
                      <a:pt x="0" y="39"/>
                    </a:lnTo>
                    <a:lnTo>
                      <a:pt x="39" y="0"/>
                    </a:lnTo>
                    <a:lnTo>
                      <a:pt x="77"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171"/>
            <p:cNvGrpSpPr>
              <a:grpSpLocks/>
            </p:cNvGrpSpPr>
            <p:nvPr/>
          </p:nvGrpSpPr>
          <p:grpSpPr bwMode="auto">
            <a:xfrm>
              <a:off x="8326" y="-1448"/>
              <a:ext cx="78" cy="78"/>
              <a:chOff x="8326" y="-1448"/>
              <a:chExt cx="78" cy="78"/>
            </a:xfrm>
          </p:grpSpPr>
          <p:sp>
            <p:nvSpPr>
              <p:cNvPr id="228" name="Freeform 172"/>
              <p:cNvSpPr>
                <a:spLocks/>
              </p:cNvSpPr>
              <p:nvPr/>
            </p:nvSpPr>
            <p:spPr bwMode="auto">
              <a:xfrm>
                <a:off x="8326" y="-1448"/>
                <a:ext cx="78" cy="78"/>
              </a:xfrm>
              <a:custGeom>
                <a:avLst/>
                <a:gdLst>
                  <a:gd name="T0" fmla="+- 0 8365 8326"/>
                  <a:gd name="T1" fmla="*/ T0 w 78"/>
                  <a:gd name="T2" fmla="+- 0 -1448 -1448"/>
                  <a:gd name="T3" fmla="*/ -1448 h 78"/>
                  <a:gd name="T4" fmla="+- 0 8403 8326"/>
                  <a:gd name="T5" fmla="*/ T4 w 78"/>
                  <a:gd name="T6" fmla="+- 0 -1409 -1448"/>
                  <a:gd name="T7" fmla="*/ -1409 h 78"/>
                  <a:gd name="T8" fmla="+- 0 8365 8326"/>
                  <a:gd name="T9" fmla="*/ T8 w 78"/>
                  <a:gd name="T10" fmla="+- 0 -1371 -1448"/>
                  <a:gd name="T11" fmla="*/ -1371 h 78"/>
                  <a:gd name="T12" fmla="+- 0 8326 8326"/>
                  <a:gd name="T13" fmla="*/ T12 w 78"/>
                  <a:gd name="T14" fmla="+- 0 -1409 -1448"/>
                  <a:gd name="T15" fmla="*/ -1409 h 78"/>
                  <a:gd name="T16" fmla="+- 0 8365 8326"/>
                  <a:gd name="T17" fmla="*/ T16 w 78"/>
                  <a:gd name="T18" fmla="+- 0 -1448 -1448"/>
                  <a:gd name="T19" fmla="*/ -1448 h 78"/>
                </a:gdLst>
                <a:ahLst/>
                <a:cxnLst>
                  <a:cxn ang="0">
                    <a:pos x="T1" y="T3"/>
                  </a:cxn>
                  <a:cxn ang="0">
                    <a:pos x="T5" y="T7"/>
                  </a:cxn>
                  <a:cxn ang="0">
                    <a:pos x="T9" y="T11"/>
                  </a:cxn>
                  <a:cxn ang="0">
                    <a:pos x="T13" y="T15"/>
                  </a:cxn>
                  <a:cxn ang="0">
                    <a:pos x="T17" y="T19"/>
                  </a:cxn>
                </a:cxnLst>
                <a:rect l="0" t="0" r="r" b="b"/>
                <a:pathLst>
                  <a:path w="78" h="78">
                    <a:moveTo>
                      <a:pt x="39" y="0"/>
                    </a:moveTo>
                    <a:lnTo>
                      <a:pt x="77" y="39"/>
                    </a:lnTo>
                    <a:lnTo>
                      <a:pt x="39" y="77"/>
                    </a:lnTo>
                    <a:lnTo>
                      <a:pt x="0" y="39"/>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169"/>
            <p:cNvGrpSpPr>
              <a:grpSpLocks/>
            </p:cNvGrpSpPr>
            <p:nvPr/>
          </p:nvGrpSpPr>
          <p:grpSpPr bwMode="auto">
            <a:xfrm>
              <a:off x="8626" y="-1460"/>
              <a:ext cx="78" cy="39"/>
              <a:chOff x="8626" y="-1460"/>
              <a:chExt cx="78" cy="39"/>
            </a:xfrm>
          </p:grpSpPr>
          <p:sp>
            <p:nvSpPr>
              <p:cNvPr id="227" name="Freeform 170"/>
              <p:cNvSpPr>
                <a:spLocks/>
              </p:cNvSpPr>
              <p:nvPr/>
            </p:nvSpPr>
            <p:spPr bwMode="auto">
              <a:xfrm>
                <a:off x="8626" y="-1460"/>
                <a:ext cx="78" cy="39"/>
              </a:xfrm>
              <a:custGeom>
                <a:avLst/>
                <a:gdLst>
                  <a:gd name="T0" fmla="+- 0 8703 8626"/>
                  <a:gd name="T1" fmla="*/ T0 w 78"/>
                  <a:gd name="T2" fmla="+- 0 -1421 -1460"/>
                  <a:gd name="T3" fmla="*/ -1421 h 39"/>
                  <a:gd name="T4" fmla="+- 0 8626 8626"/>
                  <a:gd name="T5" fmla="*/ T4 w 78"/>
                  <a:gd name="T6" fmla="+- 0 -1421 -1460"/>
                  <a:gd name="T7" fmla="*/ -1421 h 39"/>
                  <a:gd name="T8" fmla="+- 0 8665 8626"/>
                  <a:gd name="T9" fmla="*/ T8 w 78"/>
                  <a:gd name="T10" fmla="+- 0 -1460 -1460"/>
                  <a:gd name="T11" fmla="*/ -1460 h 39"/>
                  <a:gd name="T12" fmla="+- 0 8703 8626"/>
                  <a:gd name="T13" fmla="*/ T12 w 78"/>
                  <a:gd name="T14" fmla="+- 0 -1421 -1460"/>
                  <a:gd name="T15" fmla="*/ -1421 h 39"/>
                </a:gdLst>
                <a:ahLst/>
                <a:cxnLst>
                  <a:cxn ang="0">
                    <a:pos x="T1" y="T3"/>
                  </a:cxn>
                  <a:cxn ang="0">
                    <a:pos x="T5" y="T7"/>
                  </a:cxn>
                  <a:cxn ang="0">
                    <a:pos x="T9" y="T11"/>
                  </a:cxn>
                  <a:cxn ang="0">
                    <a:pos x="T13" y="T15"/>
                  </a:cxn>
                </a:cxnLst>
                <a:rect l="0" t="0" r="r" b="b"/>
                <a:pathLst>
                  <a:path w="78" h="39">
                    <a:moveTo>
                      <a:pt x="77" y="39"/>
                    </a:moveTo>
                    <a:lnTo>
                      <a:pt x="0" y="39"/>
                    </a:lnTo>
                    <a:lnTo>
                      <a:pt x="39" y="0"/>
                    </a:lnTo>
                    <a:lnTo>
                      <a:pt x="77"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167"/>
            <p:cNvGrpSpPr>
              <a:grpSpLocks/>
            </p:cNvGrpSpPr>
            <p:nvPr/>
          </p:nvGrpSpPr>
          <p:grpSpPr bwMode="auto">
            <a:xfrm>
              <a:off x="8626" y="-1460"/>
              <a:ext cx="78" cy="78"/>
              <a:chOff x="8626" y="-1460"/>
              <a:chExt cx="78" cy="78"/>
            </a:xfrm>
          </p:grpSpPr>
          <p:sp>
            <p:nvSpPr>
              <p:cNvPr id="226" name="Freeform 168"/>
              <p:cNvSpPr>
                <a:spLocks/>
              </p:cNvSpPr>
              <p:nvPr/>
            </p:nvSpPr>
            <p:spPr bwMode="auto">
              <a:xfrm>
                <a:off x="8626" y="-1460"/>
                <a:ext cx="78" cy="78"/>
              </a:xfrm>
              <a:custGeom>
                <a:avLst/>
                <a:gdLst>
                  <a:gd name="T0" fmla="+- 0 8665 8626"/>
                  <a:gd name="T1" fmla="*/ T0 w 78"/>
                  <a:gd name="T2" fmla="+- 0 -1460 -1460"/>
                  <a:gd name="T3" fmla="*/ -1460 h 78"/>
                  <a:gd name="T4" fmla="+- 0 8703 8626"/>
                  <a:gd name="T5" fmla="*/ T4 w 78"/>
                  <a:gd name="T6" fmla="+- 0 -1421 -1460"/>
                  <a:gd name="T7" fmla="*/ -1421 h 78"/>
                  <a:gd name="T8" fmla="+- 0 8665 8626"/>
                  <a:gd name="T9" fmla="*/ T8 w 78"/>
                  <a:gd name="T10" fmla="+- 0 -1382 -1460"/>
                  <a:gd name="T11" fmla="*/ -1382 h 78"/>
                  <a:gd name="T12" fmla="+- 0 8626 8626"/>
                  <a:gd name="T13" fmla="*/ T12 w 78"/>
                  <a:gd name="T14" fmla="+- 0 -1421 -1460"/>
                  <a:gd name="T15" fmla="*/ -1421 h 78"/>
                  <a:gd name="T16" fmla="+- 0 8665 8626"/>
                  <a:gd name="T17" fmla="*/ T16 w 78"/>
                  <a:gd name="T18" fmla="+- 0 -1460 -1460"/>
                  <a:gd name="T19" fmla="*/ -1460 h 78"/>
                </a:gdLst>
                <a:ahLst/>
                <a:cxnLst>
                  <a:cxn ang="0">
                    <a:pos x="T1" y="T3"/>
                  </a:cxn>
                  <a:cxn ang="0">
                    <a:pos x="T5" y="T7"/>
                  </a:cxn>
                  <a:cxn ang="0">
                    <a:pos x="T9" y="T11"/>
                  </a:cxn>
                  <a:cxn ang="0">
                    <a:pos x="T13" y="T15"/>
                  </a:cxn>
                  <a:cxn ang="0">
                    <a:pos x="T17" y="T19"/>
                  </a:cxn>
                </a:cxnLst>
                <a:rect l="0" t="0" r="r" b="b"/>
                <a:pathLst>
                  <a:path w="78" h="78">
                    <a:moveTo>
                      <a:pt x="39" y="0"/>
                    </a:moveTo>
                    <a:lnTo>
                      <a:pt x="77" y="39"/>
                    </a:lnTo>
                    <a:lnTo>
                      <a:pt x="39" y="78"/>
                    </a:lnTo>
                    <a:lnTo>
                      <a:pt x="0" y="39"/>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165"/>
            <p:cNvGrpSpPr>
              <a:grpSpLocks/>
            </p:cNvGrpSpPr>
            <p:nvPr/>
          </p:nvGrpSpPr>
          <p:grpSpPr bwMode="auto">
            <a:xfrm>
              <a:off x="8926" y="-1510"/>
              <a:ext cx="78" cy="39"/>
              <a:chOff x="8926" y="-1510"/>
              <a:chExt cx="78" cy="39"/>
            </a:xfrm>
          </p:grpSpPr>
          <p:sp>
            <p:nvSpPr>
              <p:cNvPr id="225" name="Freeform 166"/>
              <p:cNvSpPr>
                <a:spLocks/>
              </p:cNvSpPr>
              <p:nvPr/>
            </p:nvSpPr>
            <p:spPr bwMode="auto">
              <a:xfrm>
                <a:off x="8926" y="-1510"/>
                <a:ext cx="78" cy="39"/>
              </a:xfrm>
              <a:custGeom>
                <a:avLst/>
                <a:gdLst>
                  <a:gd name="T0" fmla="+- 0 9003 8926"/>
                  <a:gd name="T1" fmla="*/ T0 w 78"/>
                  <a:gd name="T2" fmla="+- 0 -1471 -1510"/>
                  <a:gd name="T3" fmla="*/ -1471 h 39"/>
                  <a:gd name="T4" fmla="+- 0 8926 8926"/>
                  <a:gd name="T5" fmla="*/ T4 w 78"/>
                  <a:gd name="T6" fmla="+- 0 -1471 -1510"/>
                  <a:gd name="T7" fmla="*/ -1471 h 39"/>
                  <a:gd name="T8" fmla="+- 0 8965 8926"/>
                  <a:gd name="T9" fmla="*/ T8 w 78"/>
                  <a:gd name="T10" fmla="+- 0 -1510 -1510"/>
                  <a:gd name="T11" fmla="*/ -1510 h 39"/>
                  <a:gd name="T12" fmla="+- 0 9003 8926"/>
                  <a:gd name="T13" fmla="*/ T12 w 78"/>
                  <a:gd name="T14" fmla="+- 0 -1471 -1510"/>
                  <a:gd name="T15" fmla="*/ -1471 h 39"/>
                </a:gdLst>
                <a:ahLst/>
                <a:cxnLst>
                  <a:cxn ang="0">
                    <a:pos x="T1" y="T3"/>
                  </a:cxn>
                  <a:cxn ang="0">
                    <a:pos x="T5" y="T7"/>
                  </a:cxn>
                  <a:cxn ang="0">
                    <a:pos x="T9" y="T11"/>
                  </a:cxn>
                  <a:cxn ang="0">
                    <a:pos x="T13" y="T15"/>
                  </a:cxn>
                </a:cxnLst>
                <a:rect l="0" t="0" r="r" b="b"/>
                <a:pathLst>
                  <a:path w="78" h="39">
                    <a:moveTo>
                      <a:pt x="77" y="39"/>
                    </a:moveTo>
                    <a:lnTo>
                      <a:pt x="0" y="39"/>
                    </a:lnTo>
                    <a:lnTo>
                      <a:pt x="39" y="0"/>
                    </a:lnTo>
                    <a:lnTo>
                      <a:pt x="77"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163"/>
            <p:cNvGrpSpPr>
              <a:grpSpLocks/>
            </p:cNvGrpSpPr>
            <p:nvPr/>
          </p:nvGrpSpPr>
          <p:grpSpPr bwMode="auto">
            <a:xfrm>
              <a:off x="8926" y="-1510"/>
              <a:ext cx="78" cy="78"/>
              <a:chOff x="8926" y="-1510"/>
              <a:chExt cx="78" cy="78"/>
            </a:xfrm>
          </p:grpSpPr>
          <p:sp>
            <p:nvSpPr>
              <p:cNvPr id="224" name="Freeform 164"/>
              <p:cNvSpPr>
                <a:spLocks/>
              </p:cNvSpPr>
              <p:nvPr/>
            </p:nvSpPr>
            <p:spPr bwMode="auto">
              <a:xfrm>
                <a:off x="8926" y="-1510"/>
                <a:ext cx="78" cy="78"/>
              </a:xfrm>
              <a:custGeom>
                <a:avLst/>
                <a:gdLst>
                  <a:gd name="T0" fmla="+- 0 8965 8926"/>
                  <a:gd name="T1" fmla="*/ T0 w 78"/>
                  <a:gd name="T2" fmla="+- 0 -1510 -1510"/>
                  <a:gd name="T3" fmla="*/ -1510 h 78"/>
                  <a:gd name="T4" fmla="+- 0 9003 8926"/>
                  <a:gd name="T5" fmla="*/ T4 w 78"/>
                  <a:gd name="T6" fmla="+- 0 -1471 -1510"/>
                  <a:gd name="T7" fmla="*/ -1471 h 78"/>
                  <a:gd name="T8" fmla="+- 0 8965 8926"/>
                  <a:gd name="T9" fmla="*/ T8 w 78"/>
                  <a:gd name="T10" fmla="+- 0 -1433 -1510"/>
                  <a:gd name="T11" fmla="*/ -1433 h 78"/>
                  <a:gd name="T12" fmla="+- 0 8926 8926"/>
                  <a:gd name="T13" fmla="*/ T12 w 78"/>
                  <a:gd name="T14" fmla="+- 0 -1471 -1510"/>
                  <a:gd name="T15" fmla="*/ -1471 h 78"/>
                  <a:gd name="T16" fmla="+- 0 8965 8926"/>
                  <a:gd name="T17" fmla="*/ T16 w 78"/>
                  <a:gd name="T18" fmla="+- 0 -1510 -1510"/>
                  <a:gd name="T19" fmla="*/ -1510 h 78"/>
                </a:gdLst>
                <a:ahLst/>
                <a:cxnLst>
                  <a:cxn ang="0">
                    <a:pos x="T1" y="T3"/>
                  </a:cxn>
                  <a:cxn ang="0">
                    <a:pos x="T5" y="T7"/>
                  </a:cxn>
                  <a:cxn ang="0">
                    <a:pos x="T9" y="T11"/>
                  </a:cxn>
                  <a:cxn ang="0">
                    <a:pos x="T13" y="T15"/>
                  </a:cxn>
                  <a:cxn ang="0">
                    <a:pos x="T17" y="T19"/>
                  </a:cxn>
                </a:cxnLst>
                <a:rect l="0" t="0" r="r" b="b"/>
                <a:pathLst>
                  <a:path w="78" h="78">
                    <a:moveTo>
                      <a:pt x="39" y="0"/>
                    </a:moveTo>
                    <a:lnTo>
                      <a:pt x="77" y="39"/>
                    </a:lnTo>
                    <a:lnTo>
                      <a:pt x="39" y="77"/>
                    </a:lnTo>
                    <a:lnTo>
                      <a:pt x="0" y="39"/>
                    </a:lnTo>
                    <a:lnTo>
                      <a:pt x="39"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161"/>
            <p:cNvGrpSpPr>
              <a:grpSpLocks/>
            </p:cNvGrpSpPr>
            <p:nvPr/>
          </p:nvGrpSpPr>
          <p:grpSpPr bwMode="auto">
            <a:xfrm>
              <a:off x="9226" y="-1554"/>
              <a:ext cx="78" cy="39"/>
              <a:chOff x="9226" y="-1554"/>
              <a:chExt cx="78" cy="39"/>
            </a:xfrm>
          </p:grpSpPr>
          <p:sp>
            <p:nvSpPr>
              <p:cNvPr id="223" name="Freeform 162"/>
              <p:cNvSpPr>
                <a:spLocks/>
              </p:cNvSpPr>
              <p:nvPr/>
            </p:nvSpPr>
            <p:spPr bwMode="auto">
              <a:xfrm>
                <a:off x="9226" y="-1554"/>
                <a:ext cx="78" cy="39"/>
              </a:xfrm>
              <a:custGeom>
                <a:avLst/>
                <a:gdLst>
                  <a:gd name="T0" fmla="+- 0 9303 9226"/>
                  <a:gd name="T1" fmla="*/ T0 w 78"/>
                  <a:gd name="T2" fmla="+- 0 -1516 -1554"/>
                  <a:gd name="T3" fmla="*/ -1516 h 39"/>
                  <a:gd name="T4" fmla="+- 0 9226 9226"/>
                  <a:gd name="T5" fmla="*/ T4 w 78"/>
                  <a:gd name="T6" fmla="+- 0 -1516 -1554"/>
                  <a:gd name="T7" fmla="*/ -1516 h 39"/>
                  <a:gd name="T8" fmla="+- 0 9264 9226"/>
                  <a:gd name="T9" fmla="*/ T8 w 78"/>
                  <a:gd name="T10" fmla="+- 0 -1554 -1554"/>
                  <a:gd name="T11" fmla="*/ -1554 h 39"/>
                  <a:gd name="T12" fmla="+- 0 9303 9226"/>
                  <a:gd name="T13" fmla="*/ T12 w 78"/>
                  <a:gd name="T14" fmla="+- 0 -1516 -1554"/>
                  <a:gd name="T15" fmla="*/ -1516 h 39"/>
                </a:gdLst>
                <a:ahLst/>
                <a:cxnLst>
                  <a:cxn ang="0">
                    <a:pos x="T1" y="T3"/>
                  </a:cxn>
                  <a:cxn ang="0">
                    <a:pos x="T5" y="T7"/>
                  </a:cxn>
                  <a:cxn ang="0">
                    <a:pos x="T9" y="T11"/>
                  </a:cxn>
                  <a:cxn ang="0">
                    <a:pos x="T13" y="T15"/>
                  </a:cxn>
                </a:cxnLst>
                <a:rect l="0" t="0" r="r" b="b"/>
                <a:pathLst>
                  <a:path w="78" h="39">
                    <a:moveTo>
                      <a:pt x="77" y="38"/>
                    </a:moveTo>
                    <a:lnTo>
                      <a:pt x="0" y="38"/>
                    </a:lnTo>
                    <a:lnTo>
                      <a:pt x="38" y="0"/>
                    </a:lnTo>
                    <a:lnTo>
                      <a:pt x="77" y="38"/>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159"/>
            <p:cNvGrpSpPr>
              <a:grpSpLocks/>
            </p:cNvGrpSpPr>
            <p:nvPr/>
          </p:nvGrpSpPr>
          <p:grpSpPr bwMode="auto">
            <a:xfrm>
              <a:off x="9226" y="-1554"/>
              <a:ext cx="78" cy="78"/>
              <a:chOff x="9226" y="-1554"/>
              <a:chExt cx="78" cy="78"/>
            </a:xfrm>
          </p:grpSpPr>
          <p:sp>
            <p:nvSpPr>
              <p:cNvPr id="222" name="Freeform 160"/>
              <p:cNvSpPr>
                <a:spLocks/>
              </p:cNvSpPr>
              <p:nvPr/>
            </p:nvSpPr>
            <p:spPr bwMode="auto">
              <a:xfrm>
                <a:off x="9226" y="-1554"/>
                <a:ext cx="78" cy="78"/>
              </a:xfrm>
              <a:custGeom>
                <a:avLst/>
                <a:gdLst>
                  <a:gd name="T0" fmla="+- 0 9264 9226"/>
                  <a:gd name="T1" fmla="*/ T0 w 78"/>
                  <a:gd name="T2" fmla="+- 0 -1554 -1554"/>
                  <a:gd name="T3" fmla="*/ -1554 h 78"/>
                  <a:gd name="T4" fmla="+- 0 9303 9226"/>
                  <a:gd name="T5" fmla="*/ T4 w 78"/>
                  <a:gd name="T6" fmla="+- 0 -1516 -1554"/>
                  <a:gd name="T7" fmla="*/ -1516 h 78"/>
                  <a:gd name="T8" fmla="+- 0 9264 9226"/>
                  <a:gd name="T9" fmla="*/ T8 w 78"/>
                  <a:gd name="T10" fmla="+- 0 -1477 -1554"/>
                  <a:gd name="T11" fmla="*/ -1477 h 78"/>
                  <a:gd name="T12" fmla="+- 0 9226 9226"/>
                  <a:gd name="T13" fmla="*/ T12 w 78"/>
                  <a:gd name="T14" fmla="+- 0 -1516 -1554"/>
                  <a:gd name="T15" fmla="*/ -1516 h 78"/>
                  <a:gd name="T16" fmla="+- 0 9264 9226"/>
                  <a:gd name="T17" fmla="*/ T16 w 78"/>
                  <a:gd name="T18" fmla="+- 0 -1554 -1554"/>
                  <a:gd name="T19" fmla="*/ -1554 h 78"/>
                </a:gdLst>
                <a:ahLst/>
                <a:cxnLst>
                  <a:cxn ang="0">
                    <a:pos x="T1" y="T3"/>
                  </a:cxn>
                  <a:cxn ang="0">
                    <a:pos x="T5" y="T7"/>
                  </a:cxn>
                  <a:cxn ang="0">
                    <a:pos x="T9" y="T11"/>
                  </a:cxn>
                  <a:cxn ang="0">
                    <a:pos x="T13" y="T15"/>
                  </a:cxn>
                  <a:cxn ang="0">
                    <a:pos x="T17" y="T19"/>
                  </a:cxn>
                </a:cxnLst>
                <a:rect l="0" t="0" r="r" b="b"/>
                <a:pathLst>
                  <a:path w="78" h="78">
                    <a:moveTo>
                      <a:pt x="38" y="0"/>
                    </a:moveTo>
                    <a:lnTo>
                      <a:pt x="77" y="38"/>
                    </a:lnTo>
                    <a:lnTo>
                      <a:pt x="38" y="77"/>
                    </a:lnTo>
                    <a:lnTo>
                      <a:pt x="0" y="38"/>
                    </a:lnTo>
                    <a:lnTo>
                      <a:pt x="38"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Group 157"/>
            <p:cNvGrpSpPr>
              <a:grpSpLocks/>
            </p:cNvGrpSpPr>
            <p:nvPr/>
          </p:nvGrpSpPr>
          <p:grpSpPr bwMode="auto">
            <a:xfrm>
              <a:off x="9526" y="-1517"/>
              <a:ext cx="78" cy="39"/>
              <a:chOff x="9526" y="-1517"/>
              <a:chExt cx="78" cy="39"/>
            </a:xfrm>
          </p:grpSpPr>
          <p:sp>
            <p:nvSpPr>
              <p:cNvPr id="221" name="Freeform 158"/>
              <p:cNvSpPr>
                <a:spLocks/>
              </p:cNvSpPr>
              <p:nvPr/>
            </p:nvSpPr>
            <p:spPr bwMode="auto">
              <a:xfrm>
                <a:off x="9526" y="-1517"/>
                <a:ext cx="78" cy="39"/>
              </a:xfrm>
              <a:custGeom>
                <a:avLst/>
                <a:gdLst>
                  <a:gd name="T0" fmla="+- 0 9603 9526"/>
                  <a:gd name="T1" fmla="*/ T0 w 78"/>
                  <a:gd name="T2" fmla="+- 0 -1478 -1517"/>
                  <a:gd name="T3" fmla="*/ -1478 h 39"/>
                  <a:gd name="T4" fmla="+- 0 9526 9526"/>
                  <a:gd name="T5" fmla="*/ T4 w 78"/>
                  <a:gd name="T6" fmla="+- 0 -1478 -1517"/>
                  <a:gd name="T7" fmla="*/ -1478 h 39"/>
                  <a:gd name="T8" fmla="+- 0 9564 9526"/>
                  <a:gd name="T9" fmla="*/ T8 w 78"/>
                  <a:gd name="T10" fmla="+- 0 -1517 -1517"/>
                  <a:gd name="T11" fmla="*/ -1517 h 39"/>
                  <a:gd name="T12" fmla="+- 0 9603 9526"/>
                  <a:gd name="T13" fmla="*/ T12 w 78"/>
                  <a:gd name="T14" fmla="+- 0 -1478 -1517"/>
                  <a:gd name="T15" fmla="*/ -1478 h 39"/>
                </a:gdLst>
                <a:ahLst/>
                <a:cxnLst>
                  <a:cxn ang="0">
                    <a:pos x="T1" y="T3"/>
                  </a:cxn>
                  <a:cxn ang="0">
                    <a:pos x="T5" y="T7"/>
                  </a:cxn>
                  <a:cxn ang="0">
                    <a:pos x="T9" y="T11"/>
                  </a:cxn>
                  <a:cxn ang="0">
                    <a:pos x="T13" y="T15"/>
                  </a:cxn>
                </a:cxnLst>
                <a:rect l="0" t="0" r="r" b="b"/>
                <a:pathLst>
                  <a:path w="78" h="39">
                    <a:moveTo>
                      <a:pt x="77" y="39"/>
                    </a:moveTo>
                    <a:lnTo>
                      <a:pt x="0" y="39"/>
                    </a:lnTo>
                    <a:lnTo>
                      <a:pt x="38" y="0"/>
                    </a:lnTo>
                    <a:lnTo>
                      <a:pt x="77"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155"/>
            <p:cNvGrpSpPr>
              <a:grpSpLocks/>
            </p:cNvGrpSpPr>
            <p:nvPr/>
          </p:nvGrpSpPr>
          <p:grpSpPr bwMode="auto">
            <a:xfrm>
              <a:off x="9526" y="-1517"/>
              <a:ext cx="78" cy="78"/>
              <a:chOff x="9526" y="-1517"/>
              <a:chExt cx="78" cy="78"/>
            </a:xfrm>
          </p:grpSpPr>
          <p:sp>
            <p:nvSpPr>
              <p:cNvPr id="220" name="Freeform 156"/>
              <p:cNvSpPr>
                <a:spLocks/>
              </p:cNvSpPr>
              <p:nvPr/>
            </p:nvSpPr>
            <p:spPr bwMode="auto">
              <a:xfrm>
                <a:off x="9526" y="-1517"/>
                <a:ext cx="78" cy="78"/>
              </a:xfrm>
              <a:custGeom>
                <a:avLst/>
                <a:gdLst>
                  <a:gd name="T0" fmla="+- 0 9564 9526"/>
                  <a:gd name="T1" fmla="*/ T0 w 78"/>
                  <a:gd name="T2" fmla="+- 0 -1517 -1517"/>
                  <a:gd name="T3" fmla="*/ -1517 h 78"/>
                  <a:gd name="T4" fmla="+- 0 9603 9526"/>
                  <a:gd name="T5" fmla="*/ T4 w 78"/>
                  <a:gd name="T6" fmla="+- 0 -1478 -1517"/>
                  <a:gd name="T7" fmla="*/ -1478 h 78"/>
                  <a:gd name="T8" fmla="+- 0 9564 9526"/>
                  <a:gd name="T9" fmla="*/ T8 w 78"/>
                  <a:gd name="T10" fmla="+- 0 -1440 -1517"/>
                  <a:gd name="T11" fmla="*/ -1440 h 78"/>
                  <a:gd name="T12" fmla="+- 0 9526 9526"/>
                  <a:gd name="T13" fmla="*/ T12 w 78"/>
                  <a:gd name="T14" fmla="+- 0 -1478 -1517"/>
                  <a:gd name="T15" fmla="*/ -1478 h 78"/>
                  <a:gd name="T16" fmla="+- 0 9564 9526"/>
                  <a:gd name="T17" fmla="*/ T16 w 78"/>
                  <a:gd name="T18" fmla="+- 0 -1517 -1517"/>
                  <a:gd name="T19" fmla="*/ -1517 h 78"/>
                </a:gdLst>
                <a:ahLst/>
                <a:cxnLst>
                  <a:cxn ang="0">
                    <a:pos x="T1" y="T3"/>
                  </a:cxn>
                  <a:cxn ang="0">
                    <a:pos x="T5" y="T7"/>
                  </a:cxn>
                  <a:cxn ang="0">
                    <a:pos x="T9" y="T11"/>
                  </a:cxn>
                  <a:cxn ang="0">
                    <a:pos x="T13" y="T15"/>
                  </a:cxn>
                  <a:cxn ang="0">
                    <a:pos x="T17" y="T19"/>
                  </a:cxn>
                </a:cxnLst>
                <a:rect l="0" t="0" r="r" b="b"/>
                <a:pathLst>
                  <a:path w="78" h="78">
                    <a:moveTo>
                      <a:pt x="38" y="0"/>
                    </a:moveTo>
                    <a:lnTo>
                      <a:pt x="77" y="39"/>
                    </a:lnTo>
                    <a:lnTo>
                      <a:pt x="38" y="77"/>
                    </a:lnTo>
                    <a:lnTo>
                      <a:pt x="0" y="39"/>
                    </a:lnTo>
                    <a:lnTo>
                      <a:pt x="38"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53"/>
            <p:cNvGrpSpPr>
              <a:grpSpLocks/>
            </p:cNvGrpSpPr>
            <p:nvPr/>
          </p:nvGrpSpPr>
          <p:grpSpPr bwMode="auto">
            <a:xfrm>
              <a:off x="9826" y="-1503"/>
              <a:ext cx="78" cy="39"/>
              <a:chOff x="9826" y="-1503"/>
              <a:chExt cx="78" cy="39"/>
            </a:xfrm>
          </p:grpSpPr>
          <p:sp>
            <p:nvSpPr>
              <p:cNvPr id="219" name="Freeform 154"/>
              <p:cNvSpPr>
                <a:spLocks/>
              </p:cNvSpPr>
              <p:nvPr/>
            </p:nvSpPr>
            <p:spPr bwMode="auto">
              <a:xfrm>
                <a:off x="9826" y="-1503"/>
                <a:ext cx="78" cy="39"/>
              </a:xfrm>
              <a:custGeom>
                <a:avLst/>
                <a:gdLst>
                  <a:gd name="T0" fmla="+- 0 9903 9826"/>
                  <a:gd name="T1" fmla="*/ T0 w 78"/>
                  <a:gd name="T2" fmla="+- 0 -1464 -1503"/>
                  <a:gd name="T3" fmla="*/ -1464 h 39"/>
                  <a:gd name="T4" fmla="+- 0 9826 9826"/>
                  <a:gd name="T5" fmla="*/ T4 w 78"/>
                  <a:gd name="T6" fmla="+- 0 -1464 -1503"/>
                  <a:gd name="T7" fmla="*/ -1464 h 39"/>
                  <a:gd name="T8" fmla="+- 0 9864 9826"/>
                  <a:gd name="T9" fmla="*/ T8 w 78"/>
                  <a:gd name="T10" fmla="+- 0 -1503 -1503"/>
                  <a:gd name="T11" fmla="*/ -1503 h 39"/>
                  <a:gd name="T12" fmla="+- 0 9903 9826"/>
                  <a:gd name="T13" fmla="*/ T12 w 78"/>
                  <a:gd name="T14" fmla="+- 0 -1464 -1503"/>
                  <a:gd name="T15" fmla="*/ -1464 h 39"/>
                </a:gdLst>
                <a:ahLst/>
                <a:cxnLst>
                  <a:cxn ang="0">
                    <a:pos x="T1" y="T3"/>
                  </a:cxn>
                  <a:cxn ang="0">
                    <a:pos x="T5" y="T7"/>
                  </a:cxn>
                  <a:cxn ang="0">
                    <a:pos x="T9" y="T11"/>
                  </a:cxn>
                  <a:cxn ang="0">
                    <a:pos x="T13" y="T15"/>
                  </a:cxn>
                </a:cxnLst>
                <a:rect l="0" t="0" r="r" b="b"/>
                <a:pathLst>
                  <a:path w="78" h="39">
                    <a:moveTo>
                      <a:pt x="77" y="39"/>
                    </a:moveTo>
                    <a:lnTo>
                      <a:pt x="0" y="39"/>
                    </a:lnTo>
                    <a:lnTo>
                      <a:pt x="38" y="0"/>
                    </a:lnTo>
                    <a:lnTo>
                      <a:pt x="77"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151"/>
            <p:cNvGrpSpPr>
              <a:grpSpLocks/>
            </p:cNvGrpSpPr>
            <p:nvPr/>
          </p:nvGrpSpPr>
          <p:grpSpPr bwMode="auto">
            <a:xfrm>
              <a:off x="9826" y="-1503"/>
              <a:ext cx="78" cy="78"/>
              <a:chOff x="9826" y="-1503"/>
              <a:chExt cx="78" cy="78"/>
            </a:xfrm>
          </p:grpSpPr>
          <p:sp>
            <p:nvSpPr>
              <p:cNvPr id="218" name="Freeform 152"/>
              <p:cNvSpPr>
                <a:spLocks/>
              </p:cNvSpPr>
              <p:nvPr/>
            </p:nvSpPr>
            <p:spPr bwMode="auto">
              <a:xfrm>
                <a:off x="9826" y="-1503"/>
                <a:ext cx="78" cy="78"/>
              </a:xfrm>
              <a:custGeom>
                <a:avLst/>
                <a:gdLst>
                  <a:gd name="T0" fmla="+- 0 9864 9826"/>
                  <a:gd name="T1" fmla="*/ T0 w 78"/>
                  <a:gd name="T2" fmla="+- 0 -1503 -1503"/>
                  <a:gd name="T3" fmla="*/ -1503 h 78"/>
                  <a:gd name="T4" fmla="+- 0 9903 9826"/>
                  <a:gd name="T5" fmla="*/ T4 w 78"/>
                  <a:gd name="T6" fmla="+- 0 -1464 -1503"/>
                  <a:gd name="T7" fmla="*/ -1464 h 78"/>
                  <a:gd name="T8" fmla="+- 0 9864 9826"/>
                  <a:gd name="T9" fmla="*/ T8 w 78"/>
                  <a:gd name="T10" fmla="+- 0 -1426 -1503"/>
                  <a:gd name="T11" fmla="*/ -1426 h 78"/>
                  <a:gd name="T12" fmla="+- 0 9826 9826"/>
                  <a:gd name="T13" fmla="*/ T12 w 78"/>
                  <a:gd name="T14" fmla="+- 0 -1464 -1503"/>
                  <a:gd name="T15" fmla="*/ -1464 h 78"/>
                  <a:gd name="T16" fmla="+- 0 9864 9826"/>
                  <a:gd name="T17" fmla="*/ T16 w 78"/>
                  <a:gd name="T18" fmla="+- 0 -1503 -1503"/>
                  <a:gd name="T19" fmla="*/ -1503 h 78"/>
                </a:gdLst>
                <a:ahLst/>
                <a:cxnLst>
                  <a:cxn ang="0">
                    <a:pos x="T1" y="T3"/>
                  </a:cxn>
                  <a:cxn ang="0">
                    <a:pos x="T5" y="T7"/>
                  </a:cxn>
                  <a:cxn ang="0">
                    <a:pos x="T9" y="T11"/>
                  </a:cxn>
                  <a:cxn ang="0">
                    <a:pos x="T13" y="T15"/>
                  </a:cxn>
                  <a:cxn ang="0">
                    <a:pos x="T17" y="T19"/>
                  </a:cxn>
                </a:cxnLst>
                <a:rect l="0" t="0" r="r" b="b"/>
                <a:pathLst>
                  <a:path w="78" h="78">
                    <a:moveTo>
                      <a:pt x="38" y="0"/>
                    </a:moveTo>
                    <a:lnTo>
                      <a:pt x="77" y="39"/>
                    </a:lnTo>
                    <a:lnTo>
                      <a:pt x="38" y="77"/>
                    </a:lnTo>
                    <a:lnTo>
                      <a:pt x="0" y="39"/>
                    </a:lnTo>
                    <a:lnTo>
                      <a:pt x="38"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149"/>
            <p:cNvGrpSpPr>
              <a:grpSpLocks/>
            </p:cNvGrpSpPr>
            <p:nvPr/>
          </p:nvGrpSpPr>
          <p:grpSpPr bwMode="auto">
            <a:xfrm>
              <a:off x="10126" y="-1484"/>
              <a:ext cx="78" cy="39"/>
              <a:chOff x="10126" y="-1484"/>
              <a:chExt cx="78" cy="39"/>
            </a:xfrm>
          </p:grpSpPr>
          <p:sp>
            <p:nvSpPr>
              <p:cNvPr id="217" name="Freeform 150"/>
              <p:cNvSpPr>
                <a:spLocks/>
              </p:cNvSpPr>
              <p:nvPr/>
            </p:nvSpPr>
            <p:spPr bwMode="auto">
              <a:xfrm>
                <a:off x="10126" y="-1484"/>
                <a:ext cx="78" cy="39"/>
              </a:xfrm>
              <a:custGeom>
                <a:avLst/>
                <a:gdLst>
                  <a:gd name="T0" fmla="+- 0 10203 10126"/>
                  <a:gd name="T1" fmla="*/ T0 w 78"/>
                  <a:gd name="T2" fmla="+- 0 -1446 -1484"/>
                  <a:gd name="T3" fmla="*/ -1446 h 39"/>
                  <a:gd name="T4" fmla="+- 0 10126 10126"/>
                  <a:gd name="T5" fmla="*/ T4 w 78"/>
                  <a:gd name="T6" fmla="+- 0 -1446 -1484"/>
                  <a:gd name="T7" fmla="*/ -1446 h 39"/>
                  <a:gd name="T8" fmla="+- 0 10164 10126"/>
                  <a:gd name="T9" fmla="*/ T8 w 78"/>
                  <a:gd name="T10" fmla="+- 0 -1484 -1484"/>
                  <a:gd name="T11" fmla="*/ -1484 h 39"/>
                  <a:gd name="T12" fmla="+- 0 10203 10126"/>
                  <a:gd name="T13" fmla="*/ T12 w 78"/>
                  <a:gd name="T14" fmla="+- 0 -1446 -1484"/>
                  <a:gd name="T15" fmla="*/ -1446 h 39"/>
                </a:gdLst>
                <a:ahLst/>
                <a:cxnLst>
                  <a:cxn ang="0">
                    <a:pos x="T1" y="T3"/>
                  </a:cxn>
                  <a:cxn ang="0">
                    <a:pos x="T5" y="T7"/>
                  </a:cxn>
                  <a:cxn ang="0">
                    <a:pos x="T9" y="T11"/>
                  </a:cxn>
                  <a:cxn ang="0">
                    <a:pos x="T13" y="T15"/>
                  </a:cxn>
                </a:cxnLst>
                <a:rect l="0" t="0" r="r" b="b"/>
                <a:pathLst>
                  <a:path w="78" h="39">
                    <a:moveTo>
                      <a:pt x="77" y="38"/>
                    </a:moveTo>
                    <a:lnTo>
                      <a:pt x="0" y="38"/>
                    </a:lnTo>
                    <a:lnTo>
                      <a:pt x="38" y="0"/>
                    </a:lnTo>
                    <a:lnTo>
                      <a:pt x="77" y="38"/>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147"/>
            <p:cNvGrpSpPr>
              <a:grpSpLocks/>
            </p:cNvGrpSpPr>
            <p:nvPr/>
          </p:nvGrpSpPr>
          <p:grpSpPr bwMode="auto">
            <a:xfrm>
              <a:off x="10126" y="-1484"/>
              <a:ext cx="78" cy="78"/>
              <a:chOff x="10126" y="-1484"/>
              <a:chExt cx="78" cy="78"/>
            </a:xfrm>
          </p:grpSpPr>
          <p:sp>
            <p:nvSpPr>
              <p:cNvPr id="216" name="Freeform 148"/>
              <p:cNvSpPr>
                <a:spLocks/>
              </p:cNvSpPr>
              <p:nvPr/>
            </p:nvSpPr>
            <p:spPr bwMode="auto">
              <a:xfrm>
                <a:off x="10126" y="-1484"/>
                <a:ext cx="78" cy="78"/>
              </a:xfrm>
              <a:custGeom>
                <a:avLst/>
                <a:gdLst>
                  <a:gd name="T0" fmla="+- 0 10164 10126"/>
                  <a:gd name="T1" fmla="*/ T0 w 78"/>
                  <a:gd name="T2" fmla="+- 0 -1484 -1484"/>
                  <a:gd name="T3" fmla="*/ -1484 h 78"/>
                  <a:gd name="T4" fmla="+- 0 10203 10126"/>
                  <a:gd name="T5" fmla="*/ T4 w 78"/>
                  <a:gd name="T6" fmla="+- 0 -1446 -1484"/>
                  <a:gd name="T7" fmla="*/ -1446 h 78"/>
                  <a:gd name="T8" fmla="+- 0 10164 10126"/>
                  <a:gd name="T9" fmla="*/ T8 w 78"/>
                  <a:gd name="T10" fmla="+- 0 -1407 -1484"/>
                  <a:gd name="T11" fmla="*/ -1407 h 78"/>
                  <a:gd name="T12" fmla="+- 0 10126 10126"/>
                  <a:gd name="T13" fmla="*/ T12 w 78"/>
                  <a:gd name="T14" fmla="+- 0 -1446 -1484"/>
                  <a:gd name="T15" fmla="*/ -1446 h 78"/>
                  <a:gd name="T16" fmla="+- 0 10164 10126"/>
                  <a:gd name="T17" fmla="*/ T16 w 78"/>
                  <a:gd name="T18" fmla="+- 0 -1484 -1484"/>
                  <a:gd name="T19" fmla="*/ -1484 h 78"/>
                </a:gdLst>
                <a:ahLst/>
                <a:cxnLst>
                  <a:cxn ang="0">
                    <a:pos x="T1" y="T3"/>
                  </a:cxn>
                  <a:cxn ang="0">
                    <a:pos x="T5" y="T7"/>
                  </a:cxn>
                  <a:cxn ang="0">
                    <a:pos x="T9" y="T11"/>
                  </a:cxn>
                  <a:cxn ang="0">
                    <a:pos x="T13" y="T15"/>
                  </a:cxn>
                  <a:cxn ang="0">
                    <a:pos x="T17" y="T19"/>
                  </a:cxn>
                </a:cxnLst>
                <a:rect l="0" t="0" r="r" b="b"/>
                <a:pathLst>
                  <a:path w="78" h="78">
                    <a:moveTo>
                      <a:pt x="38" y="0"/>
                    </a:moveTo>
                    <a:lnTo>
                      <a:pt x="77" y="38"/>
                    </a:lnTo>
                    <a:lnTo>
                      <a:pt x="38" y="77"/>
                    </a:lnTo>
                    <a:lnTo>
                      <a:pt x="0" y="38"/>
                    </a:lnTo>
                    <a:lnTo>
                      <a:pt x="38"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145"/>
            <p:cNvGrpSpPr>
              <a:grpSpLocks/>
            </p:cNvGrpSpPr>
            <p:nvPr/>
          </p:nvGrpSpPr>
          <p:grpSpPr bwMode="auto">
            <a:xfrm>
              <a:off x="10426" y="-1336"/>
              <a:ext cx="78" cy="39"/>
              <a:chOff x="10426" y="-1336"/>
              <a:chExt cx="78" cy="39"/>
            </a:xfrm>
          </p:grpSpPr>
          <p:sp>
            <p:nvSpPr>
              <p:cNvPr id="215" name="Freeform 146"/>
              <p:cNvSpPr>
                <a:spLocks/>
              </p:cNvSpPr>
              <p:nvPr/>
            </p:nvSpPr>
            <p:spPr bwMode="auto">
              <a:xfrm>
                <a:off x="10426" y="-1336"/>
                <a:ext cx="78" cy="39"/>
              </a:xfrm>
              <a:custGeom>
                <a:avLst/>
                <a:gdLst>
                  <a:gd name="T0" fmla="+- 0 10503 10426"/>
                  <a:gd name="T1" fmla="*/ T0 w 78"/>
                  <a:gd name="T2" fmla="+- 0 -1297 -1336"/>
                  <a:gd name="T3" fmla="*/ -1297 h 39"/>
                  <a:gd name="T4" fmla="+- 0 10426 10426"/>
                  <a:gd name="T5" fmla="*/ T4 w 78"/>
                  <a:gd name="T6" fmla="+- 0 -1297 -1336"/>
                  <a:gd name="T7" fmla="*/ -1297 h 39"/>
                  <a:gd name="T8" fmla="+- 0 10464 10426"/>
                  <a:gd name="T9" fmla="*/ T8 w 78"/>
                  <a:gd name="T10" fmla="+- 0 -1336 -1336"/>
                  <a:gd name="T11" fmla="*/ -1336 h 39"/>
                  <a:gd name="T12" fmla="+- 0 10503 10426"/>
                  <a:gd name="T13" fmla="*/ T12 w 78"/>
                  <a:gd name="T14" fmla="+- 0 -1297 -1336"/>
                  <a:gd name="T15" fmla="*/ -1297 h 39"/>
                </a:gdLst>
                <a:ahLst/>
                <a:cxnLst>
                  <a:cxn ang="0">
                    <a:pos x="T1" y="T3"/>
                  </a:cxn>
                  <a:cxn ang="0">
                    <a:pos x="T5" y="T7"/>
                  </a:cxn>
                  <a:cxn ang="0">
                    <a:pos x="T9" y="T11"/>
                  </a:cxn>
                  <a:cxn ang="0">
                    <a:pos x="T13" y="T15"/>
                  </a:cxn>
                </a:cxnLst>
                <a:rect l="0" t="0" r="r" b="b"/>
                <a:pathLst>
                  <a:path w="78" h="39">
                    <a:moveTo>
                      <a:pt x="77" y="39"/>
                    </a:moveTo>
                    <a:lnTo>
                      <a:pt x="0" y="39"/>
                    </a:lnTo>
                    <a:lnTo>
                      <a:pt x="38" y="0"/>
                    </a:lnTo>
                    <a:lnTo>
                      <a:pt x="77"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143"/>
            <p:cNvGrpSpPr>
              <a:grpSpLocks/>
            </p:cNvGrpSpPr>
            <p:nvPr/>
          </p:nvGrpSpPr>
          <p:grpSpPr bwMode="auto">
            <a:xfrm>
              <a:off x="10426" y="-1336"/>
              <a:ext cx="78" cy="78"/>
              <a:chOff x="10426" y="-1336"/>
              <a:chExt cx="78" cy="78"/>
            </a:xfrm>
          </p:grpSpPr>
          <p:sp>
            <p:nvSpPr>
              <p:cNvPr id="214" name="Freeform 144"/>
              <p:cNvSpPr>
                <a:spLocks/>
              </p:cNvSpPr>
              <p:nvPr/>
            </p:nvSpPr>
            <p:spPr bwMode="auto">
              <a:xfrm>
                <a:off x="10426" y="-1336"/>
                <a:ext cx="78" cy="78"/>
              </a:xfrm>
              <a:custGeom>
                <a:avLst/>
                <a:gdLst>
                  <a:gd name="T0" fmla="+- 0 10464 10426"/>
                  <a:gd name="T1" fmla="*/ T0 w 78"/>
                  <a:gd name="T2" fmla="+- 0 -1336 -1336"/>
                  <a:gd name="T3" fmla="*/ -1336 h 78"/>
                  <a:gd name="T4" fmla="+- 0 10503 10426"/>
                  <a:gd name="T5" fmla="*/ T4 w 78"/>
                  <a:gd name="T6" fmla="+- 0 -1297 -1336"/>
                  <a:gd name="T7" fmla="*/ -1297 h 78"/>
                  <a:gd name="T8" fmla="+- 0 10464 10426"/>
                  <a:gd name="T9" fmla="*/ T8 w 78"/>
                  <a:gd name="T10" fmla="+- 0 -1258 -1336"/>
                  <a:gd name="T11" fmla="*/ -1258 h 78"/>
                  <a:gd name="T12" fmla="+- 0 10426 10426"/>
                  <a:gd name="T13" fmla="*/ T12 w 78"/>
                  <a:gd name="T14" fmla="+- 0 -1297 -1336"/>
                  <a:gd name="T15" fmla="*/ -1297 h 78"/>
                  <a:gd name="T16" fmla="+- 0 10464 10426"/>
                  <a:gd name="T17" fmla="*/ T16 w 78"/>
                  <a:gd name="T18" fmla="+- 0 -1336 -1336"/>
                  <a:gd name="T19" fmla="*/ -1336 h 78"/>
                </a:gdLst>
                <a:ahLst/>
                <a:cxnLst>
                  <a:cxn ang="0">
                    <a:pos x="T1" y="T3"/>
                  </a:cxn>
                  <a:cxn ang="0">
                    <a:pos x="T5" y="T7"/>
                  </a:cxn>
                  <a:cxn ang="0">
                    <a:pos x="T9" y="T11"/>
                  </a:cxn>
                  <a:cxn ang="0">
                    <a:pos x="T13" y="T15"/>
                  </a:cxn>
                  <a:cxn ang="0">
                    <a:pos x="T17" y="T19"/>
                  </a:cxn>
                </a:cxnLst>
                <a:rect l="0" t="0" r="r" b="b"/>
                <a:pathLst>
                  <a:path w="78" h="78">
                    <a:moveTo>
                      <a:pt x="38" y="0"/>
                    </a:moveTo>
                    <a:lnTo>
                      <a:pt x="77" y="39"/>
                    </a:lnTo>
                    <a:lnTo>
                      <a:pt x="38" y="78"/>
                    </a:lnTo>
                    <a:lnTo>
                      <a:pt x="0" y="39"/>
                    </a:lnTo>
                    <a:lnTo>
                      <a:pt x="38"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141"/>
            <p:cNvGrpSpPr>
              <a:grpSpLocks/>
            </p:cNvGrpSpPr>
            <p:nvPr/>
          </p:nvGrpSpPr>
          <p:grpSpPr bwMode="auto">
            <a:xfrm>
              <a:off x="10726" y="-1212"/>
              <a:ext cx="78" cy="39"/>
              <a:chOff x="10726" y="-1212"/>
              <a:chExt cx="78" cy="39"/>
            </a:xfrm>
          </p:grpSpPr>
          <p:sp>
            <p:nvSpPr>
              <p:cNvPr id="213" name="Freeform 142"/>
              <p:cNvSpPr>
                <a:spLocks/>
              </p:cNvSpPr>
              <p:nvPr/>
            </p:nvSpPr>
            <p:spPr bwMode="auto">
              <a:xfrm>
                <a:off x="10726" y="-1212"/>
                <a:ext cx="78" cy="39"/>
              </a:xfrm>
              <a:custGeom>
                <a:avLst/>
                <a:gdLst>
                  <a:gd name="T0" fmla="+- 0 10803 10726"/>
                  <a:gd name="T1" fmla="*/ T0 w 78"/>
                  <a:gd name="T2" fmla="+- 0 -1173 -1212"/>
                  <a:gd name="T3" fmla="*/ -1173 h 39"/>
                  <a:gd name="T4" fmla="+- 0 10726 10726"/>
                  <a:gd name="T5" fmla="*/ T4 w 78"/>
                  <a:gd name="T6" fmla="+- 0 -1173 -1212"/>
                  <a:gd name="T7" fmla="*/ -1173 h 39"/>
                  <a:gd name="T8" fmla="+- 0 10764 10726"/>
                  <a:gd name="T9" fmla="*/ T8 w 78"/>
                  <a:gd name="T10" fmla="+- 0 -1212 -1212"/>
                  <a:gd name="T11" fmla="*/ -1212 h 39"/>
                  <a:gd name="T12" fmla="+- 0 10803 10726"/>
                  <a:gd name="T13" fmla="*/ T12 w 78"/>
                  <a:gd name="T14" fmla="+- 0 -1173 -1212"/>
                  <a:gd name="T15" fmla="*/ -1173 h 39"/>
                </a:gdLst>
                <a:ahLst/>
                <a:cxnLst>
                  <a:cxn ang="0">
                    <a:pos x="T1" y="T3"/>
                  </a:cxn>
                  <a:cxn ang="0">
                    <a:pos x="T5" y="T7"/>
                  </a:cxn>
                  <a:cxn ang="0">
                    <a:pos x="T9" y="T11"/>
                  </a:cxn>
                  <a:cxn ang="0">
                    <a:pos x="T13" y="T15"/>
                  </a:cxn>
                </a:cxnLst>
                <a:rect l="0" t="0" r="r" b="b"/>
                <a:pathLst>
                  <a:path w="78" h="39">
                    <a:moveTo>
                      <a:pt x="77" y="39"/>
                    </a:moveTo>
                    <a:lnTo>
                      <a:pt x="0" y="39"/>
                    </a:lnTo>
                    <a:lnTo>
                      <a:pt x="38" y="0"/>
                    </a:lnTo>
                    <a:lnTo>
                      <a:pt x="77" y="39"/>
                    </a:lnTo>
                    <a:close/>
                  </a:path>
                </a:pathLst>
              </a:custGeom>
              <a:solidFill>
                <a:srgbClr val="8C67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139"/>
            <p:cNvGrpSpPr>
              <a:grpSpLocks/>
            </p:cNvGrpSpPr>
            <p:nvPr/>
          </p:nvGrpSpPr>
          <p:grpSpPr bwMode="auto">
            <a:xfrm>
              <a:off x="10726" y="-1212"/>
              <a:ext cx="78" cy="78"/>
              <a:chOff x="10726" y="-1212"/>
              <a:chExt cx="78" cy="78"/>
            </a:xfrm>
          </p:grpSpPr>
          <p:sp>
            <p:nvSpPr>
              <p:cNvPr id="212" name="Freeform 140"/>
              <p:cNvSpPr>
                <a:spLocks/>
              </p:cNvSpPr>
              <p:nvPr/>
            </p:nvSpPr>
            <p:spPr bwMode="auto">
              <a:xfrm>
                <a:off x="10726" y="-1212"/>
                <a:ext cx="78" cy="78"/>
              </a:xfrm>
              <a:custGeom>
                <a:avLst/>
                <a:gdLst>
                  <a:gd name="T0" fmla="+- 0 10764 10726"/>
                  <a:gd name="T1" fmla="*/ T0 w 78"/>
                  <a:gd name="T2" fmla="+- 0 -1212 -1212"/>
                  <a:gd name="T3" fmla="*/ -1212 h 78"/>
                  <a:gd name="T4" fmla="+- 0 10803 10726"/>
                  <a:gd name="T5" fmla="*/ T4 w 78"/>
                  <a:gd name="T6" fmla="+- 0 -1173 -1212"/>
                  <a:gd name="T7" fmla="*/ -1173 h 78"/>
                  <a:gd name="T8" fmla="+- 0 10764 10726"/>
                  <a:gd name="T9" fmla="*/ T8 w 78"/>
                  <a:gd name="T10" fmla="+- 0 -1134 -1212"/>
                  <a:gd name="T11" fmla="*/ -1134 h 78"/>
                  <a:gd name="T12" fmla="+- 0 10726 10726"/>
                  <a:gd name="T13" fmla="*/ T12 w 78"/>
                  <a:gd name="T14" fmla="+- 0 -1173 -1212"/>
                  <a:gd name="T15" fmla="*/ -1173 h 78"/>
                  <a:gd name="T16" fmla="+- 0 10764 10726"/>
                  <a:gd name="T17" fmla="*/ T16 w 78"/>
                  <a:gd name="T18" fmla="+- 0 -1212 -1212"/>
                  <a:gd name="T19" fmla="*/ -1212 h 78"/>
                </a:gdLst>
                <a:ahLst/>
                <a:cxnLst>
                  <a:cxn ang="0">
                    <a:pos x="T1" y="T3"/>
                  </a:cxn>
                  <a:cxn ang="0">
                    <a:pos x="T5" y="T7"/>
                  </a:cxn>
                  <a:cxn ang="0">
                    <a:pos x="T9" y="T11"/>
                  </a:cxn>
                  <a:cxn ang="0">
                    <a:pos x="T13" y="T15"/>
                  </a:cxn>
                  <a:cxn ang="0">
                    <a:pos x="T17" y="T19"/>
                  </a:cxn>
                </a:cxnLst>
                <a:rect l="0" t="0" r="r" b="b"/>
                <a:pathLst>
                  <a:path w="78" h="78">
                    <a:moveTo>
                      <a:pt x="38" y="0"/>
                    </a:moveTo>
                    <a:lnTo>
                      <a:pt x="77" y="39"/>
                    </a:lnTo>
                    <a:lnTo>
                      <a:pt x="38" y="78"/>
                    </a:lnTo>
                    <a:lnTo>
                      <a:pt x="0" y="39"/>
                    </a:lnTo>
                    <a:lnTo>
                      <a:pt x="38" y="0"/>
                    </a:lnTo>
                    <a:close/>
                  </a:path>
                </a:pathLst>
              </a:custGeom>
              <a:noFill/>
              <a:ln w="4460">
                <a:solidFill>
                  <a:srgbClr val="8C67AD"/>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5" name="Group 137"/>
            <p:cNvGrpSpPr>
              <a:grpSpLocks/>
            </p:cNvGrpSpPr>
            <p:nvPr/>
          </p:nvGrpSpPr>
          <p:grpSpPr bwMode="auto">
            <a:xfrm>
              <a:off x="5366" y="-3426"/>
              <a:ext cx="5399" cy="387"/>
              <a:chOff x="5366" y="-3426"/>
              <a:chExt cx="5399" cy="387"/>
            </a:xfrm>
          </p:grpSpPr>
          <p:sp>
            <p:nvSpPr>
              <p:cNvPr id="211" name="Freeform 138"/>
              <p:cNvSpPr>
                <a:spLocks/>
              </p:cNvSpPr>
              <p:nvPr/>
            </p:nvSpPr>
            <p:spPr bwMode="auto">
              <a:xfrm>
                <a:off x="5366" y="-3426"/>
                <a:ext cx="5399" cy="387"/>
              </a:xfrm>
              <a:custGeom>
                <a:avLst/>
                <a:gdLst>
                  <a:gd name="T0" fmla="+- 0 5366 5366"/>
                  <a:gd name="T1" fmla="*/ T0 w 5399"/>
                  <a:gd name="T2" fmla="+- 0 -3357 -3426"/>
                  <a:gd name="T3" fmla="*/ -3357 h 387"/>
                  <a:gd name="T4" fmla="+- 0 5666 5366"/>
                  <a:gd name="T5" fmla="*/ T4 w 5399"/>
                  <a:gd name="T6" fmla="+- 0 -3383 -3426"/>
                  <a:gd name="T7" fmla="*/ -3383 h 387"/>
                  <a:gd name="T8" fmla="+- 0 5966 5366"/>
                  <a:gd name="T9" fmla="*/ T8 w 5399"/>
                  <a:gd name="T10" fmla="+- 0 -3426 -3426"/>
                  <a:gd name="T11" fmla="*/ -3426 h 387"/>
                  <a:gd name="T12" fmla="+- 0 6266 5366"/>
                  <a:gd name="T13" fmla="*/ T12 w 5399"/>
                  <a:gd name="T14" fmla="+- 0 -3393 -3426"/>
                  <a:gd name="T15" fmla="*/ -3393 h 387"/>
                  <a:gd name="T16" fmla="+- 0 6566 5366"/>
                  <a:gd name="T17" fmla="*/ T16 w 5399"/>
                  <a:gd name="T18" fmla="+- 0 -3390 -3426"/>
                  <a:gd name="T19" fmla="*/ -3390 h 387"/>
                  <a:gd name="T20" fmla="+- 0 6866 5366"/>
                  <a:gd name="T21" fmla="*/ T20 w 5399"/>
                  <a:gd name="T22" fmla="+- 0 -3338 -3426"/>
                  <a:gd name="T23" fmla="*/ -3338 h 387"/>
                  <a:gd name="T24" fmla="+- 0 7166 5366"/>
                  <a:gd name="T25" fmla="*/ T24 w 5399"/>
                  <a:gd name="T26" fmla="+- 0 -3276 -3426"/>
                  <a:gd name="T27" fmla="*/ -3276 h 387"/>
                  <a:gd name="T28" fmla="+- 0 7466 5366"/>
                  <a:gd name="T29" fmla="*/ T28 w 5399"/>
                  <a:gd name="T30" fmla="+- 0 -3288 -3426"/>
                  <a:gd name="T31" fmla="*/ -3288 h 387"/>
                  <a:gd name="T32" fmla="+- 0 7766 5366"/>
                  <a:gd name="T33" fmla="*/ T32 w 5399"/>
                  <a:gd name="T34" fmla="+- 0 -3288 -3426"/>
                  <a:gd name="T35" fmla="*/ -3288 h 387"/>
                  <a:gd name="T36" fmla="+- 0 8066 5366"/>
                  <a:gd name="T37" fmla="*/ T36 w 5399"/>
                  <a:gd name="T38" fmla="+- 0 -3226 -3426"/>
                  <a:gd name="T39" fmla="*/ -3226 h 387"/>
                  <a:gd name="T40" fmla="+- 0 8366 5366"/>
                  <a:gd name="T41" fmla="*/ T40 w 5399"/>
                  <a:gd name="T42" fmla="+- 0 -3240 -3426"/>
                  <a:gd name="T43" fmla="*/ -3240 h 387"/>
                  <a:gd name="T44" fmla="+- 0 8666 5366"/>
                  <a:gd name="T45" fmla="*/ T44 w 5399"/>
                  <a:gd name="T46" fmla="+- 0 -3185 -3426"/>
                  <a:gd name="T47" fmla="*/ -3185 h 387"/>
                  <a:gd name="T48" fmla="+- 0 8965 5366"/>
                  <a:gd name="T49" fmla="*/ T48 w 5399"/>
                  <a:gd name="T50" fmla="+- 0 -3102 -3426"/>
                  <a:gd name="T51" fmla="*/ -3102 h 387"/>
                  <a:gd name="T52" fmla="+- 0 9265 5366"/>
                  <a:gd name="T53" fmla="*/ T52 w 5399"/>
                  <a:gd name="T54" fmla="+- 0 -3040 -3426"/>
                  <a:gd name="T55" fmla="*/ -3040 h 387"/>
                  <a:gd name="T56" fmla="+- 0 9565 5366"/>
                  <a:gd name="T57" fmla="*/ T56 w 5399"/>
                  <a:gd name="T58" fmla="+- 0 -3043 -3426"/>
                  <a:gd name="T59" fmla="*/ -3043 h 387"/>
                  <a:gd name="T60" fmla="+- 0 9865 5366"/>
                  <a:gd name="T61" fmla="*/ T60 w 5399"/>
                  <a:gd name="T62" fmla="+- 0 -3040 -3426"/>
                  <a:gd name="T63" fmla="*/ -3040 h 387"/>
                  <a:gd name="T64" fmla="+- 0 10165 5366"/>
                  <a:gd name="T65" fmla="*/ T64 w 5399"/>
                  <a:gd name="T66" fmla="+- 0 -3043 -3426"/>
                  <a:gd name="T67" fmla="*/ -3043 h 387"/>
                  <a:gd name="T68" fmla="+- 0 10465 5366"/>
                  <a:gd name="T69" fmla="*/ T68 w 5399"/>
                  <a:gd name="T70" fmla="+- 0 -3157 -3426"/>
                  <a:gd name="T71" fmla="*/ -3157 h 387"/>
                  <a:gd name="T72" fmla="+- 0 10765 5366"/>
                  <a:gd name="T73" fmla="*/ T72 w 5399"/>
                  <a:gd name="T74" fmla="+- 0 -3276 -3426"/>
                  <a:gd name="T75" fmla="*/ -3276 h 3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399" h="387">
                    <a:moveTo>
                      <a:pt x="0" y="69"/>
                    </a:moveTo>
                    <a:lnTo>
                      <a:pt x="300" y="43"/>
                    </a:lnTo>
                    <a:lnTo>
                      <a:pt x="600" y="0"/>
                    </a:lnTo>
                    <a:lnTo>
                      <a:pt x="900" y="33"/>
                    </a:lnTo>
                    <a:lnTo>
                      <a:pt x="1200" y="36"/>
                    </a:lnTo>
                    <a:lnTo>
                      <a:pt x="1500" y="88"/>
                    </a:lnTo>
                    <a:lnTo>
                      <a:pt x="1800" y="150"/>
                    </a:lnTo>
                    <a:lnTo>
                      <a:pt x="2100" y="138"/>
                    </a:lnTo>
                    <a:lnTo>
                      <a:pt x="2400" y="138"/>
                    </a:lnTo>
                    <a:lnTo>
                      <a:pt x="2700" y="200"/>
                    </a:lnTo>
                    <a:lnTo>
                      <a:pt x="3000" y="186"/>
                    </a:lnTo>
                    <a:lnTo>
                      <a:pt x="3300" y="241"/>
                    </a:lnTo>
                    <a:lnTo>
                      <a:pt x="3599" y="324"/>
                    </a:lnTo>
                    <a:lnTo>
                      <a:pt x="3899" y="386"/>
                    </a:lnTo>
                    <a:lnTo>
                      <a:pt x="4199" y="383"/>
                    </a:lnTo>
                    <a:lnTo>
                      <a:pt x="4499" y="386"/>
                    </a:lnTo>
                    <a:lnTo>
                      <a:pt x="4799" y="383"/>
                    </a:lnTo>
                    <a:lnTo>
                      <a:pt x="5099" y="269"/>
                    </a:lnTo>
                    <a:lnTo>
                      <a:pt x="5399" y="150"/>
                    </a:lnTo>
                  </a:path>
                </a:pathLst>
              </a:custGeom>
              <a:noFill/>
              <a:ln w="15976">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135"/>
            <p:cNvGrpSpPr>
              <a:grpSpLocks/>
            </p:cNvGrpSpPr>
            <p:nvPr/>
          </p:nvGrpSpPr>
          <p:grpSpPr bwMode="auto">
            <a:xfrm>
              <a:off x="5336" y="-3356"/>
              <a:ext cx="59" cy="2"/>
              <a:chOff x="5336" y="-3356"/>
              <a:chExt cx="59" cy="2"/>
            </a:xfrm>
          </p:grpSpPr>
          <p:sp>
            <p:nvSpPr>
              <p:cNvPr id="210" name="Freeform 136"/>
              <p:cNvSpPr>
                <a:spLocks/>
              </p:cNvSpPr>
              <p:nvPr/>
            </p:nvSpPr>
            <p:spPr bwMode="auto">
              <a:xfrm>
                <a:off x="5336" y="-3356"/>
                <a:ext cx="59" cy="2"/>
              </a:xfrm>
              <a:custGeom>
                <a:avLst/>
                <a:gdLst>
                  <a:gd name="T0" fmla="+- 0 5336 5336"/>
                  <a:gd name="T1" fmla="*/ T0 w 59"/>
                  <a:gd name="T2" fmla="+- 0 5395 5336"/>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133"/>
            <p:cNvGrpSpPr>
              <a:grpSpLocks/>
            </p:cNvGrpSpPr>
            <p:nvPr/>
          </p:nvGrpSpPr>
          <p:grpSpPr bwMode="auto">
            <a:xfrm>
              <a:off x="5336" y="-3386"/>
              <a:ext cx="59" cy="59"/>
              <a:chOff x="5336" y="-3386"/>
              <a:chExt cx="59" cy="59"/>
            </a:xfrm>
          </p:grpSpPr>
          <p:sp>
            <p:nvSpPr>
              <p:cNvPr id="209" name="Freeform 134"/>
              <p:cNvSpPr>
                <a:spLocks/>
              </p:cNvSpPr>
              <p:nvPr/>
            </p:nvSpPr>
            <p:spPr bwMode="auto">
              <a:xfrm>
                <a:off x="5336" y="-3386"/>
                <a:ext cx="59" cy="59"/>
              </a:xfrm>
              <a:custGeom>
                <a:avLst/>
                <a:gdLst>
                  <a:gd name="T0" fmla="+- 0 5336 5336"/>
                  <a:gd name="T1" fmla="*/ T0 w 59"/>
                  <a:gd name="T2" fmla="+- 0 -3386 -3386"/>
                  <a:gd name="T3" fmla="*/ -3386 h 59"/>
                  <a:gd name="T4" fmla="+- 0 5395 5336"/>
                  <a:gd name="T5" fmla="*/ T4 w 59"/>
                  <a:gd name="T6" fmla="+- 0 -3386 -3386"/>
                  <a:gd name="T7" fmla="*/ -3386 h 59"/>
                  <a:gd name="T8" fmla="+- 0 5395 5336"/>
                  <a:gd name="T9" fmla="*/ T8 w 59"/>
                  <a:gd name="T10" fmla="+- 0 -3327 -3386"/>
                  <a:gd name="T11" fmla="*/ -3327 h 59"/>
                  <a:gd name="T12" fmla="+- 0 5336 5336"/>
                  <a:gd name="T13" fmla="*/ T12 w 59"/>
                  <a:gd name="T14" fmla="+- 0 -3327 -3386"/>
                  <a:gd name="T15" fmla="*/ -3327 h 59"/>
                  <a:gd name="T16" fmla="+- 0 5336 5336"/>
                  <a:gd name="T17" fmla="*/ T16 w 59"/>
                  <a:gd name="T18" fmla="+- 0 -3386 -3386"/>
                  <a:gd name="T19" fmla="*/ -3386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8" name="Group 131"/>
            <p:cNvGrpSpPr>
              <a:grpSpLocks/>
            </p:cNvGrpSpPr>
            <p:nvPr/>
          </p:nvGrpSpPr>
          <p:grpSpPr bwMode="auto">
            <a:xfrm>
              <a:off x="5636" y="-3382"/>
              <a:ext cx="59" cy="2"/>
              <a:chOff x="5636" y="-3382"/>
              <a:chExt cx="59" cy="2"/>
            </a:xfrm>
          </p:grpSpPr>
          <p:sp>
            <p:nvSpPr>
              <p:cNvPr id="208" name="Freeform 132"/>
              <p:cNvSpPr>
                <a:spLocks/>
              </p:cNvSpPr>
              <p:nvPr/>
            </p:nvSpPr>
            <p:spPr bwMode="auto">
              <a:xfrm>
                <a:off x="5636" y="-3382"/>
                <a:ext cx="59" cy="2"/>
              </a:xfrm>
              <a:custGeom>
                <a:avLst/>
                <a:gdLst>
                  <a:gd name="T0" fmla="+- 0 5636 5636"/>
                  <a:gd name="T1" fmla="*/ T0 w 59"/>
                  <a:gd name="T2" fmla="+- 0 5695 5636"/>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129"/>
            <p:cNvGrpSpPr>
              <a:grpSpLocks/>
            </p:cNvGrpSpPr>
            <p:nvPr/>
          </p:nvGrpSpPr>
          <p:grpSpPr bwMode="auto">
            <a:xfrm>
              <a:off x="5636" y="-3411"/>
              <a:ext cx="59" cy="59"/>
              <a:chOff x="5636" y="-3411"/>
              <a:chExt cx="59" cy="59"/>
            </a:xfrm>
          </p:grpSpPr>
          <p:sp>
            <p:nvSpPr>
              <p:cNvPr id="207" name="Freeform 130"/>
              <p:cNvSpPr>
                <a:spLocks/>
              </p:cNvSpPr>
              <p:nvPr/>
            </p:nvSpPr>
            <p:spPr bwMode="auto">
              <a:xfrm>
                <a:off x="5636" y="-3411"/>
                <a:ext cx="59" cy="59"/>
              </a:xfrm>
              <a:custGeom>
                <a:avLst/>
                <a:gdLst>
                  <a:gd name="T0" fmla="+- 0 5636 5636"/>
                  <a:gd name="T1" fmla="*/ T0 w 59"/>
                  <a:gd name="T2" fmla="+- 0 -3411 -3411"/>
                  <a:gd name="T3" fmla="*/ -3411 h 59"/>
                  <a:gd name="T4" fmla="+- 0 5695 5636"/>
                  <a:gd name="T5" fmla="*/ T4 w 59"/>
                  <a:gd name="T6" fmla="+- 0 -3411 -3411"/>
                  <a:gd name="T7" fmla="*/ -3411 h 59"/>
                  <a:gd name="T8" fmla="+- 0 5695 5636"/>
                  <a:gd name="T9" fmla="*/ T8 w 59"/>
                  <a:gd name="T10" fmla="+- 0 -3353 -3411"/>
                  <a:gd name="T11" fmla="*/ -3353 h 59"/>
                  <a:gd name="T12" fmla="+- 0 5636 5636"/>
                  <a:gd name="T13" fmla="*/ T12 w 59"/>
                  <a:gd name="T14" fmla="+- 0 -3353 -3411"/>
                  <a:gd name="T15" fmla="*/ -3353 h 59"/>
                  <a:gd name="T16" fmla="+- 0 5636 5636"/>
                  <a:gd name="T17" fmla="*/ T16 w 59"/>
                  <a:gd name="T18" fmla="+- 0 -3411 -3411"/>
                  <a:gd name="T19" fmla="*/ -3411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8"/>
                    </a:lnTo>
                    <a:lnTo>
                      <a:pt x="0" y="58"/>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27"/>
            <p:cNvGrpSpPr>
              <a:grpSpLocks/>
            </p:cNvGrpSpPr>
            <p:nvPr/>
          </p:nvGrpSpPr>
          <p:grpSpPr bwMode="auto">
            <a:xfrm>
              <a:off x="5936" y="-3427"/>
              <a:ext cx="59" cy="2"/>
              <a:chOff x="5936" y="-3427"/>
              <a:chExt cx="59" cy="2"/>
            </a:xfrm>
          </p:grpSpPr>
          <p:sp>
            <p:nvSpPr>
              <p:cNvPr id="206" name="Freeform 128"/>
              <p:cNvSpPr>
                <a:spLocks/>
              </p:cNvSpPr>
              <p:nvPr/>
            </p:nvSpPr>
            <p:spPr bwMode="auto">
              <a:xfrm>
                <a:off x="5936" y="-3427"/>
                <a:ext cx="59" cy="2"/>
              </a:xfrm>
              <a:custGeom>
                <a:avLst/>
                <a:gdLst>
                  <a:gd name="T0" fmla="+- 0 5936 5936"/>
                  <a:gd name="T1" fmla="*/ T0 w 59"/>
                  <a:gd name="T2" fmla="+- 0 5995 5936"/>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125"/>
            <p:cNvGrpSpPr>
              <a:grpSpLocks/>
            </p:cNvGrpSpPr>
            <p:nvPr/>
          </p:nvGrpSpPr>
          <p:grpSpPr bwMode="auto">
            <a:xfrm>
              <a:off x="5936" y="-3456"/>
              <a:ext cx="59" cy="59"/>
              <a:chOff x="5936" y="-3456"/>
              <a:chExt cx="59" cy="59"/>
            </a:xfrm>
          </p:grpSpPr>
          <p:sp>
            <p:nvSpPr>
              <p:cNvPr id="205" name="Freeform 126"/>
              <p:cNvSpPr>
                <a:spLocks/>
              </p:cNvSpPr>
              <p:nvPr/>
            </p:nvSpPr>
            <p:spPr bwMode="auto">
              <a:xfrm>
                <a:off x="5936" y="-3456"/>
                <a:ext cx="59" cy="59"/>
              </a:xfrm>
              <a:custGeom>
                <a:avLst/>
                <a:gdLst>
                  <a:gd name="T0" fmla="+- 0 5936 5936"/>
                  <a:gd name="T1" fmla="*/ T0 w 59"/>
                  <a:gd name="T2" fmla="+- 0 -3456 -3456"/>
                  <a:gd name="T3" fmla="*/ -3456 h 59"/>
                  <a:gd name="T4" fmla="+- 0 5995 5936"/>
                  <a:gd name="T5" fmla="*/ T4 w 59"/>
                  <a:gd name="T6" fmla="+- 0 -3456 -3456"/>
                  <a:gd name="T7" fmla="*/ -3456 h 59"/>
                  <a:gd name="T8" fmla="+- 0 5995 5936"/>
                  <a:gd name="T9" fmla="*/ T8 w 59"/>
                  <a:gd name="T10" fmla="+- 0 -3397 -3456"/>
                  <a:gd name="T11" fmla="*/ -3397 h 59"/>
                  <a:gd name="T12" fmla="+- 0 5936 5936"/>
                  <a:gd name="T13" fmla="*/ T12 w 59"/>
                  <a:gd name="T14" fmla="+- 0 -3397 -3456"/>
                  <a:gd name="T15" fmla="*/ -3397 h 59"/>
                  <a:gd name="T16" fmla="+- 0 5936 5936"/>
                  <a:gd name="T17" fmla="*/ T16 w 59"/>
                  <a:gd name="T18" fmla="+- 0 -3456 -3456"/>
                  <a:gd name="T19" fmla="*/ -3456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123"/>
            <p:cNvGrpSpPr>
              <a:grpSpLocks/>
            </p:cNvGrpSpPr>
            <p:nvPr/>
          </p:nvGrpSpPr>
          <p:grpSpPr bwMode="auto">
            <a:xfrm>
              <a:off x="6236" y="-3394"/>
              <a:ext cx="59" cy="2"/>
              <a:chOff x="6236" y="-3394"/>
              <a:chExt cx="59" cy="2"/>
            </a:xfrm>
          </p:grpSpPr>
          <p:sp>
            <p:nvSpPr>
              <p:cNvPr id="204" name="Freeform 124"/>
              <p:cNvSpPr>
                <a:spLocks/>
              </p:cNvSpPr>
              <p:nvPr/>
            </p:nvSpPr>
            <p:spPr bwMode="auto">
              <a:xfrm>
                <a:off x="6236" y="-3394"/>
                <a:ext cx="59" cy="2"/>
              </a:xfrm>
              <a:custGeom>
                <a:avLst/>
                <a:gdLst>
                  <a:gd name="T0" fmla="+- 0 6236 6236"/>
                  <a:gd name="T1" fmla="*/ T0 w 59"/>
                  <a:gd name="T2" fmla="+- 0 6294 6236"/>
                  <a:gd name="T3" fmla="*/ T2 w 59"/>
                </a:gdLst>
                <a:ahLst/>
                <a:cxnLst>
                  <a:cxn ang="0">
                    <a:pos x="T1" y="0"/>
                  </a:cxn>
                  <a:cxn ang="0">
                    <a:pos x="T3" y="0"/>
                  </a:cxn>
                </a:cxnLst>
                <a:rect l="0" t="0" r="r" b="b"/>
                <a:pathLst>
                  <a:path w="59">
                    <a:moveTo>
                      <a:pt x="0" y="0"/>
                    </a:moveTo>
                    <a:lnTo>
                      <a:pt x="58"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121"/>
            <p:cNvGrpSpPr>
              <a:grpSpLocks/>
            </p:cNvGrpSpPr>
            <p:nvPr/>
          </p:nvGrpSpPr>
          <p:grpSpPr bwMode="auto">
            <a:xfrm>
              <a:off x="6236" y="-3423"/>
              <a:ext cx="59" cy="59"/>
              <a:chOff x="6236" y="-3423"/>
              <a:chExt cx="59" cy="59"/>
            </a:xfrm>
          </p:grpSpPr>
          <p:sp>
            <p:nvSpPr>
              <p:cNvPr id="203" name="Freeform 122"/>
              <p:cNvSpPr>
                <a:spLocks/>
              </p:cNvSpPr>
              <p:nvPr/>
            </p:nvSpPr>
            <p:spPr bwMode="auto">
              <a:xfrm>
                <a:off x="6236" y="-3423"/>
                <a:ext cx="59" cy="59"/>
              </a:xfrm>
              <a:custGeom>
                <a:avLst/>
                <a:gdLst>
                  <a:gd name="T0" fmla="+- 0 6236 6236"/>
                  <a:gd name="T1" fmla="*/ T0 w 59"/>
                  <a:gd name="T2" fmla="+- 0 -3423 -3423"/>
                  <a:gd name="T3" fmla="*/ -3423 h 59"/>
                  <a:gd name="T4" fmla="+- 0 6294 6236"/>
                  <a:gd name="T5" fmla="*/ T4 w 59"/>
                  <a:gd name="T6" fmla="+- 0 -3423 -3423"/>
                  <a:gd name="T7" fmla="*/ -3423 h 59"/>
                  <a:gd name="T8" fmla="+- 0 6294 6236"/>
                  <a:gd name="T9" fmla="*/ T8 w 59"/>
                  <a:gd name="T10" fmla="+- 0 -3365 -3423"/>
                  <a:gd name="T11" fmla="*/ -3365 h 59"/>
                  <a:gd name="T12" fmla="+- 0 6236 6236"/>
                  <a:gd name="T13" fmla="*/ T12 w 59"/>
                  <a:gd name="T14" fmla="+- 0 -3365 -3423"/>
                  <a:gd name="T15" fmla="*/ -3365 h 59"/>
                  <a:gd name="T16" fmla="+- 0 6236 6236"/>
                  <a:gd name="T17" fmla="*/ T16 w 59"/>
                  <a:gd name="T18" fmla="+- 0 -3423 -3423"/>
                  <a:gd name="T19" fmla="*/ -3423 h 59"/>
                </a:gdLst>
                <a:ahLst/>
                <a:cxnLst>
                  <a:cxn ang="0">
                    <a:pos x="T1" y="T3"/>
                  </a:cxn>
                  <a:cxn ang="0">
                    <a:pos x="T5" y="T7"/>
                  </a:cxn>
                  <a:cxn ang="0">
                    <a:pos x="T9" y="T11"/>
                  </a:cxn>
                  <a:cxn ang="0">
                    <a:pos x="T13" y="T15"/>
                  </a:cxn>
                  <a:cxn ang="0">
                    <a:pos x="T17" y="T19"/>
                  </a:cxn>
                </a:cxnLst>
                <a:rect l="0" t="0" r="r" b="b"/>
                <a:pathLst>
                  <a:path w="59" h="59">
                    <a:moveTo>
                      <a:pt x="0" y="0"/>
                    </a:moveTo>
                    <a:lnTo>
                      <a:pt x="58" y="0"/>
                    </a:lnTo>
                    <a:lnTo>
                      <a:pt x="58" y="58"/>
                    </a:lnTo>
                    <a:lnTo>
                      <a:pt x="0" y="58"/>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4" name="Group 119"/>
            <p:cNvGrpSpPr>
              <a:grpSpLocks/>
            </p:cNvGrpSpPr>
            <p:nvPr/>
          </p:nvGrpSpPr>
          <p:grpSpPr bwMode="auto">
            <a:xfrm>
              <a:off x="6536" y="-3389"/>
              <a:ext cx="59" cy="2"/>
              <a:chOff x="6536" y="-3389"/>
              <a:chExt cx="59" cy="2"/>
            </a:xfrm>
          </p:grpSpPr>
          <p:sp>
            <p:nvSpPr>
              <p:cNvPr id="202" name="Freeform 120"/>
              <p:cNvSpPr>
                <a:spLocks/>
              </p:cNvSpPr>
              <p:nvPr/>
            </p:nvSpPr>
            <p:spPr bwMode="auto">
              <a:xfrm>
                <a:off x="6536" y="-3389"/>
                <a:ext cx="59" cy="2"/>
              </a:xfrm>
              <a:custGeom>
                <a:avLst/>
                <a:gdLst>
                  <a:gd name="T0" fmla="+- 0 6536 6536"/>
                  <a:gd name="T1" fmla="*/ T0 w 59"/>
                  <a:gd name="T2" fmla="+- 0 6594 6536"/>
                  <a:gd name="T3" fmla="*/ T2 w 59"/>
                </a:gdLst>
                <a:ahLst/>
                <a:cxnLst>
                  <a:cxn ang="0">
                    <a:pos x="T1" y="0"/>
                  </a:cxn>
                  <a:cxn ang="0">
                    <a:pos x="T3" y="0"/>
                  </a:cxn>
                </a:cxnLst>
                <a:rect l="0" t="0" r="r" b="b"/>
                <a:pathLst>
                  <a:path w="59">
                    <a:moveTo>
                      <a:pt x="0" y="0"/>
                    </a:moveTo>
                    <a:lnTo>
                      <a:pt x="58"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117"/>
            <p:cNvGrpSpPr>
              <a:grpSpLocks/>
            </p:cNvGrpSpPr>
            <p:nvPr/>
          </p:nvGrpSpPr>
          <p:grpSpPr bwMode="auto">
            <a:xfrm>
              <a:off x="6536" y="-3419"/>
              <a:ext cx="59" cy="59"/>
              <a:chOff x="6536" y="-3419"/>
              <a:chExt cx="59" cy="59"/>
            </a:xfrm>
          </p:grpSpPr>
          <p:sp>
            <p:nvSpPr>
              <p:cNvPr id="201" name="Freeform 118"/>
              <p:cNvSpPr>
                <a:spLocks/>
              </p:cNvSpPr>
              <p:nvPr/>
            </p:nvSpPr>
            <p:spPr bwMode="auto">
              <a:xfrm>
                <a:off x="6536" y="-3419"/>
                <a:ext cx="59" cy="59"/>
              </a:xfrm>
              <a:custGeom>
                <a:avLst/>
                <a:gdLst>
                  <a:gd name="T0" fmla="+- 0 6536 6536"/>
                  <a:gd name="T1" fmla="*/ T0 w 59"/>
                  <a:gd name="T2" fmla="+- 0 -3419 -3419"/>
                  <a:gd name="T3" fmla="*/ -3419 h 59"/>
                  <a:gd name="T4" fmla="+- 0 6594 6536"/>
                  <a:gd name="T5" fmla="*/ T4 w 59"/>
                  <a:gd name="T6" fmla="+- 0 -3419 -3419"/>
                  <a:gd name="T7" fmla="*/ -3419 h 59"/>
                  <a:gd name="T8" fmla="+- 0 6594 6536"/>
                  <a:gd name="T9" fmla="*/ T8 w 59"/>
                  <a:gd name="T10" fmla="+- 0 -3360 -3419"/>
                  <a:gd name="T11" fmla="*/ -3360 h 59"/>
                  <a:gd name="T12" fmla="+- 0 6536 6536"/>
                  <a:gd name="T13" fmla="*/ T12 w 59"/>
                  <a:gd name="T14" fmla="+- 0 -3360 -3419"/>
                  <a:gd name="T15" fmla="*/ -3360 h 59"/>
                  <a:gd name="T16" fmla="+- 0 6536 6536"/>
                  <a:gd name="T17" fmla="*/ T16 w 59"/>
                  <a:gd name="T18" fmla="+- 0 -3419 -3419"/>
                  <a:gd name="T19" fmla="*/ -3419 h 59"/>
                </a:gdLst>
                <a:ahLst/>
                <a:cxnLst>
                  <a:cxn ang="0">
                    <a:pos x="T1" y="T3"/>
                  </a:cxn>
                  <a:cxn ang="0">
                    <a:pos x="T5" y="T7"/>
                  </a:cxn>
                  <a:cxn ang="0">
                    <a:pos x="T9" y="T11"/>
                  </a:cxn>
                  <a:cxn ang="0">
                    <a:pos x="T13" y="T15"/>
                  </a:cxn>
                  <a:cxn ang="0">
                    <a:pos x="T17" y="T19"/>
                  </a:cxn>
                </a:cxnLst>
                <a:rect l="0" t="0" r="r" b="b"/>
                <a:pathLst>
                  <a:path w="59" h="59">
                    <a:moveTo>
                      <a:pt x="0" y="0"/>
                    </a:moveTo>
                    <a:lnTo>
                      <a:pt x="58" y="0"/>
                    </a:lnTo>
                    <a:lnTo>
                      <a:pt x="58"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115"/>
            <p:cNvGrpSpPr>
              <a:grpSpLocks/>
            </p:cNvGrpSpPr>
            <p:nvPr/>
          </p:nvGrpSpPr>
          <p:grpSpPr bwMode="auto">
            <a:xfrm>
              <a:off x="6836" y="-3339"/>
              <a:ext cx="59" cy="2"/>
              <a:chOff x="6836" y="-3339"/>
              <a:chExt cx="59" cy="2"/>
            </a:xfrm>
          </p:grpSpPr>
          <p:sp>
            <p:nvSpPr>
              <p:cNvPr id="200" name="Freeform 116"/>
              <p:cNvSpPr>
                <a:spLocks/>
              </p:cNvSpPr>
              <p:nvPr/>
            </p:nvSpPr>
            <p:spPr bwMode="auto">
              <a:xfrm>
                <a:off x="6836" y="-3339"/>
                <a:ext cx="59" cy="2"/>
              </a:xfrm>
              <a:custGeom>
                <a:avLst/>
                <a:gdLst>
                  <a:gd name="T0" fmla="+- 0 6836 6836"/>
                  <a:gd name="T1" fmla="*/ T0 w 59"/>
                  <a:gd name="T2" fmla="+- 0 6894 6836"/>
                  <a:gd name="T3" fmla="*/ T2 w 59"/>
                </a:gdLst>
                <a:ahLst/>
                <a:cxnLst>
                  <a:cxn ang="0">
                    <a:pos x="T1" y="0"/>
                  </a:cxn>
                  <a:cxn ang="0">
                    <a:pos x="T3" y="0"/>
                  </a:cxn>
                </a:cxnLst>
                <a:rect l="0" t="0" r="r" b="b"/>
                <a:pathLst>
                  <a:path w="59">
                    <a:moveTo>
                      <a:pt x="0" y="0"/>
                    </a:moveTo>
                    <a:lnTo>
                      <a:pt x="58"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7" name="Group 113"/>
            <p:cNvGrpSpPr>
              <a:grpSpLocks/>
            </p:cNvGrpSpPr>
            <p:nvPr/>
          </p:nvGrpSpPr>
          <p:grpSpPr bwMode="auto">
            <a:xfrm>
              <a:off x="6836" y="-3368"/>
              <a:ext cx="59" cy="59"/>
              <a:chOff x="6836" y="-3368"/>
              <a:chExt cx="59" cy="59"/>
            </a:xfrm>
          </p:grpSpPr>
          <p:sp>
            <p:nvSpPr>
              <p:cNvPr id="199" name="Freeform 114"/>
              <p:cNvSpPr>
                <a:spLocks/>
              </p:cNvSpPr>
              <p:nvPr/>
            </p:nvSpPr>
            <p:spPr bwMode="auto">
              <a:xfrm>
                <a:off x="6836" y="-3368"/>
                <a:ext cx="59" cy="59"/>
              </a:xfrm>
              <a:custGeom>
                <a:avLst/>
                <a:gdLst>
                  <a:gd name="T0" fmla="+- 0 6836 6836"/>
                  <a:gd name="T1" fmla="*/ T0 w 59"/>
                  <a:gd name="T2" fmla="+- 0 -3368 -3368"/>
                  <a:gd name="T3" fmla="*/ -3368 h 59"/>
                  <a:gd name="T4" fmla="+- 0 6894 6836"/>
                  <a:gd name="T5" fmla="*/ T4 w 59"/>
                  <a:gd name="T6" fmla="+- 0 -3368 -3368"/>
                  <a:gd name="T7" fmla="*/ -3368 h 59"/>
                  <a:gd name="T8" fmla="+- 0 6894 6836"/>
                  <a:gd name="T9" fmla="*/ T8 w 59"/>
                  <a:gd name="T10" fmla="+- 0 -3310 -3368"/>
                  <a:gd name="T11" fmla="*/ -3310 h 59"/>
                  <a:gd name="T12" fmla="+- 0 6836 6836"/>
                  <a:gd name="T13" fmla="*/ T12 w 59"/>
                  <a:gd name="T14" fmla="+- 0 -3310 -3368"/>
                  <a:gd name="T15" fmla="*/ -3310 h 59"/>
                  <a:gd name="T16" fmla="+- 0 6836 6836"/>
                  <a:gd name="T17" fmla="*/ T16 w 59"/>
                  <a:gd name="T18" fmla="+- 0 -3368 -3368"/>
                  <a:gd name="T19" fmla="*/ -3368 h 59"/>
                </a:gdLst>
                <a:ahLst/>
                <a:cxnLst>
                  <a:cxn ang="0">
                    <a:pos x="T1" y="T3"/>
                  </a:cxn>
                  <a:cxn ang="0">
                    <a:pos x="T5" y="T7"/>
                  </a:cxn>
                  <a:cxn ang="0">
                    <a:pos x="T9" y="T11"/>
                  </a:cxn>
                  <a:cxn ang="0">
                    <a:pos x="T13" y="T15"/>
                  </a:cxn>
                  <a:cxn ang="0">
                    <a:pos x="T17" y="T19"/>
                  </a:cxn>
                </a:cxnLst>
                <a:rect l="0" t="0" r="r" b="b"/>
                <a:pathLst>
                  <a:path w="59" h="59">
                    <a:moveTo>
                      <a:pt x="0" y="0"/>
                    </a:moveTo>
                    <a:lnTo>
                      <a:pt x="58" y="0"/>
                    </a:lnTo>
                    <a:lnTo>
                      <a:pt x="58" y="58"/>
                    </a:lnTo>
                    <a:lnTo>
                      <a:pt x="0" y="58"/>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111"/>
            <p:cNvGrpSpPr>
              <a:grpSpLocks/>
            </p:cNvGrpSpPr>
            <p:nvPr/>
          </p:nvGrpSpPr>
          <p:grpSpPr bwMode="auto">
            <a:xfrm>
              <a:off x="7136" y="-3277"/>
              <a:ext cx="59" cy="2"/>
              <a:chOff x="7136" y="-3277"/>
              <a:chExt cx="59" cy="2"/>
            </a:xfrm>
          </p:grpSpPr>
          <p:sp>
            <p:nvSpPr>
              <p:cNvPr id="198" name="Freeform 112"/>
              <p:cNvSpPr>
                <a:spLocks/>
              </p:cNvSpPr>
              <p:nvPr/>
            </p:nvSpPr>
            <p:spPr bwMode="auto">
              <a:xfrm>
                <a:off x="7136" y="-3277"/>
                <a:ext cx="59" cy="2"/>
              </a:xfrm>
              <a:custGeom>
                <a:avLst/>
                <a:gdLst>
                  <a:gd name="T0" fmla="+- 0 7136 7136"/>
                  <a:gd name="T1" fmla="*/ T0 w 59"/>
                  <a:gd name="T2" fmla="+- 0 7194 7136"/>
                  <a:gd name="T3" fmla="*/ T2 w 59"/>
                </a:gdLst>
                <a:ahLst/>
                <a:cxnLst>
                  <a:cxn ang="0">
                    <a:pos x="T1" y="0"/>
                  </a:cxn>
                  <a:cxn ang="0">
                    <a:pos x="T3" y="0"/>
                  </a:cxn>
                </a:cxnLst>
                <a:rect l="0" t="0" r="r" b="b"/>
                <a:pathLst>
                  <a:path w="59">
                    <a:moveTo>
                      <a:pt x="0" y="0"/>
                    </a:moveTo>
                    <a:lnTo>
                      <a:pt x="58"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109"/>
            <p:cNvGrpSpPr>
              <a:grpSpLocks/>
            </p:cNvGrpSpPr>
            <p:nvPr/>
          </p:nvGrpSpPr>
          <p:grpSpPr bwMode="auto">
            <a:xfrm>
              <a:off x="7136" y="-3306"/>
              <a:ext cx="59" cy="59"/>
              <a:chOff x="7136" y="-3306"/>
              <a:chExt cx="59" cy="59"/>
            </a:xfrm>
          </p:grpSpPr>
          <p:sp>
            <p:nvSpPr>
              <p:cNvPr id="197" name="Freeform 110"/>
              <p:cNvSpPr>
                <a:spLocks/>
              </p:cNvSpPr>
              <p:nvPr/>
            </p:nvSpPr>
            <p:spPr bwMode="auto">
              <a:xfrm>
                <a:off x="7136" y="-3306"/>
                <a:ext cx="59" cy="59"/>
              </a:xfrm>
              <a:custGeom>
                <a:avLst/>
                <a:gdLst>
                  <a:gd name="T0" fmla="+- 0 7136 7136"/>
                  <a:gd name="T1" fmla="*/ T0 w 59"/>
                  <a:gd name="T2" fmla="+- 0 -3306 -3306"/>
                  <a:gd name="T3" fmla="*/ -3306 h 59"/>
                  <a:gd name="T4" fmla="+- 0 7194 7136"/>
                  <a:gd name="T5" fmla="*/ T4 w 59"/>
                  <a:gd name="T6" fmla="+- 0 -3306 -3306"/>
                  <a:gd name="T7" fmla="*/ -3306 h 59"/>
                  <a:gd name="T8" fmla="+- 0 7194 7136"/>
                  <a:gd name="T9" fmla="*/ T8 w 59"/>
                  <a:gd name="T10" fmla="+- 0 -3248 -3306"/>
                  <a:gd name="T11" fmla="*/ -3248 h 59"/>
                  <a:gd name="T12" fmla="+- 0 7136 7136"/>
                  <a:gd name="T13" fmla="*/ T12 w 59"/>
                  <a:gd name="T14" fmla="+- 0 -3248 -3306"/>
                  <a:gd name="T15" fmla="*/ -3248 h 59"/>
                  <a:gd name="T16" fmla="+- 0 7136 7136"/>
                  <a:gd name="T17" fmla="*/ T16 w 59"/>
                  <a:gd name="T18" fmla="+- 0 -3306 -3306"/>
                  <a:gd name="T19" fmla="*/ -3306 h 59"/>
                </a:gdLst>
                <a:ahLst/>
                <a:cxnLst>
                  <a:cxn ang="0">
                    <a:pos x="T1" y="T3"/>
                  </a:cxn>
                  <a:cxn ang="0">
                    <a:pos x="T5" y="T7"/>
                  </a:cxn>
                  <a:cxn ang="0">
                    <a:pos x="T9" y="T11"/>
                  </a:cxn>
                  <a:cxn ang="0">
                    <a:pos x="T13" y="T15"/>
                  </a:cxn>
                  <a:cxn ang="0">
                    <a:pos x="T17" y="T19"/>
                  </a:cxn>
                </a:cxnLst>
                <a:rect l="0" t="0" r="r" b="b"/>
                <a:pathLst>
                  <a:path w="59" h="59">
                    <a:moveTo>
                      <a:pt x="0" y="0"/>
                    </a:moveTo>
                    <a:lnTo>
                      <a:pt x="58" y="0"/>
                    </a:lnTo>
                    <a:lnTo>
                      <a:pt x="58" y="58"/>
                    </a:lnTo>
                    <a:lnTo>
                      <a:pt x="0" y="58"/>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0" name="Group 107"/>
            <p:cNvGrpSpPr>
              <a:grpSpLocks/>
            </p:cNvGrpSpPr>
            <p:nvPr/>
          </p:nvGrpSpPr>
          <p:grpSpPr bwMode="auto">
            <a:xfrm>
              <a:off x="7436" y="-3287"/>
              <a:ext cx="59" cy="2"/>
              <a:chOff x="7436" y="-3287"/>
              <a:chExt cx="59" cy="2"/>
            </a:xfrm>
          </p:grpSpPr>
          <p:sp>
            <p:nvSpPr>
              <p:cNvPr id="196" name="Freeform 108"/>
              <p:cNvSpPr>
                <a:spLocks/>
              </p:cNvSpPr>
              <p:nvPr/>
            </p:nvSpPr>
            <p:spPr bwMode="auto">
              <a:xfrm>
                <a:off x="7436" y="-3287"/>
                <a:ext cx="59" cy="2"/>
              </a:xfrm>
              <a:custGeom>
                <a:avLst/>
                <a:gdLst>
                  <a:gd name="T0" fmla="+- 0 7436 7436"/>
                  <a:gd name="T1" fmla="*/ T0 w 59"/>
                  <a:gd name="T2" fmla="+- 0 7494 7436"/>
                  <a:gd name="T3" fmla="*/ T2 w 59"/>
                </a:gdLst>
                <a:ahLst/>
                <a:cxnLst>
                  <a:cxn ang="0">
                    <a:pos x="T1" y="0"/>
                  </a:cxn>
                  <a:cxn ang="0">
                    <a:pos x="T3" y="0"/>
                  </a:cxn>
                </a:cxnLst>
                <a:rect l="0" t="0" r="r" b="b"/>
                <a:pathLst>
                  <a:path w="59">
                    <a:moveTo>
                      <a:pt x="0" y="0"/>
                    </a:moveTo>
                    <a:lnTo>
                      <a:pt x="58"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105"/>
            <p:cNvGrpSpPr>
              <a:grpSpLocks/>
            </p:cNvGrpSpPr>
            <p:nvPr/>
          </p:nvGrpSpPr>
          <p:grpSpPr bwMode="auto">
            <a:xfrm>
              <a:off x="7436" y="-3317"/>
              <a:ext cx="59" cy="59"/>
              <a:chOff x="7436" y="-3317"/>
              <a:chExt cx="59" cy="59"/>
            </a:xfrm>
          </p:grpSpPr>
          <p:sp>
            <p:nvSpPr>
              <p:cNvPr id="195" name="Freeform 106"/>
              <p:cNvSpPr>
                <a:spLocks/>
              </p:cNvSpPr>
              <p:nvPr/>
            </p:nvSpPr>
            <p:spPr bwMode="auto">
              <a:xfrm>
                <a:off x="7436" y="-3317"/>
                <a:ext cx="59" cy="59"/>
              </a:xfrm>
              <a:custGeom>
                <a:avLst/>
                <a:gdLst>
                  <a:gd name="T0" fmla="+- 0 7436 7436"/>
                  <a:gd name="T1" fmla="*/ T0 w 59"/>
                  <a:gd name="T2" fmla="+- 0 -3317 -3317"/>
                  <a:gd name="T3" fmla="*/ -3317 h 59"/>
                  <a:gd name="T4" fmla="+- 0 7494 7436"/>
                  <a:gd name="T5" fmla="*/ T4 w 59"/>
                  <a:gd name="T6" fmla="+- 0 -3317 -3317"/>
                  <a:gd name="T7" fmla="*/ -3317 h 59"/>
                  <a:gd name="T8" fmla="+- 0 7494 7436"/>
                  <a:gd name="T9" fmla="*/ T8 w 59"/>
                  <a:gd name="T10" fmla="+- 0 -3258 -3317"/>
                  <a:gd name="T11" fmla="*/ -3258 h 59"/>
                  <a:gd name="T12" fmla="+- 0 7436 7436"/>
                  <a:gd name="T13" fmla="*/ T12 w 59"/>
                  <a:gd name="T14" fmla="+- 0 -3258 -3317"/>
                  <a:gd name="T15" fmla="*/ -3258 h 59"/>
                  <a:gd name="T16" fmla="+- 0 7436 7436"/>
                  <a:gd name="T17" fmla="*/ T16 w 59"/>
                  <a:gd name="T18" fmla="+- 0 -3317 -3317"/>
                  <a:gd name="T19" fmla="*/ -3317 h 59"/>
                </a:gdLst>
                <a:ahLst/>
                <a:cxnLst>
                  <a:cxn ang="0">
                    <a:pos x="T1" y="T3"/>
                  </a:cxn>
                  <a:cxn ang="0">
                    <a:pos x="T5" y="T7"/>
                  </a:cxn>
                  <a:cxn ang="0">
                    <a:pos x="T9" y="T11"/>
                  </a:cxn>
                  <a:cxn ang="0">
                    <a:pos x="T13" y="T15"/>
                  </a:cxn>
                  <a:cxn ang="0">
                    <a:pos x="T17" y="T19"/>
                  </a:cxn>
                </a:cxnLst>
                <a:rect l="0" t="0" r="r" b="b"/>
                <a:pathLst>
                  <a:path w="59" h="59">
                    <a:moveTo>
                      <a:pt x="0" y="0"/>
                    </a:moveTo>
                    <a:lnTo>
                      <a:pt x="58" y="0"/>
                    </a:lnTo>
                    <a:lnTo>
                      <a:pt x="58"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103"/>
            <p:cNvGrpSpPr>
              <a:grpSpLocks/>
            </p:cNvGrpSpPr>
            <p:nvPr/>
          </p:nvGrpSpPr>
          <p:grpSpPr bwMode="auto">
            <a:xfrm>
              <a:off x="7736" y="-3287"/>
              <a:ext cx="59" cy="2"/>
              <a:chOff x="7736" y="-3287"/>
              <a:chExt cx="59" cy="2"/>
            </a:xfrm>
          </p:grpSpPr>
          <p:sp>
            <p:nvSpPr>
              <p:cNvPr id="194" name="Freeform 104"/>
              <p:cNvSpPr>
                <a:spLocks/>
              </p:cNvSpPr>
              <p:nvPr/>
            </p:nvSpPr>
            <p:spPr bwMode="auto">
              <a:xfrm>
                <a:off x="7736" y="-3287"/>
                <a:ext cx="59" cy="2"/>
              </a:xfrm>
              <a:custGeom>
                <a:avLst/>
                <a:gdLst>
                  <a:gd name="T0" fmla="+- 0 7736 7736"/>
                  <a:gd name="T1" fmla="*/ T0 w 59"/>
                  <a:gd name="T2" fmla="+- 0 7794 7736"/>
                  <a:gd name="T3" fmla="*/ T2 w 59"/>
                </a:gdLst>
                <a:ahLst/>
                <a:cxnLst>
                  <a:cxn ang="0">
                    <a:pos x="T1" y="0"/>
                  </a:cxn>
                  <a:cxn ang="0">
                    <a:pos x="T3" y="0"/>
                  </a:cxn>
                </a:cxnLst>
                <a:rect l="0" t="0" r="r" b="b"/>
                <a:pathLst>
                  <a:path w="59">
                    <a:moveTo>
                      <a:pt x="0" y="0"/>
                    </a:moveTo>
                    <a:lnTo>
                      <a:pt x="58"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3" name="Group 101"/>
            <p:cNvGrpSpPr>
              <a:grpSpLocks/>
            </p:cNvGrpSpPr>
            <p:nvPr/>
          </p:nvGrpSpPr>
          <p:grpSpPr bwMode="auto">
            <a:xfrm>
              <a:off x="7736" y="-3317"/>
              <a:ext cx="59" cy="59"/>
              <a:chOff x="7736" y="-3317"/>
              <a:chExt cx="59" cy="59"/>
            </a:xfrm>
          </p:grpSpPr>
          <p:sp>
            <p:nvSpPr>
              <p:cNvPr id="193" name="Freeform 102"/>
              <p:cNvSpPr>
                <a:spLocks/>
              </p:cNvSpPr>
              <p:nvPr/>
            </p:nvSpPr>
            <p:spPr bwMode="auto">
              <a:xfrm>
                <a:off x="7736" y="-3317"/>
                <a:ext cx="59" cy="59"/>
              </a:xfrm>
              <a:custGeom>
                <a:avLst/>
                <a:gdLst>
                  <a:gd name="T0" fmla="+- 0 7736 7736"/>
                  <a:gd name="T1" fmla="*/ T0 w 59"/>
                  <a:gd name="T2" fmla="+- 0 -3317 -3317"/>
                  <a:gd name="T3" fmla="*/ -3317 h 59"/>
                  <a:gd name="T4" fmla="+- 0 7794 7736"/>
                  <a:gd name="T5" fmla="*/ T4 w 59"/>
                  <a:gd name="T6" fmla="+- 0 -3317 -3317"/>
                  <a:gd name="T7" fmla="*/ -3317 h 59"/>
                  <a:gd name="T8" fmla="+- 0 7794 7736"/>
                  <a:gd name="T9" fmla="*/ T8 w 59"/>
                  <a:gd name="T10" fmla="+- 0 -3258 -3317"/>
                  <a:gd name="T11" fmla="*/ -3258 h 59"/>
                  <a:gd name="T12" fmla="+- 0 7736 7736"/>
                  <a:gd name="T13" fmla="*/ T12 w 59"/>
                  <a:gd name="T14" fmla="+- 0 -3258 -3317"/>
                  <a:gd name="T15" fmla="*/ -3258 h 59"/>
                  <a:gd name="T16" fmla="+- 0 7736 7736"/>
                  <a:gd name="T17" fmla="*/ T16 w 59"/>
                  <a:gd name="T18" fmla="+- 0 -3317 -3317"/>
                  <a:gd name="T19" fmla="*/ -3317 h 59"/>
                </a:gdLst>
                <a:ahLst/>
                <a:cxnLst>
                  <a:cxn ang="0">
                    <a:pos x="T1" y="T3"/>
                  </a:cxn>
                  <a:cxn ang="0">
                    <a:pos x="T5" y="T7"/>
                  </a:cxn>
                  <a:cxn ang="0">
                    <a:pos x="T9" y="T11"/>
                  </a:cxn>
                  <a:cxn ang="0">
                    <a:pos x="T13" y="T15"/>
                  </a:cxn>
                  <a:cxn ang="0">
                    <a:pos x="T17" y="T19"/>
                  </a:cxn>
                </a:cxnLst>
                <a:rect l="0" t="0" r="r" b="b"/>
                <a:pathLst>
                  <a:path w="59" h="59">
                    <a:moveTo>
                      <a:pt x="0" y="0"/>
                    </a:moveTo>
                    <a:lnTo>
                      <a:pt x="58" y="0"/>
                    </a:lnTo>
                    <a:lnTo>
                      <a:pt x="58"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99"/>
            <p:cNvGrpSpPr>
              <a:grpSpLocks/>
            </p:cNvGrpSpPr>
            <p:nvPr/>
          </p:nvGrpSpPr>
          <p:grpSpPr bwMode="auto">
            <a:xfrm>
              <a:off x="8035" y="-3225"/>
              <a:ext cx="59" cy="2"/>
              <a:chOff x="8035" y="-3225"/>
              <a:chExt cx="59" cy="2"/>
            </a:xfrm>
          </p:grpSpPr>
          <p:sp>
            <p:nvSpPr>
              <p:cNvPr id="192" name="Freeform 100"/>
              <p:cNvSpPr>
                <a:spLocks/>
              </p:cNvSpPr>
              <p:nvPr/>
            </p:nvSpPr>
            <p:spPr bwMode="auto">
              <a:xfrm>
                <a:off x="8035" y="-3225"/>
                <a:ext cx="59" cy="2"/>
              </a:xfrm>
              <a:custGeom>
                <a:avLst/>
                <a:gdLst>
                  <a:gd name="T0" fmla="+- 0 8035 8035"/>
                  <a:gd name="T1" fmla="*/ T0 w 59"/>
                  <a:gd name="T2" fmla="+- 0 8094 8035"/>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97"/>
            <p:cNvGrpSpPr>
              <a:grpSpLocks/>
            </p:cNvGrpSpPr>
            <p:nvPr/>
          </p:nvGrpSpPr>
          <p:grpSpPr bwMode="auto">
            <a:xfrm>
              <a:off x="8035" y="-3255"/>
              <a:ext cx="59" cy="59"/>
              <a:chOff x="8035" y="-3255"/>
              <a:chExt cx="59" cy="59"/>
            </a:xfrm>
          </p:grpSpPr>
          <p:sp>
            <p:nvSpPr>
              <p:cNvPr id="191" name="Freeform 98"/>
              <p:cNvSpPr>
                <a:spLocks/>
              </p:cNvSpPr>
              <p:nvPr/>
            </p:nvSpPr>
            <p:spPr bwMode="auto">
              <a:xfrm>
                <a:off x="8035" y="-3255"/>
                <a:ext cx="59" cy="59"/>
              </a:xfrm>
              <a:custGeom>
                <a:avLst/>
                <a:gdLst>
                  <a:gd name="T0" fmla="+- 0 8035 8035"/>
                  <a:gd name="T1" fmla="*/ T0 w 59"/>
                  <a:gd name="T2" fmla="+- 0 -3255 -3255"/>
                  <a:gd name="T3" fmla="*/ -3255 h 59"/>
                  <a:gd name="T4" fmla="+- 0 8094 8035"/>
                  <a:gd name="T5" fmla="*/ T4 w 59"/>
                  <a:gd name="T6" fmla="+- 0 -3255 -3255"/>
                  <a:gd name="T7" fmla="*/ -3255 h 59"/>
                  <a:gd name="T8" fmla="+- 0 8094 8035"/>
                  <a:gd name="T9" fmla="*/ T8 w 59"/>
                  <a:gd name="T10" fmla="+- 0 -3196 -3255"/>
                  <a:gd name="T11" fmla="*/ -3196 h 59"/>
                  <a:gd name="T12" fmla="+- 0 8035 8035"/>
                  <a:gd name="T13" fmla="*/ T12 w 59"/>
                  <a:gd name="T14" fmla="+- 0 -3196 -3255"/>
                  <a:gd name="T15" fmla="*/ -3196 h 59"/>
                  <a:gd name="T16" fmla="+- 0 8035 8035"/>
                  <a:gd name="T17" fmla="*/ T16 w 59"/>
                  <a:gd name="T18" fmla="+- 0 -3255 -3255"/>
                  <a:gd name="T19" fmla="*/ -3255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95"/>
            <p:cNvGrpSpPr>
              <a:grpSpLocks/>
            </p:cNvGrpSpPr>
            <p:nvPr/>
          </p:nvGrpSpPr>
          <p:grpSpPr bwMode="auto">
            <a:xfrm>
              <a:off x="8335" y="-3241"/>
              <a:ext cx="59" cy="2"/>
              <a:chOff x="8335" y="-3241"/>
              <a:chExt cx="59" cy="2"/>
            </a:xfrm>
          </p:grpSpPr>
          <p:sp>
            <p:nvSpPr>
              <p:cNvPr id="190" name="Freeform 96"/>
              <p:cNvSpPr>
                <a:spLocks/>
              </p:cNvSpPr>
              <p:nvPr/>
            </p:nvSpPr>
            <p:spPr bwMode="auto">
              <a:xfrm>
                <a:off x="8335" y="-3241"/>
                <a:ext cx="59" cy="2"/>
              </a:xfrm>
              <a:custGeom>
                <a:avLst/>
                <a:gdLst>
                  <a:gd name="T0" fmla="+- 0 8335 8335"/>
                  <a:gd name="T1" fmla="*/ T0 w 59"/>
                  <a:gd name="T2" fmla="+- 0 8394 8335"/>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93"/>
            <p:cNvGrpSpPr>
              <a:grpSpLocks/>
            </p:cNvGrpSpPr>
            <p:nvPr/>
          </p:nvGrpSpPr>
          <p:grpSpPr bwMode="auto">
            <a:xfrm>
              <a:off x="8335" y="-3270"/>
              <a:ext cx="59" cy="59"/>
              <a:chOff x="8335" y="-3270"/>
              <a:chExt cx="59" cy="59"/>
            </a:xfrm>
          </p:grpSpPr>
          <p:sp>
            <p:nvSpPr>
              <p:cNvPr id="189" name="Freeform 94"/>
              <p:cNvSpPr>
                <a:spLocks/>
              </p:cNvSpPr>
              <p:nvPr/>
            </p:nvSpPr>
            <p:spPr bwMode="auto">
              <a:xfrm>
                <a:off x="8335" y="-3270"/>
                <a:ext cx="59" cy="59"/>
              </a:xfrm>
              <a:custGeom>
                <a:avLst/>
                <a:gdLst>
                  <a:gd name="T0" fmla="+- 0 8335 8335"/>
                  <a:gd name="T1" fmla="*/ T0 w 59"/>
                  <a:gd name="T2" fmla="+- 0 -3270 -3270"/>
                  <a:gd name="T3" fmla="*/ -3270 h 59"/>
                  <a:gd name="T4" fmla="+- 0 8394 8335"/>
                  <a:gd name="T5" fmla="*/ T4 w 59"/>
                  <a:gd name="T6" fmla="+- 0 -3270 -3270"/>
                  <a:gd name="T7" fmla="*/ -3270 h 59"/>
                  <a:gd name="T8" fmla="+- 0 8394 8335"/>
                  <a:gd name="T9" fmla="*/ T8 w 59"/>
                  <a:gd name="T10" fmla="+- 0 -3211 -3270"/>
                  <a:gd name="T11" fmla="*/ -3211 h 59"/>
                  <a:gd name="T12" fmla="+- 0 8335 8335"/>
                  <a:gd name="T13" fmla="*/ T12 w 59"/>
                  <a:gd name="T14" fmla="+- 0 -3211 -3270"/>
                  <a:gd name="T15" fmla="*/ -3211 h 59"/>
                  <a:gd name="T16" fmla="+- 0 8335 8335"/>
                  <a:gd name="T17" fmla="*/ T16 w 59"/>
                  <a:gd name="T18" fmla="+- 0 -3270 -3270"/>
                  <a:gd name="T19" fmla="*/ -3270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1"/>
            <p:cNvGrpSpPr>
              <a:grpSpLocks/>
            </p:cNvGrpSpPr>
            <p:nvPr/>
          </p:nvGrpSpPr>
          <p:grpSpPr bwMode="auto">
            <a:xfrm>
              <a:off x="8635" y="-3186"/>
              <a:ext cx="59" cy="2"/>
              <a:chOff x="8635" y="-3186"/>
              <a:chExt cx="59" cy="2"/>
            </a:xfrm>
          </p:grpSpPr>
          <p:sp>
            <p:nvSpPr>
              <p:cNvPr id="188" name="Freeform 92"/>
              <p:cNvSpPr>
                <a:spLocks/>
              </p:cNvSpPr>
              <p:nvPr/>
            </p:nvSpPr>
            <p:spPr bwMode="auto">
              <a:xfrm>
                <a:off x="8635" y="-3186"/>
                <a:ext cx="59" cy="2"/>
              </a:xfrm>
              <a:custGeom>
                <a:avLst/>
                <a:gdLst>
                  <a:gd name="T0" fmla="+- 0 8635 8635"/>
                  <a:gd name="T1" fmla="*/ T0 w 59"/>
                  <a:gd name="T2" fmla="+- 0 8694 8635"/>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9" name="Group 89"/>
            <p:cNvGrpSpPr>
              <a:grpSpLocks/>
            </p:cNvGrpSpPr>
            <p:nvPr/>
          </p:nvGrpSpPr>
          <p:grpSpPr bwMode="auto">
            <a:xfrm>
              <a:off x="8635" y="-3215"/>
              <a:ext cx="59" cy="59"/>
              <a:chOff x="8635" y="-3215"/>
              <a:chExt cx="59" cy="59"/>
            </a:xfrm>
          </p:grpSpPr>
          <p:sp>
            <p:nvSpPr>
              <p:cNvPr id="187" name="Freeform 90"/>
              <p:cNvSpPr>
                <a:spLocks/>
              </p:cNvSpPr>
              <p:nvPr/>
            </p:nvSpPr>
            <p:spPr bwMode="auto">
              <a:xfrm>
                <a:off x="8635" y="-3215"/>
                <a:ext cx="59" cy="59"/>
              </a:xfrm>
              <a:custGeom>
                <a:avLst/>
                <a:gdLst>
                  <a:gd name="T0" fmla="+- 0 8635 8635"/>
                  <a:gd name="T1" fmla="*/ T0 w 59"/>
                  <a:gd name="T2" fmla="+- 0 -3215 -3215"/>
                  <a:gd name="T3" fmla="*/ -3215 h 59"/>
                  <a:gd name="T4" fmla="+- 0 8694 8635"/>
                  <a:gd name="T5" fmla="*/ T4 w 59"/>
                  <a:gd name="T6" fmla="+- 0 -3215 -3215"/>
                  <a:gd name="T7" fmla="*/ -3215 h 59"/>
                  <a:gd name="T8" fmla="+- 0 8694 8635"/>
                  <a:gd name="T9" fmla="*/ T8 w 59"/>
                  <a:gd name="T10" fmla="+- 0 -3156 -3215"/>
                  <a:gd name="T11" fmla="*/ -3156 h 59"/>
                  <a:gd name="T12" fmla="+- 0 8635 8635"/>
                  <a:gd name="T13" fmla="*/ T12 w 59"/>
                  <a:gd name="T14" fmla="+- 0 -3156 -3215"/>
                  <a:gd name="T15" fmla="*/ -3156 h 59"/>
                  <a:gd name="T16" fmla="+- 0 8635 8635"/>
                  <a:gd name="T17" fmla="*/ T16 w 59"/>
                  <a:gd name="T18" fmla="+- 0 -3215 -3215"/>
                  <a:gd name="T19" fmla="*/ -3215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87"/>
            <p:cNvGrpSpPr>
              <a:grpSpLocks/>
            </p:cNvGrpSpPr>
            <p:nvPr/>
          </p:nvGrpSpPr>
          <p:grpSpPr bwMode="auto">
            <a:xfrm>
              <a:off x="8935" y="-3101"/>
              <a:ext cx="59" cy="2"/>
              <a:chOff x="8935" y="-3101"/>
              <a:chExt cx="59" cy="2"/>
            </a:xfrm>
          </p:grpSpPr>
          <p:sp>
            <p:nvSpPr>
              <p:cNvPr id="186" name="Freeform 88"/>
              <p:cNvSpPr>
                <a:spLocks/>
              </p:cNvSpPr>
              <p:nvPr/>
            </p:nvSpPr>
            <p:spPr bwMode="auto">
              <a:xfrm>
                <a:off x="8935" y="-3101"/>
                <a:ext cx="59" cy="2"/>
              </a:xfrm>
              <a:custGeom>
                <a:avLst/>
                <a:gdLst>
                  <a:gd name="T0" fmla="+- 0 8935 8935"/>
                  <a:gd name="T1" fmla="*/ T0 w 59"/>
                  <a:gd name="T2" fmla="+- 0 8994 8935"/>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85"/>
            <p:cNvGrpSpPr>
              <a:grpSpLocks/>
            </p:cNvGrpSpPr>
            <p:nvPr/>
          </p:nvGrpSpPr>
          <p:grpSpPr bwMode="auto">
            <a:xfrm>
              <a:off x="8935" y="-3131"/>
              <a:ext cx="59" cy="59"/>
              <a:chOff x="8935" y="-3131"/>
              <a:chExt cx="59" cy="59"/>
            </a:xfrm>
          </p:grpSpPr>
          <p:sp>
            <p:nvSpPr>
              <p:cNvPr id="185" name="Freeform 86"/>
              <p:cNvSpPr>
                <a:spLocks/>
              </p:cNvSpPr>
              <p:nvPr/>
            </p:nvSpPr>
            <p:spPr bwMode="auto">
              <a:xfrm>
                <a:off x="8935" y="-3131"/>
                <a:ext cx="59" cy="59"/>
              </a:xfrm>
              <a:custGeom>
                <a:avLst/>
                <a:gdLst>
                  <a:gd name="T0" fmla="+- 0 8935 8935"/>
                  <a:gd name="T1" fmla="*/ T0 w 59"/>
                  <a:gd name="T2" fmla="+- 0 -3131 -3131"/>
                  <a:gd name="T3" fmla="*/ -3131 h 59"/>
                  <a:gd name="T4" fmla="+- 0 8994 8935"/>
                  <a:gd name="T5" fmla="*/ T4 w 59"/>
                  <a:gd name="T6" fmla="+- 0 -3131 -3131"/>
                  <a:gd name="T7" fmla="*/ -3131 h 59"/>
                  <a:gd name="T8" fmla="+- 0 8994 8935"/>
                  <a:gd name="T9" fmla="*/ T8 w 59"/>
                  <a:gd name="T10" fmla="+- 0 -3072 -3131"/>
                  <a:gd name="T11" fmla="*/ -3072 h 59"/>
                  <a:gd name="T12" fmla="+- 0 8935 8935"/>
                  <a:gd name="T13" fmla="*/ T12 w 59"/>
                  <a:gd name="T14" fmla="+- 0 -3072 -3131"/>
                  <a:gd name="T15" fmla="*/ -3072 h 59"/>
                  <a:gd name="T16" fmla="+- 0 8935 8935"/>
                  <a:gd name="T17" fmla="*/ T16 w 59"/>
                  <a:gd name="T18" fmla="+- 0 -3131 -3131"/>
                  <a:gd name="T19" fmla="*/ -3131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2" name="Group 83"/>
            <p:cNvGrpSpPr>
              <a:grpSpLocks/>
            </p:cNvGrpSpPr>
            <p:nvPr/>
          </p:nvGrpSpPr>
          <p:grpSpPr bwMode="auto">
            <a:xfrm>
              <a:off x="9235" y="-3039"/>
              <a:ext cx="59" cy="2"/>
              <a:chOff x="9235" y="-3039"/>
              <a:chExt cx="59" cy="2"/>
            </a:xfrm>
          </p:grpSpPr>
          <p:sp>
            <p:nvSpPr>
              <p:cNvPr id="184" name="Freeform 84"/>
              <p:cNvSpPr>
                <a:spLocks/>
              </p:cNvSpPr>
              <p:nvPr/>
            </p:nvSpPr>
            <p:spPr bwMode="auto">
              <a:xfrm>
                <a:off x="9235" y="-3039"/>
                <a:ext cx="59" cy="2"/>
              </a:xfrm>
              <a:custGeom>
                <a:avLst/>
                <a:gdLst>
                  <a:gd name="T0" fmla="+- 0 9235 9235"/>
                  <a:gd name="T1" fmla="*/ T0 w 59"/>
                  <a:gd name="T2" fmla="+- 0 9294 9235"/>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3" name="Group 81"/>
            <p:cNvGrpSpPr>
              <a:grpSpLocks/>
            </p:cNvGrpSpPr>
            <p:nvPr/>
          </p:nvGrpSpPr>
          <p:grpSpPr bwMode="auto">
            <a:xfrm>
              <a:off x="9235" y="-3069"/>
              <a:ext cx="59" cy="59"/>
              <a:chOff x="9235" y="-3069"/>
              <a:chExt cx="59" cy="59"/>
            </a:xfrm>
          </p:grpSpPr>
          <p:sp>
            <p:nvSpPr>
              <p:cNvPr id="183" name="Freeform 82"/>
              <p:cNvSpPr>
                <a:spLocks/>
              </p:cNvSpPr>
              <p:nvPr/>
            </p:nvSpPr>
            <p:spPr bwMode="auto">
              <a:xfrm>
                <a:off x="9235" y="-3069"/>
                <a:ext cx="59" cy="59"/>
              </a:xfrm>
              <a:custGeom>
                <a:avLst/>
                <a:gdLst>
                  <a:gd name="T0" fmla="+- 0 9235 9235"/>
                  <a:gd name="T1" fmla="*/ T0 w 59"/>
                  <a:gd name="T2" fmla="+- 0 -3069 -3069"/>
                  <a:gd name="T3" fmla="*/ -3069 h 59"/>
                  <a:gd name="T4" fmla="+- 0 9294 9235"/>
                  <a:gd name="T5" fmla="*/ T4 w 59"/>
                  <a:gd name="T6" fmla="+- 0 -3069 -3069"/>
                  <a:gd name="T7" fmla="*/ -3069 h 59"/>
                  <a:gd name="T8" fmla="+- 0 9294 9235"/>
                  <a:gd name="T9" fmla="*/ T8 w 59"/>
                  <a:gd name="T10" fmla="+- 0 -3010 -3069"/>
                  <a:gd name="T11" fmla="*/ -3010 h 59"/>
                  <a:gd name="T12" fmla="+- 0 9235 9235"/>
                  <a:gd name="T13" fmla="*/ T12 w 59"/>
                  <a:gd name="T14" fmla="+- 0 -3010 -3069"/>
                  <a:gd name="T15" fmla="*/ -3010 h 59"/>
                  <a:gd name="T16" fmla="+- 0 9235 9235"/>
                  <a:gd name="T17" fmla="*/ T16 w 59"/>
                  <a:gd name="T18" fmla="+- 0 -3069 -3069"/>
                  <a:gd name="T19" fmla="*/ -3069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79"/>
            <p:cNvGrpSpPr>
              <a:grpSpLocks/>
            </p:cNvGrpSpPr>
            <p:nvPr/>
          </p:nvGrpSpPr>
          <p:grpSpPr bwMode="auto">
            <a:xfrm>
              <a:off x="9535" y="-3043"/>
              <a:ext cx="59" cy="2"/>
              <a:chOff x="9535" y="-3043"/>
              <a:chExt cx="59" cy="2"/>
            </a:xfrm>
          </p:grpSpPr>
          <p:sp>
            <p:nvSpPr>
              <p:cNvPr id="182" name="Freeform 80"/>
              <p:cNvSpPr>
                <a:spLocks/>
              </p:cNvSpPr>
              <p:nvPr/>
            </p:nvSpPr>
            <p:spPr bwMode="auto">
              <a:xfrm>
                <a:off x="9535" y="-3043"/>
                <a:ext cx="59" cy="2"/>
              </a:xfrm>
              <a:custGeom>
                <a:avLst/>
                <a:gdLst>
                  <a:gd name="T0" fmla="+- 0 9535 9535"/>
                  <a:gd name="T1" fmla="*/ T0 w 59"/>
                  <a:gd name="T2" fmla="+- 0 9594 9535"/>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5" name="Group 77"/>
            <p:cNvGrpSpPr>
              <a:grpSpLocks/>
            </p:cNvGrpSpPr>
            <p:nvPr/>
          </p:nvGrpSpPr>
          <p:grpSpPr bwMode="auto">
            <a:xfrm>
              <a:off x="9535" y="-3072"/>
              <a:ext cx="59" cy="59"/>
              <a:chOff x="9535" y="-3072"/>
              <a:chExt cx="59" cy="59"/>
            </a:xfrm>
          </p:grpSpPr>
          <p:sp>
            <p:nvSpPr>
              <p:cNvPr id="181" name="Freeform 78"/>
              <p:cNvSpPr>
                <a:spLocks/>
              </p:cNvSpPr>
              <p:nvPr/>
            </p:nvSpPr>
            <p:spPr bwMode="auto">
              <a:xfrm>
                <a:off x="9535" y="-3072"/>
                <a:ext cx="59" cy="59"/>
              </a:xfrm>
              <a:custGeom>
                <a:avLst/>
                <a:gdLst>
                  <a:gd name="T0" fmla="+- 0 9535 9535"/>
                  <a:gd name="T1" fmla="*/ T0 w 59"/>
                  <a:gd name="T2" fmla="+- 0 -3072 -3072"/>
                  <a:gd name="T3" fmla="*/ -3072 h 59"/>
                  <a:gd name="T4" fmla="+- 0 9594 9535"/>
                  <a:gd name="T5" fmla="*/ T4 w 59"/>
                  <a:gd name="T6" fmla="+- 0 -3072 -3072"/>
                  <a:gd name="T7" fmla="*/ -3072 h 59"/>
                  <a:gd name="T8" fmla="+- 0 9594 9535"/>
                  <a:gd name="T9" fmla="*/ T8 w 59"/>
                  <a:gd name="T10" fmla="+- 0 -3014 -3072"/>
                  <a:gd name="T11" fmla="*/ -3014 h 59"/>
                  <a:gd name="T12" fmla="+- 0 9535 9535"/>
                  <a:gd name="T13" fmla="*/ T12 w 59"/>
                  <a:gd name="T14" fmla="+- 0 -3014 -3072"/>
                  <a:gd name="T15" fmla="*/ -3014 h 59"/>
                  <a:gd name="T16" fmla="+- 0 9535 9535"/>
                  <a:gd name="T17" fmla="*/ T16 w 59"/>
                  <a:gd name="T18" fmla="+- 0 -3072 -3072"/>
                  <a:gd name="T19" fmla="*/ -3072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8"/>
                    </a:lnTo>
                    <a:lnTo>
                      <a:pt x="0" y="58"/>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6" name="Group 75"/>
            <p:cNvGrpSpPr>
              <a:grpSpLocks/>
            </p:cNvGrpSpPr>
            <p:nvPr/>
          </p:nvGrpSpPr>
          <p:grpSpPr bwMode="auto">
            <a:xfrm>
              <a:off x="9835" y="-3039"/>
              <a:ext cx="59" cy="2"/>
              <a:chOff x="9835" y="-3039"/>
              <a:chExt cx="59" cy="2"/>
            </a:xfrm>
          </p:grpSpPr>
          <p:sp>
            <p:nvSpPr>
              <p:cNvPr id="180" name="Freeform 76"/>
              <p:cNvSpPr>
                <a:spLocks/>
              </p:cNvSpPr>
              <p:nvPr/>
            </p:nvSpPr>
            <p:spPr bwMode="auto">
              <a:xfrm>
                <a:off x="9835" y="-3039"/>
                <a:ext cx="59" cy="2"/>
              </a:xfrm>
              <a:custGeom>
                <a:avLst/>
                <a:gdLst>
                  <a:gd name="T0" fmla="+- 0 9835 9835"/>
                  <a:gd name="T1" fmla="*/ T0 w 59"/>
                  <a:gd name="T2" fmla="+- 0 9894 9835"/>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73"/>
            <p:cNvGrpSpPr>
              <a:grpSpLocks/>
            </p:cNvGrpSpPr>
            <p:nvPr/>
          </p:nvGrpSpPr>
          <p:grpSpPr bwMode="auto">
            <a:xfrm>
              <a:off x="9835" y="-3069"/>
              <a:ext cx="59" cy="59"/>
              <a:chOff x="9835" y="-3069"/>
              <a:chExt cx="59" cy="59"/>
            </a:xfrm>
          </p:grpSpPr>
          <p:sp>
            <p:nvSpPr>
              <p:cNvPr id="179" name="Freeform 74"/>
              <p:cNvSpPr>
                <a:spLocks/>
              </p:cNvSpPr>
              <p:nvPr/>
            </p:nvSpPr>
            <p:spPr bwMode="auto">
              <a:xfrm>
                <a:off x="9835" y="-3069"/>
                <a:ext cx="59" cy="59"/>
              </a:xfrm>
              <a:custGeom>
                <a:avLst/>
                <a:gdLst>
                  <a:gd name="T0" fmla="+- 0 9835 9835"/>
                  <a:gd name="T1" fmla="*/ T0 w 59"/>
                  <a:gd name="T2" fmla="+- 0 -3069 -3069"/>
                  <a:gd name="T3" fmla="*/ -3069 h 59"/>
                  <a:gd name="T4" fmla="+- 0 9894 9835"/>
                  <a:gd name="T5" fmla="*/ T4 w 59"/>
                  <a:gd name="T6" fmla="+- 0 -3069 -3069"/>
                  <a:gd name="T7" fmla="*/ -3069 h 59"/>
                  <a:gd name="T8" fmla="+- 0 9894 9835"/>
                  <a:gd name="T9" fmla="*/ T8 w 59"/>
                  <a:gd name="T10" fmla="+- 0 -3010 -3069"/>
                  <a:gd name="T11" fmla="*/ -3010 h 59"/>
                  <a:gd name="T12" fmla="+- 0 9835 9835"/>
                  <a:gd name="T13" fmla="*/ T12 w 59"/>
                  <a:gd name="T14" fmla="+- 0 -3010 -3069"/>
                  <a:gd name="T15" fmla="*/ -3010 h 59"/>
                  <a:gd name="T16" fmla="+- 0 9835 9835"/>
                  <a:gd name="T17" fmla="*/ T16 w 59"/>
                  <a:gd name="T18" fmla="+- 0 -3069 -3069"/>
                  <a:gd name="T19" fmla="*/ -3069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8" name="Group 71"/>
            <p:cNvGrpSpPr>
              <a:grpSpLocks/>
            </p:cNvGrpSpPr>
            <p:nvPr/>
          </p:nvGrpSpPr>
          <p:grpSpPr bwMode="auto">
            <a:xfrm>
              <a:off x="10135" y="-3043"/>
              <a:ext cx="59" cy="2"/>
              <a:chOff x="10135" y="-3043"/>
              <a:chExt cx="59" cy="2"/>
            </a:xfrm>
          </p:grpSpPr>
          <p:sp>
            <p:nvSpPr>
              <p:cNvPr id="178" name="Freeform 72"/>
              <p:cNvSpPr>
                <a:spLocks/>
              </p:cNvSpPr>
              <p:nvPr/>
            </p:nvSpPr>
            <p:spPr bwMode="auto">
              <a:xfrm>
                <a:off x="10135" y="-3043"/>
                <a:ext cx="59" cy="2"/>
              </a:xfrm>
              <a:custGeom>
                <a:avLst/>
                <a:gdLst>
                  <a:gd name="T0" fmla="+- 0 10135 10135"/>
                  <a:gd name="T1" fmla="*/ T0 w 59"/>
                  <a:gd name="T2" fmla="+- 0 10194 10135"/>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9" name="Group 69"/>
            <p:cNvGrpSpPr>
              <a:grpSpLocks/>
            </p:cNvGrpSpPr>
            <p:nvPr/>
          </p:nvGrpSpPr>
          <p:grpSpPr bwMode="auto">
            <a:xfrm>
              <a:off x="10135" y="-3072"/>
              <a:ext cx="59" cy="59"/>
              <a:chOff x="10135" y="-3072"/>
              <a:chExt cx="59" cy="59"/>
            </a:xfrm>
          </p:grpSpPr>
          <p:sp>
            <p:nvSpPr>
              <p:cNvPr id="177" name="Freeform 70"/>
              <p:cNvSpPr>
                <a:spLocks/>
              </p:cNvSpPr>
              <p:nvPr/>
            </p:nvSpPr>
            <p:spPr bwMode="auto">
              <a:xfrm>
                <a:off x="10135" y="-3072"/>
                <a:ext cx="59" cy="59"/>
              </a:xfrm>
              <a:custGeom>
                <a:avLst/>
                <a:gdLst>
                  <a:gd name="T0" fmla="+- 0 10135 10135"/>
                  <a:gd name="T1" fmla="*/ T0 w 59"/>
                  <a:gd name="T2" fmla="+- 0 -3072 -3072"/>
                  <a:gd name="T3" fmla="*/ -3072 h 59"/>
                  <a:gd name="T4" fmla="+- 0 10194 10135"/>
                  <a:gd name="T5" fmla="*/ T4 w 59"/>
                  <a:gd name="T6" fmla="+- 0 -3072 -3072"/>
                  <a:gd name="T7" fmla="*/ -3072 h 59"/>
                  <a:gd name="T8" fmla="+- 0 10194 10135"/>
                  <a:gd name="T9" fmla="*/ T8 w 59"/>
                  <a:gd name="T10" fmla="+- 0 -3014 -3072"/>
                  <a:gd name="T11" fmla="*/ -3014 h 59"/>
                  <a:gd name="T12" fmla="+- 0 10135 10135"/>
                  <a:gd name="T13" fmla="*/ T12 w 59"/>
                  <a:gd name="T14" fmla="+- 0 -3014 -3072"/>
                  <a:gd name="T15" fmla="*/ -3014 h 59"/>
                  <a:gd name="T16" fmla="+- 0 10135 10135"/>
                  <a:gd name="T17" fmla="*/ T16 w 59"/>
                  <a:gd name="T18" fmla="+- 0 -3072 -3072"/>
                  <a:gd name="T19" fmla="*/ -3072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8"/>
                    </a:lnTo>
                    <a:lnTo>
                      <a:pt x="0" y="58"/>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67"/>
            <p:cNvGrpSpPr>
              <a:grpSpLocks/>
            </p:cNvGrpSpPr>
            <p:nvPr/>
          </p:nvGrpSpPr>
          <p:grpSpPr bwMode="auto">
            <a:xfrm>
              <a:off x="10435" y="-3156"/>
              <a:ext cx="59" cy="2"/>
              <a:chOff x="10435" y="-3156"/>
              <a:chExt cx="59" cy="2"/>
            </a:xfrm>
          </p:grpSpPr>
          <p:sp>
            <p:nvSpPr>
              <p:cNvPr id="176" name="Freeform 68"/>
              <p:cNvSpPr>
                <a:spLocks/>
              </p:cNvSpPr>
              <p:nvPr/>
            </p:nvSpPr>
            <p:spPr bwMode="auto">
              <a:xfrm>
                <a:off x="10435" y="-3156"/>
                <a:ext cx="59" cy="2"/>
              </a:xfrm>
              <a:custGeom>
                <a:avLst/>
                <a:gdLst>
                  <a:gd name="T0" fmla="+- 0 10435 10435"/>
                  <a:gd name="T1" fmla="*/ T0 w 59"/>
                  <a:gd name="T2" fmla="+- 0 10494 10435"/>
                  <a:gd name="T3" fmla="*/ T2 w 59"/>
                </a:gdLst>
                <a:ahLst/>
                <a:cxnLst>
                  <a:cxn ang="0">
                    <a:pos x="T1" y="0"/>
                  </a:cxn>
                  <a:cxn ang="0">
                    <a:pos x="T3" y="0"/>
                  </a:cxn>
                </a:cxnLst>
                <a:rect l="0" t="0" r="r" b="b"/>
                <a:pathLst>
                  <a:path w="59">
                    <a:moveTo>
                      <a:pt x="0" y="0"/>
                    </a:moveTo>
                    <a:lnTo>
                      <a:pt x="59"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1" name="Group 65"/>
            <p:cNvGrpSpPr>
              <a:grpSpLocks/>
            </p:cNvGrpSpPr>
            <p:nvPr/>
          </p:nvGrpSpPr>
          <p:grpSpPr bwMode="auto">
            <a:xfrm>
              <a:off x="10435" y="-3186"/>
              <a:ext cx="59" cy="59"/>
              <a:chOff x="10435" y="-3186"/>
              <a:chExt cx="59" cy="59"/>
            </a:xfrm>
          </p:grpSpPr>
          <p:sp>
            <p:nvSpPr>
              <p:cNvPr id="175" name="Freeform 66"/>
              <p:cNvSpPr>
                <a:spLocks/>
              </p:cNvSpPr>
              <p:nvPr/>
            </p:nvSpPr>
            <p:spPr bwMode="auto">
              <a:xfrm>
                <a:off x="10435" y="-3186"/>
                <a:ext cx="59" cy="59"/>
              </a:xfrm>
              <a:custGeom>
                <a:avLst/>
                <a:gdLst>
                  <a:gd name="T0" fmla="+- 0 10435 10435"/>
                  <a:gd name="T1" fmla="*/ T0 w 59"/>
                  <a:gd name="T2" fmla="+- 0 -3186 -3186"/>
                  <a:gd name="T3" fmla="*/ -3186 h 59"/>
                  <a:gd name="T4" fmla="+- 0 10494 10435"/>
                  <a:gd name="T5" fmla="*/ T4 w 59"/>
                  <a:gd name="T6" fmla="+- 0 -3186 -3186"/>
                  <a:gd name="T7" fmla="*/ -3186 h 59"/>
                  <a:gd name="T8" fmla="+- 0 10494 10435"/>
                  <a:gd name="T9" fmla="*/ T8 w 59"/>
                  <a:gd name="T10" fmla="+- 0 -3127 -3186"/>
                  <a:gd name="T11" fmla="*/ -3127 h 59"/>
                  <a:gd name="T12" fmla="+- 0 10435 10435"/>
                  <a:gd name="T13" fmla="*/ T12 w 59"/>
                  <a:gd name="T14" fmla="+- 0 -3127 -3186"/>
                  <a:gd name="T15" fmla="*/ -3127 h 59"/>
                  <a:gd name="T16" fmla="+- 0 10435 10435"/>
                  <a:gd name="T17" fmla="*/ T16 w 59"/>
                  <a:gd name="T18" fmla="+- 0 -3186 -3186"/>
                  <a:gd name="T19" fmla="*/ -3186 h 59"/>
                </a:gdLst>
                <a:ahLst/>
                <a:cxnLst>
                  <a:cxn ang="0">
                    <a:pos x="T1" y="T3"/>
                  </a:cxn>
                  <a:cxn ang="0">
                    <a:pos x="T5" y="T7"/>
                  </a:cxn>
                  <a:cxn ang="0">
                    <a:pos x="T9" y="T11"/>
                  </a:cxn>
                  <a:cxn ang="0">
                    <a:pos x="T13" y="T15"/>
                  </a:cxn>
                  <a:cxn ang="0">
                    <a:pos x="T17" y="T19"/>
                  </a:cxn>
                </a:cxnLst>
                <a:rect l="0" t="0" r="r" b="b"/>
                <a:pathLst>
                  <a:path w="59" h="59">
                    <a:moveTo>
                      <a:pt x="0" y="0"/>
                    </a:moveTo>
                    <a:lnTo>
                      <a:pt x="59" y="0"/>
                    </a:lnTo>
                    <a:lnTo>
                      <a:pt x="59" y="59"/>
                    </a:lnTo>
                    <a:lnTo>
                      <a:pt x="0" y="59"/>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2" name="Group 63"/>
            <p:cNvGrpSpPr>
              <a:grpSpLocks/>
            </p:cNvGrpSpPr>
            <p:nvPr/>
          </p:nvGrpSpPr>
          <p:grpSpPr bwMode="auto">
            <a:xfrm>
              <a:off x="10735" y="-3277"/>
              <a:ext cx="59" cy="2"/>
              <a:chOff x="10735" y="-3277"/>
              <a:chExt cx="59" cy="2"/>
            </a:xfrm>
          </p:grpSpPr>
          <p:sp>
            <p:nvSpPr>
              <p:cNvPr id="174" name="Freeform 64"/>
              <p:cNvSpPr>
                <a:spLocks/>
              </p:cNvSpPr>
              <p:nvPr/>
            </p:nvSpPr>
            <p:spPr bwMode="auto">
              <a:xfrm>
                <a:off x="10735" y="-3277"/>
                <a:ext cx="59" cy="2"/>
              </a:xfrm>
              <a:custGeom>
                <a:avLst/>
                <a:gdLst>
                  <a:gd name="T0" fmla="+- 0 10735 10735"/>
                  <a:gd name="T1" fmla="*/ T0 w 59"/>
                  <a:gd name="T2" fmla="+- 0 10793 10735"/>
                  <a:gd name="T3" fmla="*/ T2 w 59"/>
                </a:gdLst>
                <a:ahLst/>
                <a:cxnLst>
                  <a:cxn ang="0">
                    <a:pos x="T1" y="0"/>
                  </a:cxn>
                  <a:cxn ang="0">
                    <a:pos x="T3" y="0"/>
                  </a:cxn>
                </a:cxnLst>
                <a:rect l="0" t="0" r="r" b="b"/>
                <a:pathLst>
                  <a:path w="59">
                    <a:moveTo>
                      <a:pt x="0" y="0"/>
                    </a:moveTo>
                    <a:lnTo>
                      <a:pt x="58" y="0"/>
                    </a:lnTo>
                  </a:path>
                </a:pathLst>
              </a:custGeom>
              <a:noFill/>
              <a:ln w="37161">
                <a:solidFill>
                  <a:srgbClr val="6A2C9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61"/>
            <p:cNvGrpSpPr>
              <a:grpSpLocks/>
            </p:cNvGrpSpPr>
            <p:nvPr/>
          </p:nvGrpSpPr>
          <p:grpSpPr bwMode="auto">
            <a:xfrm>
              <a:off x="10735" y="-3306"/>
              <a:ext cx="59" cy="59"/>
              <a:chOff x="10735" y="-3306"/>
              <a:chExt cx="59" cy="59"/>
            </a:xfrm>
          </p:grpSpPr>
          <p:sp>
            <p:nvSpPr>
              <p:cNvPr id="173" name="Freeform 62"/>
              <p:cNvSpPr>
                <a:spLocks/>
              </p:cNvSpPr>
              <p:nvPr/>
            </p:nvSpPr>
            <p:spPr bwMode="auto">
              <a:xfrm>
                <a:off x="10735" y="-3306"/>
                <a:ext cx="59" cy="59"/>
              </a:xfrm>
              <a:custGeom>
                <a:avLst/>
                <a:gdLst>
                  <a:gd name="T0" fmla="+- 0 10735 10735"/>
                  <a:gd name="T1" fmla="*/ T0 w 59"/>
                  <a:gd name="T2" fmla="+- 0 -3306 -3306"/>
                  <a:gd name="T3" fmla="*/ -3306 h 59"/>
                  <a:gd name="T4" fmla="+- 0 10793 10735"/>
                  <a:gd name="T5" fmla="*/ T4 w 59"/>
                  <a:gd name="T6" fmla="+- 0 -3306 -3306"/>
                  <a:gd name="T7" fmla="*/ -3306 h 59"/>
                  <a:gd name="T8" fmla="+- 0 10793 10735"/>
                  <a:gd name="T9" fmla="*/ T8 w 59"/>
                  <a:gd name="T10" fmla="+- 0 -3248 -3306"/>
                  <a:gd name="T11" fmla="*/ -3248 h 59"/>
                  <a:gd name="T12" fmla="+- 0 10735 10735"/>
                  <a:gd name="T13" fmla="*/ T12 w 59"/>
                  <a:gd name="T14" fmla="+- 0 -3248 -3306"/>
                  <a:gd name="T15" fmla="*/ -3248 h 59"/>
                  <a:gd name="T16" fmla="+- 0 10735 10735"/>
                  <a:gd name="T17" fmla="*/ T16 w 59"/>
                  <a:gd name="T18" fmla="+- 0 -3306 -3306"/>
                  <a:gd name="T19" fmla="*/ -3306 h 59"/>
                </a:gdLst>
                <a:ahLst/>
                <a:cxnLst>
                  <a:cxn ang="0">
                    <a:pos x="T1" y="T3"/>
                  </a:cxn>
                  <a:cxn ang="0">
                    <a:pos x="T5" y="T7"/>
                  </a:cxn>
                  <a:cxn ang="0">
                    <a:pos x="T9" y="T11"/>
                  </a:cxn>
                  <a:cxn ang="0">
                    <a:pos x="T13" y="T15"/>
                  </a:cxn>
                  <a:cxn ang="0">
                    <a:pos x="T17" y="T19"/>
                  </a:cxn>
                </a:cxnLst>
                <a:rect l="0" t="0" r="r" b="b"/>
                <a:pathLst>
                  <a:path w="59" h="59">
                    <a:moveTo>
                      <a:pt x="0" y="0"/>
                    </a:moveTo>
                    <a:lnTo>
                      <a:pt x="58" y="0"/>
                    </a:lnTo>
                    <a:lnTo>
                      <a:pt x="58" y="58"/>
                    </a:lnTo>
                    <a:lnTo>
                      <a:pt x="0" y="58"/>
                    </a:lnTo>
                    <a:lnTo>
                      <a:pt x="0" y="0"/>
                    </a:lnTo>
                    <a:close/>
                  </a:path>
                </a:pathLst>
              </a:custGeom>
              <a:noFill/>
              <a:ln w="4460">
                <a:solidFill>
                  <a:srgbClr val="68289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Group 59"/>
            <p:cNvGrpSpPr>
              <a:grpSpLocks/>
            </p:cNvGrpSpPr>
            <p:nvPr/>
          </p:nvGrpSpPr>
          <p:grpSpPr bwMode="auto">
            <a:xfrm>
              <a:off x="5366" y="-1381"/>
              <a:ext cx="5399" cy="350"/>
              <a:chOff x="5366" y="-1381"/>
              <a:chExt cx="5399" cy="350"/>
            </a:xfrm>
          </p:grpSpPr>
          <p:sp>
            <p:nvSpPr>
              <p:cNvPr id="172" name="Freeform 60"/>
              <p:cNvSpPr>
                <a:spLocks/>
              </p:cNvSpPr>
              <p:nvPr/>
            </p:nvSpPr>
            <p:spPr bwMode="auto">
              <a:xfrm>
                <a:off x="5366" y="-1381"/>
                <a:ext cx="5399" cy="350"/>
              </a:xfrm>
              <a:custGeom>
                <a:avLst/>
                <a:gdLst>
                  <a:gd name="T0" fmla="+- 0 5366 5366"/>
                  <a:gd name="T1" fmla="*/ T0 w 5399"/>
                  <a:gd name="T2" fmla="+- 0 -1074 -1381"/>
                  <a:gd name="T3" fmla="*/ -1074 h 350"/>
                  <a:gd name="T4" fmla="+- 0 5666 5366"/>
                  <a:gd name="T5" fmla="*/ T4 w 5399"/>
                  <a:gd name="T6" fmla="+- 0 -1048 -1381"/>
                  <a:gd name="T7" fmla="*/ -1048 h 350"/>
                  <a:gd name="T8" fmla="+- 0 5966 5366"/>
                  <a:gd name="T9" fmla="*/ T8 w 5399"/>
                  <a:gd name="T10" fmla="+- 0 -1031 -1381"/>
                  <a:gd name="T11" fmla="*/ -1031 h 350"/>
                  <a:gd name="T12" fmla="+- 0 6266 5366"/>
                  <a:gd name="T13" fmla="*/ T12 w 5399"/>
                  <a:gd name="T14" fmla="+- 0 -1034 -1381"/>
                  <a:gd name="T15" fmla="*/ -1034 h 350"/>
                  <a:gd name="T16" fmla="+- 0 6566 5366"/>
                  <a:gd name="T17" fmla="*/ T16 w 5399"/>
                  <a:gd name="T18" fmla="+- 0 -1045 -1381"/>
                  <a:gd name="T19" fmla="*/ -1045 h 350"/>
                  <a:gd name="T20" fmla="+- 0 6866 5366"/>
                  <a:gd name="T21" fmla="*/ T20 w 5399"/>
                  <a:gd name="T22" fmla="+- 0 -1078 -1381"/>
                  <a:gd name="T23" fmla="*/ -1078 h 350"/>
                  <a:gd name="T24" fmla="+- 0 7166 5366"/>
                  <a:gd name="T25" fmla="*/ T24 w 5399"/>
                  <a:gd name="T26" fmla="+- 0 -1100 -1381"/>
                  <a:gd name="T27" fmla="*/ -1100 h 350"/>
                  <a:gd name="T28" fmla="+- 0 7466 5366"/>
                  <a:gd name="T29" fmla="*/ T28 w 5399"/>
                  <a:gd name="T30" fmla="+- 0 -1107 -1381"/>
                  <a:gd name="T31" fmla="*/ -1107 h 350"/>
                  <a:gd name="T32" fmla="+- 0 7766 5366"/>
                  <a:gd name="T33" fmla="*/ T32 w 5399"/>
                  <a:gd name="T34" fmla="+- 0 -1121 -1381"/>
                  <a:gd name="T35" fmla="*/ -1121 h 350"/>
                  <a:gd name="T36" fmla="+- 0 8066 5366"/>
                  <a:gd name="T37" fmla="*/ T36 w 5399"/>
                  <a:gd name="T38" fmla="+- 0 -1155 -1381"/>
                  <a:gd name="T39" fmla="*/ -1155 h 350"/>
                  <a:gd name="T40" fmla="+- 0 8366 5366"/>
                  <a:gd name="T41" fmla="*/ T40 w 5399"/>
                  <a:gd name="T42" fmla="+- 0 -1150 -1381"/>
                  <a:gd name="T43" fmla="*/ -1150 h 350"/>
                  <a:gd name="T44" fmla="+- 0 8666 5366"/>
                  <a:gd name="T45" fmla="*/ T44 w 5399"/>
                  <a:gd name="T46" fmla="+- 0 -1191 -1381"/>
                  <a:gd name="T47" fmla="*/ -1191 h 350"/>
                  <a:gd name="T48" fmla="+- 0 8965 5366"/>
                  <a:gd name="T49" fmla="*/ T48 w 5399"/>
                  <a:gd name="T50" fmla="+- 0 -1227 -1381"/>
                  <a:gd name="T51" fmla="*/ -1227 h 350"/>
                  <a:gd name="T52" fmla="+- 0 9265 5366"/>
                  <a:gd name="T53" fmla="*/ T52 w 5399"/>
                  <a:gd name="T54" fmla="+- 0 -1250 -1381"/>
                  <a:gd name="T55" fmla="*/ -1250 h 350"/>
                  <a:gd name="T56" fmla="+- 0 9565 5366"/>
                  <a:gd name="T57" fmla="*/ T56 w 5399"/>
                  <a:gd name="T58" fmla="+- 0 -1282 -1381"/>
                  <a:gd name="T59" fmla="*/ -1282 h 350"/>
                  <a:gd name="T60" fmla="+- 0 9865 5366"/>
                  <a:gd name="T61" fmla="*/ T60 w 5399"/>
                  <a:gd name="T62" fmla="+- 0 -1300 -1381"/>
                  <a:gd name="T63" fmla="*/ -1300 h 350"/>
                  <a:gd name="T64" fmla="+- 0 10165 5366"/>
                  <a:gd name="T65" fmla="*/ T64 w 5399"/>
                  <a:gd name="T66" fmla="+- 0 -1312 -1381"/>
                  <a:gd name="T67" fmla="*/ -1312 h 350"/>
                  <a:gd name="T68" fmla="+- 0 10465 5366"/>
                  <a:gd name="T69" fmla="*/ T68 w 5399"/>
                  <a:gd name="T70" fmla="+- 0 -1348 -1381"/>
                  <a:gd name="T71" fmla="*/ -1348 h 350"/>
                  <a:gd name="T72" fmla="+- 0 10765 5366"/>
                  <a:gd name="T73" fmla="*/ T72 w 5399"/>
                  <a:gd name="T74" fmla="+- 0 -1381 -1381"/>
                  <a:gd name="T75" fmla="*/ -1381 h 3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399" h="350">
                    <a:moveTo>
                      <a:pt x="0" y="307"/>
                    </a:moveTo>
                    <a:lnTo>
                      <a:pt x="300" y="333"/>
                    </a:lnTo>
                    <a:lnTo>
                      <a:pt x="600" y="350"/>
                    </a:lnTo>
                    <a:lnTo>
                      <a:pt x="900" y="347"/>
                    </a:lnTo>
                    <a:lnTo>
                      <a:pt x="1200" y="336"/>
                    </a:lnTo>
                    <a:lnTo>
                      <a:pt x="1500" y="303"/>
                    </a:lnTo>
                    <a:lnTo>
                      <a:pt x="1800" y="281"/>
                    </a:lnTo>
                    <a:lnTo>
                      <a:pt x="2100" y="274"/>
                    </a:lnTo>
                    <a:lnTo>
                      <a:pt x="2400" y="260"/>
                    </a:lnTo>
                    <a:lnTo>
                      <a:pt x="2700" y="226"/>
                    </a:lnTo>
                    <a:lnTo>
                      <a:pt x="3000" y="231"/>
                    </a:lnTo>
                    <a:lnTo>
                      <a:pt x="3300" y="190"/>
                    </a:lnTo>
                    <a:lnTo>
                      <a:pt x="3599" y="154"/>
                    </a:lnTo>
                    <a:lnTo>
                      <a:pt x="3899" y="131"/>
                    </a:lnTo>
                    <a:lnTo>
                      <a:pt x="4199" y="99"/>
                    </a:lnTo>
                    <a:lnTo>
                      <a:pt x="4499" y="81"/>
                    </a:lnTo>
                    <a:lnTo>
                      <a:pt x="4799" y="69"/>
                    </a:lnTo>
                    <a:lnTo>
                      <a:pt x="5099" y="33"/>
                    </a:lnTo>
                    <a:lnTo>
                      <a:pt x="5399" y="0"/>
                    </a:lnTo>
                  </a:path>
                </a:pathLst>
              </a:custGeom>
              <a:noFill/>
              <a:ln w="15976">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5" name="Group 57"/>
            <p:cNvGrpSpPr>
              <a:grpSpLocks/>
            </p:cNvGrpSpPr>
            <p:nvPr/>
          </p:nvGrpSpPr>
          <p:grpSpPr bwMode="auto">
            <a:xfrm>
              <a:off x="5331" y="-1108"/>
              <a:ext cx="68" cy="68"/>
              <a:chOff x="5331" y="-1108"/>
              <a:chExt cx="68" cy="68"/>
            </a:xfrm>
          </p:grpSpPr>
          <p:sp>
            <p:nvSpPr>
              <p:cNvPr id="171" name="Freeform 58"/>
              <p:cNvSpPr>
                <a:spLocks/>
              </p:cNvSpPr>
              <p:nvPr/>
            </p:nvSpPr>
            <p:spPr bwMode="auto">
              <a:xfrm>
                <a:off x="5331" y="-1108"/>
                <a:ext cx="68" cy="68"/>
              </a:xfrm>
              <a:custGeom>
                <a:avLst/>
                <a:gdLst>
                  <a:gd name="T0" fmla="+- 0 5365 5331"/>
                  <a:gd name="T1" fmla="*/ T0 w 68"/>
                  <a:gd name="T2" fmla="+- 0 -1108 -1108"/>
                  <a:gd name="T3" fmla="*/ -1108 h 68"/>
                  <a:gd name="T4" fmla="+- 0 5399 5331"/>
                  <a:gd name="T5" fmla="*/ T4 w 68"/>
                  <a:gd name="T6" fmla="+- 0 -1040 -1108"/>
                  <a:gd name="T7" fmla="*/ -1040 h 68"/>
                  <a:gd name="T8" fmla="+- 0 5331 5331"/>
                  <a:gd name="T9" fmla="*/ T8 w 68"/>
                  <a:gd name="T10" fmla="+- 0 -1040 -1108"/>
                  <a:gd name="T11" fmla="*/ -1040 h 68"/>
                  <a:gd name="T12" fmla="+- 0 5365 5331"/>
                  <a:gd name="T13" fmla="*/ T12 w 68"/>
                  <a:gd name="T14" fmla="+- 0 -1108 -1108"/>
                  <a:gd name="T15" fmla="*/ -1108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55"/>
            <p:cNvGrpSpPr>
              <a:grpSpLocks/>
            </p:cNvGrpSpPr>
            <p:nvPr/>
          </p:nvGrpSpPr>
          <p:grpSpPr bwMode="auto">
            <a:xfrm>
              <a:off x="5631" y="-1083"/>
              <a:ext cx="68" cy="68"/>
              <a:chOff x="5631" y="-1083"/>
              <a:chExt cx="68" cy="68"/>
            </a:xfrm>
          </p:grpSpPr>
          <p:sp>
            <p:nvSpPr>
              <p:cNvPr id="170" name="Freeform 56"/>
              <p:cNvSpPr>
                <a:spLocks/>
              </p:cNvSpPr>
              <p:nvPr/>
            </p:nvSpPr>
            <p:spPr bwMode="auto">
              <a:xfrm>
                <a:off x="5631" y="-1083"/>
                <a:ext cx="68" cy="68"/>
              </a:xfrm>
              <a:custGeom>
                <a:avLst/>
                <a:gdLst>
                  <a:gd name="T0" fmla="+- 0 5665 5631"/>
                  <a:gd name="T1" fmla="*/ T0 w 68"/>
                  <a:gd name="T2" fmla="+- 0 -1083 -1083"/>
                  <a:gd name="T3" fmla="*/ -1083 h 68"/>
                  <a:gd name="T4" fmla="+- 0 5699 5631"/>
                  <a:gd name="T5" fmla="*/ T4 w 68"/>
                  <a:gd name="T6" fmla="+- 0 -1015 -1083"/>
                  <a:gd name="T7" fmla="*/ -1015 h 68"/>
                  <a:gd name="T8" fmla="+- 0 5631 5631"/>
                  <a:gd name="T9" fmla="*/ T8 w 68"/>
                  <a:gd name="T10" fmla="+- 0 -1015 -1083"/>
                  <a:gd name="T11" fmla="*/ -1015 h 68"/>
                  <a:gd name="T12" fmla="+- 0 5665 5631"/>
                  <a:gd name="T13" fmla="*/ T12 w 68"/>
                  <a:gd name="T14" fmla="+- 0 -1083 -1083"/>
                  <a:gd name="T15" fmla="*/ -1083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7" name="Group 53"/>
            <p:cNvGrpSpPr>
              <a:grpSpLocks/>
            </p:cNvGrpSpPr>
            <p:nvPr/>
          </p:nvGrpSpPr>
          <p:grpSpPr bwMode="auto">
            <a:xfrm>
              <a:off x="5931" y="-1064"/>
              <a:ext cx="68" cy="68"/>
              <a:chOff x="5931" y="-1064"/>
              <a:chExt cx="68" cy="68"/>
            </a:xfrm>
          </p:grpSpPr>
          <p:sp>
            <p:nvSpPr>
              <p:cNvPr id="169" name="Freeform 54"/>
              <p:cNvSpPr>
                <a:spLocks/>
              </p:cNvSpPr>
              <p:nvPr/>
            </p:nvSpPr>
            <p:spPr bwMode="auto">
              <a:xfrm>
                <a:off x="5931" y="-1064"/>
                <a:ext cx="68" cy="68"/>
              </a:xfrm>
              <a:custGeom>
                <a:avLst/>
                <a:gdLst>
                  <a:gd name="T0" fmla="+- 0 5965 5931"/>
                  <a:gd name="T1" fmla="*/ T0 w 68"/>
                  <a:gd name="T2" fmla="+- 0 -1064 -1064"/>
                  <a:gd name="T3" fmla="*/ -1064 h 68"/>
                  <a:gd name="T4" fmla="+- 0 5999 5931"/>
                  <a:gd name="T5" fmla="*/ T4 w 68"/>
                  <a:gd name="T6" fmla="+- 0 -996 -1064"/>
                  <a:gd name="T7" fmla="*/ -996 h 68"/>
                  <a:gd name="T8" fmla="+- 0 5931 5931"/>
                  <a:gd name="T9" fmla="*/ T8 w 68"/>
                  <a:gd name="T10" fmla="+- 0 -996 -1064"/>
                  <a:gd name="T11" fmla="*/ -996 h 68"/>
                  <a:gd name="T12" fmla="+- 0 5965 5931"/>
                  <a:gd name="T13" fmla="*/ T12 w 68"/>
                  <a:gd name="T14" fmla="+- 0 -1064 -1064"/>
                  <a:gd name="T15" fmla="*/ -1064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8" name="Group 51"/>
            <p:cNvGrpSpPr>
              <a:grpSpLocks/>
            </p:cNvGrpSpPr>
            <p:nvPr/>
          </p:nvGrpSpPr>
          <p:grpSpPr bwMode="auto">
            <a:xfrm>
              <a:off x="6231" y="-1068"/>
              <a:ext cx="68" cy="68"/>
              <a:chOff x="6231" y="-1068"/>
              <a:chExt cx="68" cy="68"/>
            </a:xfrm>
          </p:grpSpPr>
          <p:sp>
            <p:nvSpPr>
              <p:cNvPr id="168" name="Freeform 52"/>
              <p:cNvSpPr>
                <a:spLocks/>
              </p:cNvSpPr>
              <p:nvPr/>
            </p:nvSpPr>
            <p:spPr bwMode="auto">
              <a:xfrm>
                <a:off x="6231" y="-1068"/>
                <a:ext cx="68" cy="68"/>
              </a:xfrm>
              <a:custGeom>
                <a:avLst/>
                <a:gdLst>
                  <a:gd name="T0" fmla="+- 0 6265 6231"/>
                  <a:gd name="T1" fmla="*/ T0 w 68"/>
                  <a:gd name="T2" fmla="+- 0 -1068 -1068"/>
                  <a:gd name="T3" fmla="*/ -1068 h 68"/>
                  <a:gd name="T4" fmla="+- 0 6299 6231"/>
                  <a:gd name="T5" fmla="*/ T4 w 68"/>
                  <a:gd name="T6" fmla="+- 0 -1000 -1068"/>
                  <a:gd name="T7" fmla="*/ -1000 h 68"/>
                  <a:gd name="T8" fmla="+- 0 6231 6231"/>
                  <a:gd name="T9" fmla="*/ T8 w 68"/>
                  <a:gd name="T10" fmla="+- 0 -1000 -1068"/>
                  <a:gd name="T11" fmla="*/ -1000 h 68"/>
                  <a:gd name="T12" fmla="+- 0 6265 6231"/>
                  <a:gd name="T13" fmla="*/ T12 w 68"/>
                  <a:gd name="T14" fmla="+- 0 -1068 -1068"/>
                  <a:gd name="T15" fmla="*/ -1068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49"/>
            <p:cNvGrpSpPr>
              <a:grpSpLocks/>
            </p:cNvGrpSpPr>
            <p:nvPr/>
          </p:nvGrpSpPr>
          <p:grpSpPr bwMode="auto">
            <a:xfrm>
              <a:off x="6531" y="-1079"/>
              <a:ext cx="68" cy="68"/>
              <a:chOff x="6531" y="-1079"/>
              <a:chExt cx="68" cy="68"/>
            </a:xfrm>
          </p:grpSpPr>
          <p:sp>
            <p:nvSpPr>
              <p:cNvPr id="167" name="Freeform 50"/>
              <p:cNvSpPr>
                <a:spLocks/>
              </p:cNvSpPr>
              <p:nvPr/>
            </p:nvSpPr>
            <p:spPr bwMode="auto">
              <a:xfrm>
                <a:off x="6531" y="-1079"/>
                <a:ext cx="68" cy="68"/>
              </a:xfrm>
              <a:custGeom>
                <a:avLst/>
                <a:gdLst>
                  <a:gd name="T0" fmla="+- 0 6565 6531"/>
                  <a:gd name="T1" fmla="*/ T0 w 68"/>
                  <a:gd name="T2" fmla="+- 0 -1079 -1079"/>
                  <a:gd name="T3" fmla="*/ -1079 h 68"/>
                  <a:gd name="T4" fmla="+- 0 6599 6531"/>
                  <a:gd name="T5" fmla="*/ T4 w 68"/>
                  <a:gd name="T6" fmla="+- 0 -1012 -1079"/>
                  <a:gd name="T7" fmla="*/ -1012 h 68"/>
                  <a:gd name="T8" fmla="+- 0 6531 6531"/>
                  <a:gd name="T9" fmla="*/ T8 w 68"/>
                  <a:gd name="T10" fmla="+- 0 -1012 -1079"/>
                  <a:gd name="T11" fmla="*/ -1012 h 68"/>
                  <a:gd name="T12" fmla="+- 0 6565 6531"/>
                  <a:gd name="T13" fmla="*/ T12 w 68"/>
                  <a:gd name="T14" fmla="+- 0 -1079 -1079"/>
                  <a:gd name="T15" fmla="*/ -1079 h 68"/>
                </a:gdLst>
                <a:ahLst/>
                <a:cxnLst>
                  <a:cxn ang="0">
                    <a:pos x="T1" y="T3"/>
                  </a:cxn>
                  <a:cxn ang="0">
                    <a:pos x="T5" y="T7"/>
                  </a:cxn>
                  <a:cxn ang="0">
                    <a:pos x="T9" y="T11"/>
                  </a:cxn>
                  <a:cxn ang="0">
                    <a:pos x="T13" y="T15"/>
                  </a:cxn>
                </a:cxnLst>
                <a:rect l="0" t="0" r="r" b="b"/>
                <a:pathLst>
                  <a:path w="68" h="68">
                    <a:moveTo>
                      <a:pt x="34" y="0"/>
                    </a:moveTo>
                    <a:lnTo>
                      <a:pt x="68" y="67"/>
                    </a:lnTo>
                    <a:lnTo>
                      <a:pt x="0" y="67"/>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47"/>
            <p:cNvGrpSpPr>
              <a:grpSpLocks/>
            </p:cNvGrpSpPr>
            <p:nvPr/>
          </p:nvGrpSpPr>
          <p:grpSpPr bwMode="auto">
            <a:xfrm>
              <a:off x="6831" y="-1112"/>
              <a:ext cx="68" cy="68"/>
              <a:chOff x="6831" y="-1112"/>
              <a:chExt cx="68" cy="68"/>
            </a:xfrm>
          </p:grpSpPr>
          <p:sp>
            <p:nvSpPr>
              <p:cNvPr id="166" name="Freeform 48"/>
              <p:cNvSpPr>
                <a:spLocks/>
              </p:cNvSpPr>
              <p:nvPr/>
            </p:nvSpPr>
            <p:spPr bwMode="auto">
              <a:xfrm>
                <a:off x="6831" y="-1112"/>
                <a:ext cx="68" cy="68"/>
              </a:xfrm>
              <a:custGeom>
                <a:avLst/>
                <a:gdLst>
                  <a:gd name="T0" fmla="+- 0 6865 6831"/>
                  <a:gd name="T1" fmla="*/ T0 w 68"/>
                  <a:gd name="T2" fmla="+- 0 -1112 -1112"/>
                  <a:gd name="T3" fmla="*/ -1112 h 68"/>
                  <a:gd name="T4" fmla="+- 0 6899 6831"/>
                  <a:gd name="T5" fmla="*/ T4 w 68"/>
                  <a:gd name="T6" fmla="+- 0 -1044 -1112"/>
                  <a:gd name="T7" fmla="*/ -1044 h 68"/>
                  <a:gd name="T8" fmla="+- 0 6831 6831"/>
                  <a:gd name="T9" fmla="*/ T8 w 68"/>
                  <a:gd name="T10" fmla="+- 0 -1044 -1112"/>
                  <a:gd name="T11" fmla="*/ -1044 h 68"/>
                  <a:gd name="T12" fmla="+- 0 6865 6831"/>
                  <a:gd name="T13" fmla="*/ T12 w 68"/>
                  <a:gd name="T14" fmla="+- 0 -1112 -1112"/>
                  <a:gd name="T15" fmla="*/ -1112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1" name="Group 45"/>
            <p:cNvGrpSpPr>
              <a:grpSpLocks/>
            </p:cNvGrpSpPr>
            <p:nvPr/>
          </p:nvGrpSpPr>
          <p:grpSpPr bwMode="auto">
            <a:xfrm>
              <a:off x="7131" y="-1133"/>
              <a:ext cx="68" cy="68"/>
              <a:chOff x="7131" y="-1133"/>
              <a:chExt cx="68" cy="68"/>
            </a:xfrm>
          </p:grpSpPr>
          <p:sp>
            <p:nvSpPr>
              <p:cNvPr id="165" name="Freeform 46"/>
              <p:cNvSpPr>
                <a:spLocks/>
              </p:cNvSpPr>
              <p:nvPr/>
            </p:nvSpPr>
            <p:spPr bwMode="auto">
              <a:xfrm>
                <a:off x="7131" y="-1133"/>
                <a:ext cx="68" cy="68"/>
              </a:xfrm>
              <a:custGeom>
                <a:avLst/>
                <a:gdLst>
                  <a:gd name="T0" fmla="+- 0 7165 7131"/>
                  <a:gd name="T1" fmla="*/ T0 w 68"/>
                  <a:gd name="T2" fmla="+- 0 -1133 -1133"/>
                  <a:gd name="T3" fmla="*/ -1133 h 68"/>
                  <a:gd name="T4" fmla="+- 0 7199 7131"/>
                  <a:gd name="T5" fmla="*/ T4 w 68"/>
                  <a:gd name="T6" fmla="+- 0 -1065 -1133"/>
                  <a:gd name="T7" fmla="*/ -1065 h 68"/>
                  <a:gd name="T8" fmla="+- 0 7131 7131"/>
                  <a:gd name="T9" fmla="*/ T8 w 68"/>
                  <a:gd name="T10" fmla="+- 0 -1065 -1133"/>
                  <a:gd name="T11" fmla="*/ -1065 h 68"/>
                  <a:gd name="T12" fmla="+- 0 7165 7131"/>
                  <a:gd name="T13" fmla="*/ T12 w 68"/>
                  <a:gd name="T14" fmla="+- 0 -1133 -1133"/>
                  <a:gd name="T15" fmla="*/ -1133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2" name="Group 43"/>
            <p:cNvGrpSpPr>
              <a:grpSpLocks/>
            </p:cNvGrpSpPr>
            <p:nvPr/>
          </p:nvGrpSpPr>
          <p:grpSpPr bwMode="auto">
            <a:xfrm>
              <a:off x="7431" y="-1141"/>
              <a:ext cx="68" cy="68"/>
              <a:chOff x="7431" y="-1141"/>
              <a:chExt cx="68" cy="68"/>
            </a:xfrm>
          </p:grpSpPr>
          <p:sp>
            <p:nvSpPr>
              <p:cNvPr id="164" name="Freeform 44"/>
              <p:cNvSpPr>
                <a:spLocks/>
              </p:cNvSpPr>
              <p:nvPr/>
            </p:nvSpPr>
            <p:spPr bwMode="auto">
              <a:xfrm>
                <a:off x="7431" y="-1141"/>
                <a:ext cx="68" cy="68"/>
              </a:xfrm>
              <a:custGeom>
                <a:avLst/>
                <a:gdLst>
                  <a:gd name="T0" fmla="+- 0 7465 7431"/>
                  <a:gd name="T1" fmla="*/ T0 w 68"/>
                  <a:gd name="T2" fmla="+- 0 -1141 -1141"/>
                  <a:gd name="T3" fmla="*/ -1141 h 68"/>
                  <a:gd name="T4" fmla="+- 0 7499 7431"/>
                  <a:gd name="T5" fmla="*/ T4 w 68"/>
                  <a:gd name="T6" fmla="+- 0 -1074 -1141"/>
                  <a:gd name="T7" fmla="*/ -1074 h 68"/>
                  <a:gd name="T8" fmla="+- 0 7431 7431"/>
                  <a:gd name="T9" fmla="*/ T8 w 68"/>
                  <a:gd name="T10" fmla="+- 0 -1074 -1141"/>
                  <a:gd name="T11" fmla="*/ -1074 h 68"/>
                  <a:gd name="T12" fmla="+- 0 7465 7431"/>
                  <a:gd name="T13" fmla="*/ T12 w 68"/>
                  <a:gd name="T14" fmla="+- 0 -1141 -1141"/>
                  <a:gd name="T15" fmla="*/ -1141 h 68"/>
                </a:gdLst>
                <a:ahLst/>
                <a:cxnLst>
                  <a:cxn ang="0">
                    <a:pos x="T1" y="T3"/>
                  </a:cxn>
                  <a:cxn ang="0">
                    <a:pos x="T5" y="T7"/>
                  </a:cxn>
                  <a:cxn ang="0">
                    <a:pos x="T9" y="T11"/>
                  </a:cxn>
                  <a:cxn ang="0">
                    <a:pos x="T13" y="T15"/>
                  </a:cxn>
                </a:cxnLst>
                <a:rect l="0" t="0" r="r" b="b"/>
                <a:pathLst>
                  <a:path w="68" h="68">
                    <a:moveTo>
                      <a:pt x="34" y="0"/>
                    </a:moveTo>
                    <a:lnTo>
                      <a:pt x="68" y="67"/>
                    </a:lnTo>
                    <a:lnTo>
                      <a:pt x="0" y="67"/>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3" name="Group 41"/>
            <p:cNvGrpSpPr>
              <a:grpSpLocks/>
            </p:cNvGrpSpPr>
            <p:nvPr/>
          </p:nvGrpSpPr>
          <p:grpSpPr bwMode="auto">
            <a:xfrm>
              <a:off x="7731" y="-1155"/>
              <a:ext cx="68" cy="68"/>
              <a:chOff x="7731" y="-1155"/>
              <a:chExt cx="68" cy="68"/>
            </a:xfrm>
          </p:grpSpPr>
          <p:sp>
            <p:nvSpPr>
              <p:cNvPr id="163" name="Freeform 42"/>
              <p:cNvSpPr>
                <a:spLocks/>
              </p:cNvSpPr>
              <p:nvPr/>
            </p:nvSpPr>
            <p:spPr bwMode="auto">
              <a:xfrm>
                <a:off x="7731" y="-1155"/>
                <a:ext cx="68" cy="68"/>
              </a:xfrm>
              <a:custGeom>
                <a:avLst/>
                <a:gdLst>
                  <a:gd name="T0" fmla="+- 0 7765 7731"/>
                  <a:gd name="T1" fmla="*/ T0 w 68"/>
                  <a:gd name="T2" fmla="+- 0 -1155 -1155"/>
                  <a:gd name="T3" fmla="*/ -1155 h 68"/>
                  <a:gd name="T4" fmla="+- 0 7799 7731"/>
                  <a:gd name="T5" fmla="*/ T4 w 68"/>
                  <a:gd name="T6" fmla="+- 0 -1088 -1155"/>
                  <a:gd name="T7" fmla="*/ -1088 h 68"/>
                  <a:gd name="T8" fmla="+- 0 7731 7731"/>
                  <a:gd name="T9" fmla="*/ T8 w 68"/>
                  <a:gd name="T10" fmla="+- 0 -1088 -1155"/>
                  <a:gd name="T11" fmla="*/ -1088 h 68"/>
                  <a:gd name="T12" fmla="+- 0 7765 7731"/>
                  <a:gd name="T13" fmla="*/ T12 w 68"/>
                  <a:gd name="T14" fmla="+- 0 -1155 -1155"/>
                  <a:gd name="T15" fmla="*/ -1155 h 68"/>
                </a:gdLst>
                <a:ahLst/>
                <a:cxnLst>
                  <a:cxn ang="0">
                    <a:pos x="T1" y="T3"/>
                  </a:cxn>
                  <a:cxn ang="0">
                    <a:pos x="T5" y="T7"/>
                  </a:cxn>
                  <a:cxn ang="0">
                    <a:pos x="T9" y="T11"/>
                  </a:cxn>
                  <a:cxn ang="0">
                    <a:pos x="T13" y="T15"/>
                  </a:cxn>
                </a:cxnLst>
                <a:rect l="0" t="0" r="r" b="b"/>
                <a:pathLst>
                  <a:path w="68" h="68">
                    <a:moveTo>
                      <a:pt x="34" y="0"/>
                    </a:moveTo>
                    <a:lnTo>
                      <a:pt x="68" y="67"/>
                    </a:lnTo>
                    <a:lnTo>
                      <a:pt x="0" y="67"/>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4" name="Group 39"/>
            <p:cNvGrpSpPr>
              <a:grpSpLocks/>
            </p:cNvGrpSpPr>
            <p:nvPr/>
          </p:nvGrpSpPr>
          <p:grpSpPr bwMode="auto">
            <a:xfrm>
              <a:off x="8031" y="-1188"/>
              <a:ext cx="68" cy="68"/>
              <a:chOff x="8031" y="-1188"/>
              <a:chExt cx="68" cy="68"/>
            </a:xfrm>
          </p:grpSpPr>
          <p:sp>
            <p:nvSpPr>
              <p:cNvPr id="162" name="Freeform 40"/>
              <p:cNvSpPr>
                <a:spLocks/>
              </p:cNvSpPr>
              <p:nvPr/>
            </p:nvSpPr>
            <p:spPr bwMode="auto">
              <a:xfrm>
                <a:off x="8031" y="-1188"/>
                <a:ext cx="68" cy="68"/>
              </a:xfrm>
              <a:custGeom>
                <a:avLst/>
                <a:gdLst>
                  <a:gd name="T0" fmla="+- 0 8065 8031"/>
                  <a:gd name="T1" fmla="*/ T0 w 68"/>
                  <a:gd name="T2" fmla="+- 0 -1188 -1188"/>
                  <a:gd name="T3" fmla="*/ -1188 h 68"/>
                  <a:gd name="T4" fmla="+- 0 8099 8031"/>
                  <a:gd name="T5" fmla="*/ T4 w 68"/>
                  <a:gd name="T6" fmla="+- 0 -1120 -1188"/>
                  <a:gd name="T7" fmla="*/ -1120 h 68"/>
                  <a:gd name="T8" fmla="+- 0 8031 8031"/>
                  <a:gd name="T9" fmla="*/ T8 w 68"/>
                  <a:gd name="T10" fmla="+- 0 -1120 -1188"/>
                  <a:gd name="T11" fmla="*/ -1120 h 68"/>
                  <a:gd name="T12" fmla="+- 0 8065 8031"/>
                  <a:gd name="T13" fmla="*/ T12 w 68"/>
                  <a:gd name="T14" fmla="+- 0 -1188 -1188"/>
                  <a:gd name="T15" fmla="*/ -1188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37"/>
            <p:cNvGrpSpPr>
              <a:grpSpLocks/>
            </p:cNvGrpSpPr>
            <p:nvPr/>
          </p:nvGrpSpPr>
          <p:grpSpPr bwMode="auto">
            <a:xfrm>
              <a:off x="8331" y="-1185"/>
              <a:ext cx="68" cy="68"/>
              <a:chOff x="8331" y="-1185"/>
              <a:chExt cx="68" cy="68"/>
            </a:xfrm>
          </p:grpSpPr>
          <p:sp>
            <p:nvSpPr>
              <p:cNvPr id="161" name="Freeform 38"/>
              <p:cNvSpPr>
                <a:spLocks/>
              </p:cNvSpPr>
              <p:nvPr/>
            </p:nvSpPr>
            <p:spPr bwMode="auto">
              <a:xfrm>
                <a:off x="8331" y="-1185"/>
                <a:ext cx="68" cy="68"/>
              </a:xfrm>
              <a:custGeom>
                <a:avLst/>
                <a:gdLst>
                  <a:gd name="T0" fmla="+- 0 8365 8331"/>
                  <a:gd name="T1" fmla="*/ T0 w 68"/>
                  <a:gd name="T2" fmla="+- 0 -1185 -1185"/>
                  <a:gd name="T3" fmla="*/ -1185 h 68"/>
                  <a:gd name="T4" fmla="+- 0 8399 8331"/>
                  <a:gd name="T5" fmla="*/ T4 w 68"/>
                  <a:gd name="T6" fmla="+- 0 -1117 -1185"/>
                  <a:gd name="T7" fmla="*/ -1117 h 68"/>
                  <a:gd name="T8" fmla="+- 0 8331 8331"/>
                  <a:gd name="T9" fmla="*/ T8 w 68"/>
                  <a:gd name="T10" fmla="+- 0 -1117 -1185"/>
                  <a:gd name="T11" fmla="*/ -1117 h 68"/>
                  <a:gd name="T12" fmla="+- 0 8365 8331"/>
                  <a:gd name="T13" fmla="*/ T12 w 68"/>
                  <a:gd name="T14" fmla="+- 0 -1185 -1185"/>
                  <a:gd name="T15" fmla="*/ -1185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6" name="Group 35"/>
            <p:cNvGrpSpPr>
              <a:grpSpLocks/>
            </p:cNvGrpSpPr>
            <p:nvPr/>
          </p:nvGrpSpPr>
          <p:grpSpPr bwMode="auto">
            <a:xfrm>
              <a:off x="8631" y="-1225"/>
              <a:ext cx="68" cy="68"/>
              <a:chOff x="8631" y="-1225"/>
              <a:chExt cx="68" cy="68"/>
            </a:xfrm>
          </p:grpSpPr>
          <p:sp>
            <p:nvSpPr>
              <p:cNvPr id="160" name="Freeform 36"/>
              <p:cNvSpPr>
                <a:spLocks/>
              </p:cNvSpPr>
              <p:nvPr/>
            </p:nvSpPr>
            <p:spPr bwMode="auto">
              <a:xfrm>
                <a:off x="8631" y="-1225"/>
                <a:ext cx="68" cy="68"/>
              </a:xfrm>
              <a:custGeom>
                <a:avLst/>
                <a:gdLst>
                  <a:gd name="T0" fmla="+- 0 8665 8631"/>
                  <a:gd name="T1" fmla="*/ T0 w 68"/>
                  <a:gd name="T2" fmla="+- 0 -1225 -1225"/>
                  <a:gd name="T3" fmla="*/ -1225 h 68"/>
                  <a:gd name="T4" fmla="+- 0 8699 8631"/>
                  <a:gd name="T5" fmla="*/ T4 w 68"/>
                  <a:gd name="T6" fmla="+- 0 -1157 -1225"/>
                  <a:gd name="T7" fmla="*/ -1157 h 68"/>
                  <a:gd name="T8" fmla="+- 0 8631 8631"/>
                  <a:gd name="T9" fmla="*/ T8 w 68"/>
                  <a:gd name="T10" fmla="+- 0 -1157 -1225"/>
                  <a:gd name="T11" fmla="*/ -1157 h 68"/>
                  <a:gd name="T12" fmla="+- 0 8665 8631"/>
                  <a:gd name="T13" fmla="*/ T12 w 68"/>
                  <a:gd name="T14" fmla="+- 0 -1225 -1225"/>
                  <a:gd name="T15" fmla="*/ -1225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7" name="Group 33"/>
            <p:cNvGrpSpPr>
              <a:grpSpLocks/>
            </p:cNvGrpSpPr>
            <p:nvPr/>
          </p:nvGrpSpPr>
          <p:grpSpPr bwMode="auto">
            <a:xfrm>
              <a:off x="8931" y="-1261"/>
              <a:ext cx="68" cy="68"/>
              <a:chOff x="8931" y="-1261"/>
              <a:chExt cx="68" cy="68"/>
            </a:xfrm>
          </p:grpSpPr>
          <p:sp>
            <p:nvSpPr>
              <p:cNvPr id="159" name="Freeform 34"/>
              <p:cNvSpPr>
                <a:spLocks/>
              </p:cNvSpPr>
              <p:nvPr/>
            </p:nvSpPr>
            <p:spPr bwMode="auto">
              <a:xfrm>
                <a:off x="8931" y="-1261"/>
                <a:ext cx="68" cy="68"/>
              </a:xfrm>
              <a:custGeom>
                <a:avLst/>
                <a:gdLst>
                  <a:gd name="T0" fmla="+- 0 8965 8931"/>
                  <a:gd name="T1" fmla="*/ T0 w 68"/>
                  <a:gd name="T2" fmla="+- 0 -1261 -1261"/>
                  <a:gd name="T3" fmla="*/ -1261 h 68"/>
                  <a:gd name="T4" fmla="+- 0 8999 8931"/>
                  <a:gd name="T5" fmla="*/ T4 w 68"/>
                  <a:gd name="T6" fmla="+- 0 -1193 -1261"/>
                  <a:gd name="T7" fmla="*/ -1193 h 68"/>
                  <a:gd name="T8" fmla="+- 0 8931 8931"/>
                  <a:gd name="T9" fmla="*/ T8 w 68"/>
                  <a:gd name="T10" fmla="+- 0 -1193 -1261"/>
                  <a:gd name="T11" fmla="*/ -1193 h 68"/>
                  <a:gd name="T12" fmla="+- 0 8965 8931"/>
                  <a:gd name="T13" fmla="*/ T12 w 68"/>
                  <a:gd name="T14" fmla="+- 0 -1261 -1261"/>
                  <a:gd name="T15" fmla="*/ -1261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8" name="Group 31"/>
            <p:cNvGrpSpPr>
              <a:grpSpLocks/>
            </p:cNvGrpSpPr>
            <p:nvPr/>
          </p:nvGrpSpPr>
          <p:grpSpPr bwMode="auto">
            <a:xfrm>
              <a:off x="9231" y="-1283"/>
              <a:ext cx="68" cy="68"/>
              <a:chOff x="9231" y="-1283"/>
              <a:chExt cx="68" cy="68"/>
            </a:xfrm>
          </p:grpSpPr>
          <p:sp>
            <p:nvSpPr>
              <p:cNvPr id="158" name="Freeform 32"/>
              <p:cNvSpPr>
                <a:spLocks/>
              </p:cNvSpPr>
              <p:nvPr/>
            </p:nvSpPr>
            <p:spPr bwMode="auto">
              <a:xfrm>
                <a:off x="9231" y="-1283"/>
                <a:ext cx="68" cy="68"/>
              </a:xfrm>
              <a:custGeom>
                <a:avLst/>
                <a:gdLst>
                  <a:gd name="T0" fmla="+- 0 9265 9231"/>
                  <a:gd name="T1" fmla="*/ T0 w 68"/>
                  <a:gd name="T2" fmla="+- 0 -1283 -1283"/>
                  <a:gd name="T3" fmla="*/ -1283 h 68"/>
                  <a:gd name="T4" fmla="+- 0 9298 9231"/>
                  <a:gd name="T5" fmla="*/ T4 w 68"/>
                  <a:gd name="T6" fmla="+- 0 -1215 -1283"/>
                  <a:gd name="T7" fmla="*/ -1215 h 68"/>
                  <a:gd name="T8" fmla="+- 0 9231 9231"/>
                  <a:gd name="T9" fmla="*/ T8 w 68"/>
                  <a:gd name="T10" fmla="+- 0 -1215 -1283"/>
                  <a:gd name="T11" fmla="*/ -1215 h 68"/>
                  <a:gd name="T12" fmla="+- 0 9265 9231"/>
                  <a:gd name="T13" fmla="*/ T12 w 68"/>
                  <a:gd name="T14" fmla="+- 0 -1283 -1283"/>
                  <a:gd name="T15" fmla="*/ -1283 h 68"/>
                </a:gdLst>
                <a:ahLst/>
                <a:cxnLst>
                  <a:cxn ang="0">
                    <a:pos x="T1" y="T3"/>
                  </a:cxn>
                  <a:cxn ang="0">
                    <a:pos x="T5" y="T7"/>
                  </a:cxn>
                  <a:cxn ang="0">
                    <a:pos x="T9" y="T11"/>
                  </a:cxn>
                  <a:cxn ang="0">
                    <a:pos x="T13" y="T15"/>
                  </a:cxn>
                </a:cxnLst>
                <a:rect l="0" t="0" r="r" b="b"/>
                <a:pathLst>
                  <a:path w="68" h="68">
                    <a:moveTo>
                      <a:pt x="34" y="0"/>
                    </a:moveTo>
                    <a:lnTo>
                      <a:pt x="67"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9" name="Group 29"/>
            <p:cNvGrpSpPr>
              <a:grpSpLocks/>
            </p:cNvGrpSpPr>
            <p:nvPr/>
          </p:nvGrpSpPr>
          <p:grpSpPr bwMode="auto">
            <a:xfrm>
              <a:off x="9530" y="-1316"/>
              <a:ext cx="68" cy="68"/>
              <a:chOff x="9530" y="-1316"/>
              <a:chExt cx="68" cy="68"/>
            </a:xfrm>
          </p:grpSpPr>
          <p:sp>
            <p:nvSpPr>
              <p:cNvPr id="157" name="Freeform 30"/>
              <p:cNvSpPr>
                <a:spLocks/>
              </p:cNvSpPr>
              <p:nvPr/>
            </p:nvSpPr>
            <p:spPr bwMode="auto">
              <a:xfrm>
                <a:off x="9530" y="-1316"/>
                <a:ext cx="68" cy="68"/>
              </a:xfrm>
              <a:custGeom>
                <a:avLst/>
                <a:gdLst>
                  <a:gd name="T0" fmla="+- 0 9564 9530"/>
                  <a:gd name="T1" fmla="*/ T0 w 68"/>
                  <a:gd name="T2" fmla="+- 0 -1316 -1316"/>
                  <a:gd name="T3" fmla="*/ -1316 h 68"/>
                  <a:gd name="T4" fmla="+- 0 9598 9530"/>
                  <a:gd name="T5" fmla="*/ T4 w 68"/>
                  <a:gd name="T6" fmla="+- 0 -1248 -1316"/>
                  <a:gd name="T7" fmla="*/ -1248 h 68"/>
                  <a:gd name="T8" fmla="+- 0 9530 9530"/>
                  <a:gd name="T9" fmla="*/ T8 w 68"/>
                  <a:gd name="T10" fmla="+- 0 -1248 -1316"/>
                  <a:gd name="T11" fmla="*/ -1248 h 68"/>
                  <a:gd name="T12" fmla="+- 0 9564 9530"/>
                  <a:gd name="T13" fmla="*/ T12 w 68"/>
                  <a:gd name="T14" fmla="+- 0 -1316 -1316"/>
                  <a:gd name="T15" fmla="*/ -1316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0" name="Group 27"/>
            <p:cNvGrpSpPr>
              <a:grpSpLocks/>
            </p:cNvGrpSpPr>
            <p:nvPr/>
          </p:nvGrpSpPr>
          <p:grpSpPr bwMode="auto">
            <a:xfrm>
              <a:off x="9830" y="-1335"/>
              <a:ext cx="68" cy="68"/>
              <a:chOff x="9830" y="-1335"/>
              <a:chExt cx="68" cy="68"/>
            </a:xfrm>
          </p:grpSpPr>
          <p:sp>
            <p:nvSpPr>
              <p:cNvPr id="156" name="Freeform 28"/>
              <p:cNvSpPr>
                <a:spLocks/>
              </p:cNvSpPr>
              <p:nvPr/>
            </p:nvSpPr>
            <p:spPr bwMode="auto">
              <a:xfrm>
                <a:off x="9830" y="-1335"/>
                <a:ext cx="68" cy="68"/>
              </a:xfrm>
              <a:custGeom>
                <a:avLst/>
                <a:gdLst>
                  <a:gd name="T0" fmla="+- 0 9864 9830"/>
                  <a:gd name="T1" fmla="*/ T0 w 68"/>
                  <a:gd name="T2" fmla="+- 0 -1335 -1335"/>
                  <a:gd name="T3" fmla="*/ -1335 h 68"/>
                  <a:gd name="T4" fmla="+- 0 9898 9830"/>
                  <a:gd name="T5" fmla="*/ T4 w 68"/>
                  <a:gd name="T6" fmla="+- 0 -1267 -1335"/>
                  <a:gd name="T7" fmla="*/ -1267 h 68"/>
                  <a:gd name="T8" fmla="+- 0 9830 9830"/>
                  <a:gd name="T9" fmla="*/ T8 w 68"/>
                  <a:gd name="T10" fmla="+- 0 -1267 -1335"/>
                  <a:gd name="T11" fmla="*/ -1267 h 68"/>
                  <a:gd name="T12" fmla="+- 0 9864 9830"/>
                  <a:gd name="T13" fmla="*/ T12 w 68"/>
                  <a:gd name="T14" fmla="+- 0 -1335 -1335"/>
                  <a:gd name="T15" fmla="*/ -1335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Group 25"/>
            <p:cNvGrpSpPr>
              <a:grpSpLocks/>
            </p:cNvGrpSpPr>
            <p:nvPr/>
          </p:nvGrpSpPr>
          <p:grpSpPr bwMode="auto">
            <a:xfrm>
              <a:off x="10130" y="-1345"/>
              <a:ext cx="68" cy="68"/>
              <a:chOff x="10130" y="-1345"/>
              <a:chExt cx="68" cy="68"/>
            </a:xfrm>
          </p:grpSpPr>
          <p:sp>
            <p:nvSpPr>
              <p:cNvPr id="155" name="Freeform 26"/>
              <p:cNvSpPr>
                <a:spLocks/>
              </p:cNvSpPr>
              <p:nvPr/>
            </p:nvSpPr>
            <p:spPr bwMode="auto">
              <a:xfrm>
                <a:off x="10130" y="-1345"/>
                <a:ext cx="68" cy="68"/>
              </a:xfrm>
              <a:custGeom>
                <a:avLst/>
                <a:gdLst>
                  <a:gd name="T0" fmla="+- 0 10164 10130"/>
                  <a:gd name="T1" fmla="*/ T0 w 68"/>
                  <a:gd name="T2" fmla="+- 0 -1345 -1345"/>
                  <a:gd name="T3" fmla="*/ -1345 h 68"/>
                  <a:gd name="T4" fmla="+- 0 10198 10130"/>
                  <a:gd name="T5" fmla="*/ T4 w 68"/>
                  <a:gd name="T6" fmla="+- 0 -1277 -1345"/>
                  <a:gd name="T7" fmla="*/ -1277 h 68"/>
                  <a:gd name="T8" fmla="+- 0 10130 10130"/>
                  <a:gd name="T9" fmla="*/ T8 w 68"/>
                  <a:gd name="T10" fmla="+- 0 -1277 -1345"/>
                  <a:gd name="T11" fmla="*/ -1277 h 68"/>
                  <a:gd name="T12" fmla="+- 0 10164 10130"/>
                  <a:gd name="T13" fmla="*/ T12 w 68"/>
                  <a:gd name="T14" fmla="+- 0 -1345 -1345"/>
                  <a:gd name="T15" fmla="*/ -1345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2" name="Group 23"/>
            <p:cNvGrpSpPr>
              <a:grpSpLocks/>
            </p:cNvGrpSpPr>
            <p:nvPr/>
          </p:nvGrpSpPr>
          <p:grpSpPr bwMode="auto">
            <a:xfrm>
              <a:off x="10430" y="-1381"/>
              <a:ext cx="68" cy="68"/>
              <a:chOff x="10430" y="-1381"/>
              <a:chExt cx="68" cy="68"/>
            </a:xfrm>
          </p:grpSpPr>
          <p:sp>
            <p:nvSpPr>
              <p:cNvPr id="154" name="Freeform 24"/>
              <p:cNvSpPr>
                <a:spLocks/>
              </p:cNvSpPr>
              <p:nvPr/>
            </p:nvSpPr>
            <p:spPr bwMode="auto">
              <a:xfrm>
                <a:off x="10430" y="-1381"/>
                <a:ext cx="68" cy="68"/>
              </a:xfrm>
              <a:custGeom>
                <a:avLst/>
                <a:gdLst>
                  <a:gd name="T0" fmla="+- 0 10464 10430"/>
                  <a:gd name="T1" fmla="*/ T0 w 68"/>
                  <a:gd name="T2" fmla="+- 0 -1381 -1381"/>
                  <a:gd name="T3" fmla="*/ -1381 h 68"/>
                  <a:gd name="T4" fmla="+- 0 10498 10430"/>
                  <a:gd name="T5" fmla="*/ T4 w 68"/>
                  <a:gd name="T6" fmla="+- 0 -1313 -1381"/>
                  <a:gd name="T7" fmla="*/ -1313 h 68"/>
                  <a:gd name="T8" fmla="+- 0 10430 10430"/>
                  <a:gd name="T9" fmla="*/ T8 w 68"/>
                  <a:gd name="T10" fmla="+- 0 -1313 -1381"/>
                  <a:gd name="T11" fmla="*/ -1313 h 68"/>
                  <a:gd name="T12" fmla="+- 0 10464 10430"/>
                  <a:gd name="T13" fmla="*/ T12 w 68"/>
                  <a:gd name="T14" fmla="+- 0 -1381 -1381"/>
                  <a:gd name="T15" fmla="*/ -1381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3" name="Group 21"/>
            <p:cNvGrpSpPr>
              <a:grpSpLocks/>
            </p:cNvGrpSpPr>
            <p:nvPr/>
          </p:nvGrpSpPr>
          <p:grpSpPr bwMode="auto">
            <a:xfrm>
              <a:off x="10730" y="-1414"/>
              <a:ext cx="68" cy="68"/>
              <a:chOff x="10730" y="-1414"/>
              <a:chExt cx="68" cy="68"/>
            </a:xfrm>
          </p:grpSpPr>
          <p:sp>
            <p:nvSpPr>
              <p:cNvPr id="153" name="Freeform 22"/>
              <p:cNvSpPr>
                <a:spLocks/>
              </p:cNvSpPr>
              <p:nvPr/>
            </p:nvSpPr>
            <p:spPr bwMode="auto">
              <a:xfrm>
                <a:off x="10730" y="-1414"/>
                <a:ext cx="68" cy="68"/>
              </a:xfrm>
              <a:custGeom>
                <a:avLst/>
                <a:gdLst>
                  <a:gd name="T0" fmla="+- 0 10764 10730"/>
                  <a:gd name="T1" fmla="*/ T0 w 68"/>
                  <a:gd name="T2" fmla="+- 0 -1414 -1414"/>
                  <a:gd name="T3" fmla="*/ -1414 h 68"/>
                  <a:gd name="T4" fmla="+- 0 10798 10730"/>
                  <a:gd name="T5" fmla="*/ T4 w 68"/>
                  <a:gd name="T6" fmla="+- 0 -1346 -1414"/>
                  <a:gd name="T7" fmla="*/ -1346 h 68"/>
                  <a:gd name="T8" fmla="+- 0 10730 10730"/>
                  <a:gd name="T9" fmla="*/ T8 w 68"/>
                  <a:gd name="T10" fmla="+- 0 -1346 -1414"/>
                  <a:gd name="T11" fmla="*/ -1346 h 68"/>
                  <a:gd name="T12" fmla="+- 0 10764 10730"/>
                  <a:gd name="T13" fmla="*/ T12 w 68"/>
                  <a:gd name="T14" fmla="+- 0 -1414 -1414"/>
                  <a:gd name="T15" fmla="*/ -1414 h 68"/>
                </a:gdLst>
                <a:ahLst/>
                <a:cxnLst>
                  <a:cxn ang="0">
                    <a:pos x="T1" y="T3"/>
                  </a:cxn>
                  <a:cxn ang="0">
                    <a:pos x="T5" y="T7"/>
                  </a:cxn>
                  <a:cxn ang="0">
                    <a:pos x="T9" y="T11"/>
                  </a:cxn>
                  <a:cxn ang="0">
                    <a:pos x="T13" y="T15"/>
                  </a:cxn>
                </a:cxnLst>
                <a:rect l="0" t="0" r="r" b="b"/>
                <a:pathLst>
                  <a:path w="68" h="68">
                    <a:moveTo>
                      <a:pt x="34" y="0"/>
                    </a:moveTo>
                    <a:lnTo>
                      <a:pt x="68" y="68"/>
                    </a:lnTo>
                    <a:lnTo>
                      <a:pt x="0" y="68"/>
                    </a:lnTo>
                    <a:lnTo>
                      <a:pt x="34" y="0"/>
                    </a:lnTo>
                    <a:close/>
                  </a:path>
                </a:pathLst>
              </a:custGeom>
              <a:noFill/>
              <a:ln w="4460">
                <a:solidFill>
                  <a:srgbClr val="5B962E"/>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2"/>
            <p:cNvGrpSpPr>
              <a:grpSpLocks/>
            </p:cNvGrpSpPr>
            <p:nvPr/>
          </p:nvGrpSpPr>
          <p:grpSpPr bwMode="auto">
            <a:xfrm>
              <a:off x="4741" y="-3985"/>
              <a:ext cx="6696" cy="3926"/>
              <a:chOff x="4741" y="-3985"/>
              <a:chExt cx="6696" cy="3926"/>
            </a:xfrm>
          </p:grpSpPr>
          <p:sp>
            <p:nvSpPr>
              <p:cNvPr id="135" name="Freeform 20"/>
              <p:cNvSpPr>
                <a:spLocks/>
              </p:cNvSpPr>
              <p:nvPr/>
            </p:nvSpPr>
            <p:spPr bwMode="auto">
              <a:xfrm>
                <a:off x="4741" y="-3985"/>
                <a:ext cx="6696" cy="3926"/>
              </a:xfrm>
              <a:custGeom>
                <a:avLst/>
                <a:gdLst>
                  <a:gd name="T0" fmla="+- 0 4741 4741"/>
                  <a:gd name="T1" fmla="*/ T0 w 6696"/>
                  <a:gd name="T2" fmla="+- 0 -3985 -3985"/>
                  <a:gd name="T3" fmla="*/ -3985 h 3926"/>
                  <a:gd name="T4" fmla="+- 0 11437 4741"/>
                  <a:gd name="T5" fmla="*/ T4 w 6696"/>
                  <a:gd name="T6" fmla="+- 0 -3985 -3985"/>
                  <a:gd name="T7" fmla="*/ -3985 h 3926"/>
                  <a:gd name="T8" fmla="+- 0 11437 4741"/>
                  <a:gd name="T9" fmla="*/ T8 w 6696"/>
                  <a:gd name="T10" fmla="+- 0 -59 -3985"/>
                  <a:gd name="T11" fmla="*/ -59 h 3926"/>
                  <a:gd name="T12" fmla="+- 0 4741 4741"/>
                  <a:gd name="T13" fmla="*/ T12 w 6696"/>
                  <a:gd name="T14" fmla="+- 0 -59 -3985"/>
                  <a:gd name="T15" fmla="*/ -59 h 3926"/>
                  <a:gd name="T16" fmla="+- 0 4741 4741"/>
                  <a:gd name="T17" fmla="*/ T16 w 6696"/>
                  <a:gd name="T18" fmla="+- 0 -3985 -3985"/>
                  <a:gd name="T19" fmla="*/ -3985 h 3926"/>
                </a:gdLst>
                <a:ahLst/>
                <a:cxnLst>
                  <a:cxn ang="0">
                    <a:pos x="T1" y="T3"/>
                  </a:cxn>
                  <a:cxn ang="0">
                    <a:pos x="T5" y="T7"/>
                  </a:cxn>
                  <a:cxn ang="0">
                    <a:pos x="T9" y="T11"/>
                  </a:cxn>
                  <a:cxn ang="0">
                    <a:pos x="T13" y="T15"/>
                  </a:cxn>
                  <a:cxn ang="0">
                    <a:pos x="T17" y="T19"/>
                  </a:cxn>
                </a:cxnLst>
                <a:rect l="0" t="0" r="r" b="b"/>
                <a:pathLst>
                  <a:path w="6696" h="3926">
                    <a:moveTo>
                      <a:pt x="0" y="0"/>
                    </a:moveTo>
                    <a:lnTo>
                      <a:pt x="6696" y="0"/>
                    </a:lnTo>
                    <a:lnTo>
                      <a:pt x="6696" y="3926"/>
                    </a:lnTo>
                    <a:lnTo>
                      <a:pt x="0" y="3926"/>
                    </a:lnTo>
                    <a:lnTo>
                      <a:pt x="0" y="0"/>
                    </a:lnTo>
                    <a:close/>
                  </a:path>
                </a:pathLst>
              </a:custGeom>
              <a:noFill/>
              <a:ln w="594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Text Box 19"/>
              <p:cNvSpPr txBox="1">
                <a:spLocks noChangeArrowheads="1"/>
              </p:cNvSpPr>
              <p:nvPr/>
            </p:nvSpPr>
            <p:spPr bwMode="auto">
              <a:xfrm>
                <a:off x="4910" y="-3865"/>
                <a:ext cx="49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Percent</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80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Text Box 18"/>
              <p:cNvSpPr txBox="1">
                <a:spLocks noChangeArrowheads="1"/>
              </p:cNvSpPr>
              <p:nvPr/>
            </p:nvSpPr>
            <p:spPr bwMode="auto">
              <a:xfrm>
                <a:off x="5472" y="-3317"/>
                <a:ext cx="44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6A2C91"/>
                    </a:solidFill>
                    <a:effectLst/>
                    <a:latin typeface="Myriad Pro" charset="0"/>
                    <a:ea typeface="Calibri" pitchFamily="34" charset="0"/>
                    <a:cs typeface="Times New Roman" pitchFamily="18" charset="0"/>
                  </a:rPr>
                  <a:t>Private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Text Box 17"/>
              <p:cNvSpPr txBox="1">
                <a:spLocks noChangeArrowheads="1"/>
              </p:cNvSpPr>
              <p:nvPr/>
            </p:nvSpPr>
            <p:spPr bwMode="auto">
              <a:xfrm>
                <a:off x="10836" y="-3337"/>
                <a:ext cx="27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70.0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Text Box 16"/>
              <p:cNvSpPr txBox="1">
                <a:spLocks noChangeArrowheads="1"/>
              </p:cNvSpPr>
              <p:nvPr/>
            </p:nvSpPr>
            <p:spPr bwMode="auto">
              <a:xfrm>
                <a:off x="4922" y="-2968"/>
                <a:ext cx="1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60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0" name="Text Box 15"/>
              <p:cNvSpPr txBox="1">
                <a:spLocks noChangeArrowheads="1"/>
              </p:cNvSpPr>
              <p:nvPr/>
            </p:nvSpPr>
            <p:spPr bwMode="auto">
              <a:xfrm>
                <a:off x="4922" y="-2239"/>
                <a:ext cx="1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40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1" name="Text Box 14"/>
              <p:cNvSpPr txBox="1">
                <a:spLocks noChangeArrowheads="1"/>
              </p:cNvSpPr>
              <p:nvPr/>
            </p:nvSpPr>
            <p:spPr bwMode="auto">
              <a:xfrm>
                <a:off x="5472" y="-1629"/>
                <a:ext cx="67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8C67AD"/>
                    </a:solidFill>
                    <a:effectLst/>
                    <a:latin typeface="Myriad Pro" charset="0"/>
                    <a:ea typeface="Calibri" pitchFamily="34" charset="0"/>
                    <a:cs typeface="Times New Roman" pitchFamily="18" charset="0"/>
                  </a:rPr>
                  <a:t>Uninsured</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2" name="Text Box 13"/>
              <p:cNvSpPr txBox="1">
                <a:spLocks noChangeArrowheads="1"/>
              </p:cNvSpPr>
              <p:nvPr/>
            </p:nvSpPr>
            <p:spPr bwMode="auto">
              <a:xfrm>
                <a:off x="4922" y="-1509"/>
                <a:ext cx="16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20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 name="Text Box 12"/>
              <p:cNvSpPr txBox="1">
                <a:spLocks noChangeArrowheads="1"/>
              </p:cNvSpPr>
              <p:nvPr/>
            </p:nvSpPr>
            <p:spPr bwMode="auto">
              <a:xfrm>
                <a:off x="10829" y="-1439"/>
                <a:ext cx="272"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18.6</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12.9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4" name="Text Box 11"/>
              <p:cNvSpPr txBox="1">
                <a:spLocks noChangeArrowheads="1"/>
              </p:cNvSpPr>
              <p:nvPr/>
            </p:nvSpPr>
            <p:spPr bwMode="auto">
              <a:xfrm>
                <a:off x="5512" y="-944"/>
                <a:ext cx="39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rgbClr val="5E9732"/>
                    </a:solidFill>
                    <a:effectLst/>
                    <a:latin typeface="Myriad Pro" charset="0"/>
                    <a:ea typeface="Calibri" pitchFamily="34" charset="0"/>
                    <a:cs typeface="Times New Roman" pitchFamily="18" charset="0"/>
                  </a:rPr>
                  <a:t>Public</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5" name="Text Box 10"/>
              <p:cNvSpPr txBox="1">
                <a:spLocks noChangeArrowheads="1"/>
              </p:cNvSpPr>
              <p:nvPr/>
            </p:nvSpPr>
            <p:spPr bwMode="auto">
              <a:xfrm>
                <a:off x="5002" y="-780"/>
                <a:ext cx="8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6" name="Text Box 9"/>
              <p:cNvSpPr txBox="1">
                <a:spLocks noChangeArrowheads="1"/>
              </p:cNvSpPr>
              <p:nvPr/>
            </p:nvSpPr>
            <p:spPr bwMode="auto">
              <a:xfrm>
                <a:off x="5206" y="-595"/>
                <a:ext cx="3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1997</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7" name="Text Box 8"/>
              <p:cNvSpPr txBox="1">
                <a:spLocks noChangeArrowheads="1"/>
              </p:cNvSpPr>
              <p:nvPr/>
            </p:nvSpPr>
            <p:spPr bwMode="auto">
              <a:xfrm>
                <a:off x="6106" y="-595"/>
                <a:ext cx="3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Text Box 7"/>
              <p:cNvSpPr txBox="1">
                <a:spLocks noChangeArrowheads="1"/>
              </p:cNvSpPr>
              <p:nvPr/>
            </p:nvSpPr>
            <p:spPr bwMode="auto">
              <a:xfrm>
                <a:off x="7005" y="-595"/>
                <a:ext cx="3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2003</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9" name="Text Box 6"/>
              <p:cNvSpPr txBox="1">
                <a:spLocks noChangeArrowheads="1"/>
              </p:cNvSpPr>
              <p:nvPr/>
            </p:nvSpPr>
            <p:spPr bwMode="auto">
              <a:xfrm>
                <a:off x="7905" y="-595"/>
                <a:ext cx="3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2006</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0" name="Text Box 5"/>
              <p:cNvSpPr txBox="1">
                <a:spLocks noChangeArrowheads="1"/>
              </p:cNvSpPr>
              <p:nvPr/>
            </p:nvSpPr>
            <p:spPr bwMode="auto">
              <a:xfrm>
                <a:off x="8805" y="-595"/>
                <a:ext cx="3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2009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1" name="Text Box 4"/>
              <p:cNvSpPr txBox="1">
                <a:spLocks noChangeArrowheads="1"/>
              </p:cNvSpPr>
              <p:nvPr/>
            </p:nvSpPr>
            <p:spPr bwMode="auto">
              <a:xfrm>
                <a:off x="9705" y="-595"/>
                <a:ext cx="32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2012</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2" name="Text Box 3"/>
              <p:cNvSpPr txBox="1">
                <a:spLocks noChangeArrowheads="1"/>
              </p:cNvSpPr>
              <p:nvPr/>
            </p:nvSpPr>
            <p:spPr bwMode="auto">
              <a:xfrm>
                <a:off x="10448" y="-595"/>
                <a:ext cx="634"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Myriad Pro" charset="0"/>
                    <a:ea typeface="Calibri" pitchFamily="34" charset="0"/>
                    <a:cs typeface="Times New Roman" pitchFamily="18" charset="0"/>
                  </a:rPr>
                  <a:t>2015</a:t>
                </a:r>
                <a:endParaRPr kumimoji="0" lang="en-US" altLang="en-US" sz="6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smtClean="0">
                    <a:ln>
                      <a:noFill/>
                    </a:ln>
                    <a:solidFill>
                      <a:schemeClr val="tx1"/>
                    </a:solidFill>
                    <a:effectLst/>
                    <a:latin typeface="Calibri" pitchFamily="34" charset="0"/>
                    <a:ea typeface="Myriad Pro" charset="0"/>
                    <a:cs typeface="Myriad Pro" charset="0"/>
                  </a:rPr>
                  <a:t>(Jan–Sep)</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278" name="Rectangle 289"/>
          <p:cNvSpPr>
            <a:spLocks noChangeArrowheads="1"/>
          </p:cNvSpPr>
          <p:nvPr/>
        </p:nvSpPr>
        <p:spPr bwMode="auto">
          <a:xfrm>
            <a:off x="4143534" y="4973473"/>
            <a:ext cx="4572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700" b="0" i="0" u="none" strike="noStrike" cap="none" normalizeH="0" baseline="0" dirty="0" smtClean="0">
              <a:ln>
                <a:noFill/>
              </a:ln>
              <a:solidFill>
                <a:schemeClr val="tx1"/>
              </a:solidFill>
              <a:effectLst/>
              <a:latin typeface="Calibri" pitchFamily="34" charset="0"/>
              <a:ea typeface="Myriad Pro" charset="0"/>
              <a:cs typeface="Myriad Pro"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700" b="0" i="0" u="none" strike="noStrike" cap="none" normalizeH="0" baseline="0" dirty="0" smtClean="0">
                <a:ln>
                  <a:noFill/>
                </a:ln>
                <a:solidFill>
                  <a:schemeClr val="tx1"/>
                </a:solidFill>
                <a:effectLst/>
                <a:latin typeface="Calibri" pitchFamily="34" charset="0"/>
                <a:ea typeface="Myriad Pro" charset="0"/>
                <a:cs typeface="Myriad Pro" charset="0"/>
              </a:rPr>
              <a:t>NOTE: Data are based on household interviews of a sample of the civilian noninstitutionalized population. SOURCE: CDC/NCHS, National Health Interview Survey, 1997–2015, Family Core component.</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03803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432595"/>
            <a:ext cx="8381661" cy="584882"/>
          </a:xfrm>
        </p:spPr>
        <p:txBody>
          <a:bodyPr/>
          <a:lstStyle/>
          <a:p>
            <a:r>
              <a:rPr lang="en-US" sz="3200" b="1" dirty="0" smtClean="0"/>
              <a:t>Type Healthcare Insurance Coverage in USA,  2014</a:t>
            </a:r>
            <a:endParaRPr lang="en-US" sz="3200" b="1" dirty="0"/>
          </a:p>
        </p:txBody>
      </p:sp>
      <p:sp>
        <p:nvSpPr>
          <p:cNvPr id="3" name="Content Placeholder 2"/>
          <p:cNvSpPr>
            <a:spLocks noGrp="1"/>
          </p:cNvSpPr>
          <p:nvPr>
            <p:ph idx="1"/>
          </p:nvPr>
        </p:nvSpPr>
        <p:spPr>
          <a:xfrm>
            <a:off x="682440" y="5424255"/>
            <a:ext cx="8042276" cy="625877"/>
          </a:xfrm>
          <a:ln>
            <a:solidFill>
              <a:schemeClr val="accent1">
                <a:shade val="95000"/>
                <a:satMod val="105000"/>
              </a:schemeClr>
            </a:solidFill>
          </a:ln>
        </p:spPr>
        <p:txBody>
          <a:bodyPr>
            <a:normAutofit fontScale="92500"/>
          </a:bodyPr>
          <a:lstStyle/>
          <a:p>
            <a:pPr marL="0" indent="0" algn="ctr">
              <a:buNone/>
            </a:pPr>
            <a:r>
              <a:rPr lang="en-US" b="1" dirty="0" smtClean="0">
                <a:solidFill>
                  <a:schemeClr val="tx1"/>
                </a:solidFill>
              </a:rPr>
              <a:t>Private HC Insurance covers around 50% of all Americans</a:t>
            </a:r>
            <a:endParaRPr lang="en-US" b="1" dirty="0">
              <a:solidFill>
                <a:schemeClr val="tx1"/>
              </a:solidFill>
            </a:endParaRPr>
          </a:p>
        </p:txBody>
      </p:sp>
      <p:sp>
        <p:nvSpPr>
          <p:cNvPr id="6" name="TextBox 5"/>
          <p:cNvSpPr txBox="1"/>
          <p:nvPr/>
        </p:nvSpPr>
        <p:spPr>
          <a:xfrm>
            <a:off x="3546618" y="4844990"/>
            <a:ext cx="914400" cy="328472"/>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CDC National Healthcare Survey, 2014 (some respondents had two sources insurance)</a:t>
            </a:r>
          </a:p>
        </p:txBody>
      </p:sp>
      <p:cxnSp>
        <p:nvCxnSpPr>
          <p:cNvPr id="8" name="Straight Connector 7"/>
          <p:cNvCxnSpPr/>
          <p:nvPr/>
        </p:nvCxnSpPr>
        <p:spPr>
          <a:xfrm>
            <a:off x="4461018" y="958798"/>
            <a:ext cx="19973" cy="3488915"/>
          </a:xfrm>
          <a:prstGeom prst="line">
            <a:avLst/>
          </a:prstGeom>
          <a:ln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995257" y="1130443"/>
            <a:ext cx="1975276" cy="457200"/>
          </a:xfrm>
          <a:prstGeom prst="rect">
            <a:avLst/>
          </a:prstGeom>
          <a:noFill/>
          <a:ln>
            <a:no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2000" b="1" dirty="0" smtClean="0"/>
              <a:t>All </a:t>
            </a:r>
            <a:r>
              <a:rPr lang="en-US" sz="2000" b="1" dirty="0"/>
              <a:t>A</a:t>
            </a:r>
            <a:r>
              <a:rPr lang="en-US" sz="2000" b="1" dirty="0" smtClean="0"/>
              <a:t>mericans</a:t>
            </a:r>
          </a:p>
        </p:txBody>
      </p:sp>
      <p:sp>
        <p:nvSpPr>
          <p:cNvPr id="15" name="TextBox 14"/>
          <p:cNvSpPr txBox="1"/>
          <p:nvPr/>
        </p:nvSpPr>
        <p:spPr>
          <a:xfrm>
            <a:off x="5172722" y="1130443"/>
            <a:ext cx="2760955" cy="457200"/>
          </a:xfrm>
          <a:prstGeom prst="rect">
            <a:avLst/>
          </a:prstGeom>
          <a:noFill/>
          <a:ln>
            <a:no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2000" b="1" dirty="0" smtClean="0"/>
              <a:t>Of those insured</a:t>
            </a:r>
          </a:p>
        </p:txBody>
      </p:sp>
      <p:graphicFrame>
        <p:nvGraphicFramePr>
          <p:cNvPr id="16" name="Chart 15"/>
          <p:cNvGraphicFramePr>
            <a:graphicFrameLocks/>
          </p:cNvGraphicFramePr>
          <p:nvPr>
            <p:extLst>
              <p:ext uri="{D42A27DB-BD31-4B8C-83A1-F6EECF244321}">
                <p14:modId xmlns:p14="http://schemas.microsoft.com/office/powerpoint/2010/main" val="2644456532"/>
              </p:ext>
            </p:extLst>
          </p:nvPr>
        </p:nvGraphicFramePr>
        <p:xfrm>
          <a:off x="682440" y="1504782"/>
          <a:ext cx="8248495" cy="3340208"/>
        </p:xfrm>
        <a:graphic>
          <a:graphicData uri="http://schemas.openxmlformats.org/drawingml/2006/chart">
            <c:chart xmlns:c="http://schemas.openxmlformats.org/drawingml/2006/chart" xmlns:r="http://schemas.openxmlformats.org/officeDocument/2006/relationships" r:id="rId2"/>
          </a:graphicData>
        </a:graphic>
      </p:graphicFrame>
      <p:sp>
        <p:nvSpPr>
          <p:cNvPr id="11" name="Slide Number Placeholder 10"/>
          <p:cNvSpPr>
            <a:spLocks noGrp="1"/>
          </p:cNvSpPr>
          <p:nvPr>
            <p:ph type="sldNum" sz="quarter" idx="12"/>
          </p:nvPr>
        </p:nvSpPr>
        <p:spPr/>
        <p:txBody>
          <a:bodyPr/>
          <a:lstStyle/>
          <a:p>
            <a:fld id="{BA73473A-FDED-2343-94C7-589CD1E1F788}" type="slidenum">
              <a:rPr lang="en-US" smtClean="0"/>
              <a:t>28</a:t>
            </a:fld>
            <a:endParaRPr lang="en-US"/>
          </a:p>
        </p:txBody>
      </p:sp>
    </p:spTree>
    <p:extLst>
      <p:ext uri="{BB962C8B-B14F-4D97-AF65-F5344CB8AC3E}">
        <p14:creationId xmlns:p14="http://schemas.microsoft.com/office/powerpoint/2010/main" val="1673058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96" y="36552"/>
            <a:ext cx="8271955" cy="655906"/>
          </a:xfrm>
        </p:spPr>
        <p:txBody>
          <a:bodyPr/>
          <a:lstStyle/>
          <a:p>
            <a:r>
              <a:rPr lang="en-US" sz="3200" b="1" dirty="0" smtClean="0"/>
              <a:t>Limited</a:t>
            </a:r>
            <a:r>
              <a:rPr lang="en-US" sz="3200" b="1" dirty="0"/>
              <a:t> Access</a:t>
            </a:r>
            <a:r>
              <a:rPr lang="en-US" sz="3200" b="1" dirty="0" smtClean="0"/>
              <a:t> due to out of Pocket Cost</a:t>
            </a:r>
            <a:endParaRPr lang="en-US" sz="3200" b="1" dirty="0"/>
          </a:p>
        </p:txBody>
      </p:sp>
      <p:sp>
        <p:nvSpPr>
          <p:cNvPr id="3" name="Content Placeholder 2"/>
          <p:cNvSpPr>
            <a:spLocks noGrp="1"/>
          </p:cNvSpPr>
          <p:nvPr>
            <p:ph idx="1"/>
          </p:nvPr>
        </p:nvSpPr>
        <p:spPr>
          <a:xfrm>
            <a:off x="549275" y="5859263"/>
            <a:ext cx="7627032" cy="781530"/>
          </a:xfrm>
          <a:ln>
            <a:solidFill>
              <a:schemeClr val="accent1"/>
            </a:solidFill>
          </a:ln>
        </p:spPr>
        <p:txBody>
          <a:bodyPr>
            <a:noAutofit/>
          </a:bodyPr>
          <a:lstStyle/>
          <a:p>
            <a:pPr marL="0" indent="0">
              <a:buNone/>
            </a:pPr>
            <a:r>
              <a:rPr lang="en-US" b="1" dirty="0" smtClean="0">
                <a:solidFill>
                  <a:schemeClr val="tx1"/>
                </a:solidFill>
              </a:rPr>
              <a:t>USA patients’ access most affected by out of pocket costs</a:t>
            </a:r>
            <a:endParaRPr lang="en-US" b="1" dirty="0">
              <a:solidFill>
                <a:schemeClr val="tx1"/>
              </a:solidFill>
            </a:endParaRPr>
          </a:p>
        </p:txBody>
      </p:sp>
      <p:graphicFrame>
        <p:nvGraphicFramePr>
          <p:cNvPr id="4" name="Chart 3"/>
          <p:cNvGraphicFramePr>
            <a:graphicFrameLocks/>
          </p:cNvGraphicFramePr>
          <p:nvPr>
            <p:extLst>
              <p:ext uri="{D42A27DB-BD31-4B8C-83A1-F6EECF244321}">
                <p14:modId xmlns:p14="http://schemas.microsoft.com/office/powerpoint/2010/main" val="2213543676"/>
              </p:ext>
            </p:extLst>
          </p:nvPr>
        </p:nvGraphicFramePr>
        <p:xfrm>
          <a:off x="319596" y="914400"/>
          <a:ext cx="8566951" cy="4749553"/>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p:cNvSpPr/>
          <p:nvPr/>
        </p:nvSpPr>
        <p:spPr>
          <a:xfrm>
            <a:off x="2578751" y="1330477"/>
            <a:ext cx="2405849" cy="1173026"/>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51% of patients w/ limited access </a:t>
            </a:r>
            <a:endParaRPr lang="en-US" dirty="0"/>
          </a:p>
        </p:txBody>
      </p:sp>
      <p:cxnSp>
        <p:nvCxnSpPr>
          <p:cNvPr id="7" name="Straight Arrow Connector 6"/>
          <p:cNvCxnSpPr>
            <a:stCxn id="5" idx="6"/>
          </p:cNvCxnSpPr>
          <p:nvPr/>
        </p:nvCxnSpPr>
        <p:spPr>
          <a:xfrm>
            <a:off x="4984600" y="1916990"/>
            <a:ext cx="470516" cy="938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rot="16200000">
            <a:off x="-1551942" y="3086637"/>
            <a:ext cx="3630967" cy="342934"/>
          </a:xfrm>
          <a:prstGeom prst="rect">
            <a:avLst/>
          </a:prstGeom>
          <a:noFill/>
          <a:ln>
            <a:no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1050" b="1" dirty="0" smtClean="0"/>
              <a:t>% patients answering “yes”</a:t>
            </a:r>
          </a:p>
        </p:txBody>
      </p:sp>
      <p:sp>
        <p:nvSpPr>
          <p:cNvPr id="9" name="TextBox 8"/>
          <p:cNvSpPr txBox="1"/>
          <p:nvPr/>
        </p:nvSpPr>
        <p:spPr>
          <a:xfrm>
            <a:off x="6205463" y="5266673"/>
            <a:ext cx="1970844" cy="368423"/>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Commonwealth Fund</a:t>
            </a:r>
          </a:p>
          <a:p>
            <a:pPr marL="0" indent="0">
              <a:spcBef>
                <a:spcPts val="600"/>
              </a:spcBef>
              <a:buClr>
                <a:schemeClr val="tx1">
                  <a:lumMod val="75000"/>
                  <a:lumOff val="25000"/>
                </a:schemeClr>
              </a:buClr>
              <a:buFont typeface="Wingdings 2" pitchFamily="18" charset="2"/>
              <a:buNone/>
            </a:pPr>
            <a:r>
              <a:rPr lang="en-US" sz="900" b="1" dirty="0" smtClean="0"/>
              <a:t>Survey, 2006</a:t>
            </a:r>
          </a:p>
        </p:txBody>
      </p:sp>
      <p:sp>
        <p:nvSpPr>
          <p:cNvPr id="14" name="Slide Number Placeholder 13"/>
          <p:cNvSpPr>
            <a:spLocks noGrp="1"/>
          </p:cNvSpPr>
          <p:nvPr>
            <p:ph type="sldNum" sz="quarter" idx="12"/>
          </p:nvPr>
        </p:nvSpPr>
        <p:spPr/>
        <p:txBody>
          <a:bodyPr/>
          <a:lstStyle/>
          <a:p>
            <a:fld id="{BA73473A-FDED-2343-94C7-589CD1E1F788}" type="slidenum">
              <a:rPr lang="en-US" smtClean="0"/>
              <a:t>29</a:t>
            </a:fld>
            <a:endParaRPr lang="en-US" dirty="0"/>
          </a:p>
        </p:txBody>
      </p:sp>
    </p:spTree>
    <p:extLst>
      <p:ext uri="{BB962C8B-B14F-4D97-AF65-F5344CB8AC3E}">
        <p14:creationId xmlns:p14="http://schemas.microsoft.com/office/powerpoint/2010/main" val="2806911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139" y="107576"/>
            <a:ext cx="8229412" cy="698182"/>
          </a:xfrm>
        </p:spPr>
        <p:txBody>
          <a:bodyPr/>
          <a:lstStyle/>
          <a:p>
            <a:r>
              <a:rPr lang="en-US" dirty="0" smtClean="0"/>
              <a:t>Course Agenda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4142583"/>
              </p:ext>
            </p:extLst>
          </p:nvPr>
        </p:nvGraphicFramePr>
        <p:xfrm>
          <a:off x="549275" y="1138561"/>
          <a:ext cx="8042276" cy="4800600"/>
        </p:xfrm>
        <a:graphic>
          <a:graphicData uri="http://schemas.openxmlformats.org/drawingml/2006/table">
            <a:tbl>
              <a:tblPr firstRow="1" bandRow="1">
                <a:tableStyleId>{5C22544A-7EE6-4342-B048-85BDC9FD1C3A}</a:tableStyleId>
              </a:tblPr>
              <a:tblGrid>
                <a:gridCol w="1542075"/>
                <a:gridCol w="6500201"/>
              </a:tblGrid>
              <a:tr h="370840">
                <a:tc>
                  <a:txBody>
                    <a:bodyPr/>
                    <a:lstStyle/>
                    <a:p>
                      <a:pPr>
                        <a:spcAft>
                          <a:spcPts val="1200"/>
                        </a:spcAft>
                      </a:pPr>
                      <a:r>
                        <a:rPr lang="en-US" sz="2400" dirty="0" smtClean="0"/>
                        <a:t>Date</a:t>
                      </a:r>
                      <a:endParaRPr lang="en-US" sz="2400" dirty="0"/>
                    </a:p>
                  </a:txBody>
                  <a:tcPr/>
                </a:tc>
                <a:tc>
                  <a:txBody>
                    <a:bodyPr/>
                    <a:lstStyle/>
                    <a:p>
                      <a:pPr>
                        <a:spcAft>
                          <a:spcPts val="1800"/>
                        </a:spcAft>
                      </a:pPr>
                      <a:r>
                        <a:rPr lang="en-US" sz="2400" dirty="0" smtClean="0"/>
                        <a:t>Topic</a:t>
                      </a:r>
                      <a:endParaRPr lang="en-US" sz="2400" dirty="0"/>
                    </a:p>
                  </a:txBody>
                  <a:tcPr/>
                </a:tc>
              </a:tr>
              <a:tr h="370840">
                <a:tc>
                  <a:txBody>
                    <a:bodyPr/>
                    <a:lstStyle/>
                    <a:p>
                      <a:pPr>
                        <a:spcAft>
                          <a:spcPts val="1200"/>
                        </a:spcAft>
                      </a:pPr>
                      <a:r>
                        <a:rPr lang="en-US" sz="2400" dirty="0" smtClean="0"/>
                        <a:t>Feb 15</a:t>
                      </a:r>
                      <a:endParaRPr lang="en-US" sz="2400" dirty="0"/>
                    </a:p>
                  </a:txBody>
                  <a:tcPr/>
                </a:tc>
                <a:tc>
                  <a:txBody>
                    <a:bodyPr/>
                    <a:lstStyle/>
                    <a:p>
                      <a:pPr>
                        <a:spcAft>
                          <a:spcPts val="1800"/>
                        </a:spcAft>
                      </a:pPr>
                      <a:r>
                        <a:rPr lang="en-US" sz="2400" dirty="0" smtClean="0"/>
                        <a:t>Comparing performance</a:t>
                      </a:r>
                      <a:r>
                        <a:rPr lang="en-US" sz="2400" baseline="0" dirty="0" smtClean="0"/>
                        <a:t> of healthcare systems</a:t>
                      </a:r>
                    </a:p>
                    <a:p>
                      <a:pPr>
                        <a:spcAft>
                          <a:spcPts val="1800"/>
                        </a:spcAft>
                      </a:pPr>
                      <a:endParaRPr lang="en-US" sz="2400" dirty="0"/>
                    </a:p>
                  </a:txBody>
                  <a:tcPr/>
                </a:tc>
              </a:tr>
              <a:tr h="370840">
                <a:tc>
                  <a:txBody>
                    <a:bodyPr/>
                    <a:lstStyle/>
                    <a:p>
                      <a:pPr>
                        <a:spcAft>
                          <a:spcPts val="1200"/>
                        </a:spcAft>
                      </a:pPr>
                      <a:r>
                        <a:rPr lang="en-US" sz="2400" dirty="0" smtClean="0"/>
                        <a:t>Feb 22</a:t>
                      </a:r>
                      <a:endParaRPr lang="en-US" sz="2400" dirty="0"/>
                    </a:p>
                  </a:txBody>
                  <a:tcPr/>
                </a:tc>
                <a:tc>
                  <a:txBody>
                    <a:bodyPr/>
                    <a:lstStyle/>
                    <a:p>
                      <a:pPr>
                        <a:spcAft>
                          <a:spcPts val="1800"/>
                        </a:spcAft>
                      </a:pPr>
                      <a:r>
                        <a:rPr lang="en-US" sz="2400" dirty="0" smtClean="0"/>
                        <a:t>Why does the US system cost so much?</a:t>
                      </a:r>
                    </a:p>
                    <a:p>
                      <a:pPr>
                        <a:spcAft>
                          <a:spcPts val="1800"/>
                        </a:spcAft>
                      </a:pPr>
                      <a:endParaRPr lang="en-US" sz="2400" dirty="0"/>
                    </a:p>
                  </a:txBody>
                  <a:tcPr/>
                </a:tc>
              </a:tr>
              <a:tr h="370840">
                <a:tc>
                  <a:txBody>
                    <a:bodyPr/>
                    <a:lstStyle/>
                    <a:p>
                      <a:pPr>
                        <a:spcAft>
                          <a:spcPts val="1200"/>
                        </a:spcAft>
                      </a:pPr>
                      <a:r>
                        <a:rPr lang="en-US" sz="2400" dirty="0" smtClean="0"/>
                        <a:t>Feb 29</a:t>
                      </a:r>
                      <a:endParaRPr lang="en-US" sz="2400" dirty="0"/>
                    </a:p>
                  </a:txBody>
                  <a:tcPr/>
                </a:tc>
                <a:tc>
                  <a:txBody>
                    <a:bodyPr/>
                    <a:lstStyle/>
                    <a:p>
                      <a:pPr>
                        <a:spcAft>
                          <a:spcPts val="1800"/>
                        </a:spcAft>
                      </a:pPr>
                      <a:r>
                        <a:rPr lang="en-US" sz="2400" dirty="0" smtClean="0"/>
                        <a:t>An overview of other healthcare systems</a:t>
                      </a:r>
                      <a:r>
                        <a:rPr lang="en-US" sz="2400" baseline="0" dirty="0" smtClean="0"/>
                        <a:t> </a:t>
                      </a:r>
                    </a:p>
                    <a:p>
                      <a:pPr>
                        <a:spcAft>
                          <a:spcPts val="1800"/>
                        </a:spcAft>
                      </a:pPr>
                      <a:endParaRPr lang="en-US" sz="2400" dirty="0"/>
                    </a:p>
                  </a:txBody>
                  <a:tcPr/>
                </a:tc>
              </a:tr>
              <a:tr h="370840">
                <a:tc>
                  <a:txBody>
                    <a:bodyPr/>
                    <a:lstStyle/>
                    <a:p>
                      <a:pPr>
                        <a:spcAft>
                          <a:spcPts val="1200"/>
                        </a:spcAft>
                      </a:pPr>
                      <a:r>
                        <a:rPr lang="en-US" sz="2400" dirty="0" smtClean="0"/>
                        <a:t>March 7</a:t>
                      </a:r>
                      <a:endParaRPr lang="en-US" sz="2400" dirty="0"/>
                    </a:p>
                  </a:txBody>
                  <a:tcPr/>
                </a:tc>
                <a:tc>
                  <a:txBody>
                    <a:bodyPr/>
                    <a:lstStyle/>
                    <a:p>
                      <a:pPr>
                        <a:spcAft>
                          <a:spcPts val="1800"/>
                        </a:spcAft>
                      </a:pPr>
                      <a:r>
                        <a:rPr lang="en-US" sz="2400" dirty="0" smtClean="0"/>
                        <a:t>Other</a:t>
                      </a:r>
                      <a:r>
                        <a:rPr lang="en-US" sz="2400" baseline="0" dirty="0" smtClean="0"/>
                        <a:t> Healthcare systems (</a:t>
                      </a:r>
                      <a:r>
                        <a:rPr lang="en-US" sz="2400" baseline="0" dirty="0" err="1" smtClean="0"/>
                        <a:t>con’t</a:t>
                      </a:r>
                      <a:r>
                        <a:rPr lang="en-US" sz="2400" baseline="0" dirty="0" smtClean="0"/>
                        <a:t>); policy alternatives</a:t>
                      </a:r>
                      <a:endParaRPr lang="en-US" sz="2400" dirty="0"/>
                    </a:p>
                  </a:txBody>
                  <a:tcPr/>
                </a:tc>
              </a:tr>
            </a:tbl>
          </a:graphicData>
        </a:graphic>
      </p:graphicFrame>
      <p:sp>
        <p:nvSpPr>
          <p:cNvPr id="5" name="Slide Number Placeholder 4"/>
          <p:cNvSpPr>
            <a:spLocks noGrp="1"/>
          </p:cNvSpPr>
          <p:nvPr>
            <p:ph type="sldNum" sz="quarter" idx="12"/>
          </p:nvPr>
        </p:nvSpPr>
        <p:spPr/>
        <p:txBody>
          <a:bodyPr/>
          <a:lstStyle/>
          <a:p>
            <a:fld id="{BA73473A-FDED-2343-94C7-589CD1E1F788}" type="slidenum">
              <a:rPr lang="en-US" smtClean="0"/>
              <a:t>3</a:t>
            </a:fld>
            <a:endParaRPr lang="en-US"/>
          </a:p>
        </p:txBody>
      </p:sp>
    </p:spTree>
    <p:extLst>
      <p:ext uri="{BB962C8B-B14F-4D97-AF65-F5344CB8AC3E}">
        <p14:creationId xmlns:p14="http://schemas.microsoft.com/office/powerpoint/2010/main" val="2865838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674"/>
            <a:ext cx="8042276" cy="593760"/>
          </a:xfrm>
        </p:spPr>
        <p:txBody>
          <a:bodyPr/>
          <a:lstStyle/>
          <a:p>
            <a:r>
              <a:rPr lang="en-US" sz="2800" dirty="0" smtClean="0"/>
              <a:t>Amenable Mortality Rate in OECD Countries</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0403532"/>
              </p:ext>
            </p:extLst>
          </p:nvPr>
        </p:nvGraphicFramePr>
        <p:xfrm>
          <a:off x="266330" y="621433"/>
          <a:ext cx="8726749" cy="4838333"/>
        </p:xfrm>
        <a:graphic>
          <a:graphicData uri="http://schemas.openxmlformats.org/drawingml/2006/chart">
            <c:chart xmlns:c="http://schemas.openxmlformats.org/drawingml/2006/chart" xmlns:r="http://schemas.openxmlformats.org/officeDocument/2006/relationships" r:id="rId3"/>
          </a:graphicData>
        </a:graphic>
      </p:graphicFrame>
      <p:sp>
        <p:nvSpPr>
          <p:cNvPr id="6" name="Down Arrow 5"/>
          <p:cNvSpPr/>
          <p:nvPr/>
        </p:nvSpPr>
        <p:spPr>
          <a:xfrm>
            <a:off x="6664513" y="2148397"/>
            <a:ext cx="484633" cy="541538"/>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
        <p:nvSpPr>
          <p:cNvPr id="7" name="Content Placeholder 2"/>
          <p:cNvSpPr txBox="1">
            <a:spLocks/>
          </p:cNvSpPr>
          <p:nvPr/>
        </p:nvSpPr>
        <p:spPr>
          <a:xfrm>
            <a:off x="593665" y="5797124"/>
            <a:ext cx="7627057" cy="887768"/>
          </a:xfrm>
          <a:prstGeom prst="rect">
            <a:avLst/>
          </a:prstGeom>
          <a:ln>
            <a:solidFill>
              <a:schemeClr val="accent1"/>
            </a:solidFill>
          </a:ln>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buNone/>
            </a:pPr>
            <a:r>
              <a:rPr lang="en-US" b="1" dirty="0" smtClean="0">
                <a:solidFill>
                  <a:schemeClr val="tx1"/>
                </a:solidFill>
              </a:rPr>
              <a:t>USA has a high rate in “treatable” deaths (death avoidable if proper healthcare was available) </a:t>
            </a:r>
            <a:endParaRPr lang="en-US" b="1" dirty="0">
              <a:solidFill>
                <a:schemeClr val="tx1"/>
              </a:solidFill>
            </a:endParaRPr>
          </a:p>
        </p:txBody>
      </p:sp>
      <p:sp>
        <p:nvSpPr>
          <p:cNvPr id="8" name="Rectangle 7"/>
          <p:cNvSpPr/>
          <p:nvPr/>
        </p:nvSpPr>
        <p:spPr>
          <a:xfrm>
            <a:off x="927716" y="1965924"/>
            <a:ext cx="3058357" cy="830997"/>
          </a:xfrm>
          <a:prstGeom prst="rect">
            <a:avLst/>
          </a:prstGeom>
          <a:solidFill>
            <a:schemeClr val="bg2">
              <a:lumMod val="90000"/>
            </a:schemeClr>
          </a:solidFill>
        </p:spPr>
        <p:txBody>
          <a:bodyPr wrap="square">
            <a:spAutoFit/>
          </a:bodyPr>
          <a:lstStyle/>
          <a:p>
            <a:r>
              <a:rPr lang="en-US" sz="1600" dirty="0" smtClean="0"/>
              <a:t>Age </a:t>
            </a:r>
            <a:r>
              <a:rPr lang="en-US" sz="1600" dirty="0"/>
              <a:t>standardized rate per 100,000 population in 2007, or last year available</a:t>
            </a:r>
          </a:p>
        </p:txBody>
      </p:sp>
      <p:sp>
        <p:nvSpPr>
          <p:cNvPr id="9" name="TextBox 8"/>
          <p:cNvSpPr txBox="1"/>
          <p:nvPr/>
        </p:nvSpPr>
        <p:spPr>
          <a:xfrm>
            <a:off x="6906829" y="5360615"/>
            <a:ext cx="1970844" cy="368423"/>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OECD Health Working Papers, 2011</a:t>
            </a:r>
          </a:p>
        </p:txBody>
      </p:sp>
      <p:sp>
        <p:nvSpPr>
          <p:cNvPr id="13" name="Slide Number Placeholder 12"/>
          <p:cNvSpPr>
            <a:spLocks noGrp="1"/>
          </p:cNvSpPr>
          <p:nvPr>
            <p:ph type="sldNum" sz="quarter" idx="12"/>
          </p:nvPr>
        </p:nvSpPr>
        <p:spPr/>
        <p:txBody>
          <a:bodyPr/>
          <a:lstStyle/>
          <a:p>
            <a:fld id="{BA73473A-FDED-2343-94C7-589CD1E1F788}" type="slidenum">
              <a:rPr lang="en-US" smtClean="0"/>
              <a:t>30</a:t>
            </a:fld>
            <a:endParaRPr lang="en-US"/>
          </a:p>
        </p:txBody>
      </p:sp>
    </p:spTree>
    <p:extLst>
      <p:ext uri="{BB962C8B-B14F-4D97-AF65-F5344CB8AC3E}">
        <p14:creationId xmlns:p14="http://schemas.microsoft.com/office/powerpoint/2010/main" val="4259764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37805"/>
            <a:ext cx="8042276" cy="620393"/>
          </a:xfrm>
        </p:spPr>
        <p:txBody>
          <a:bodyPr/>
          <a:lstStyle/>
          <a:p>
            <a:r>
              <a:rPr lang="en-US" sz="3600" dirty="0" smtClean="0"/>
              <a:t>Healthcare Service/Access Takeaways</a:t>
            </a:r>
            <a:endParaRPr lang="en-US" sz="3600" dirty="0"/>
          </a:p>
        </p:txBody>
      </p:sp>
      <p:sp>
        <p:nvSpPr>
          <p:cNvPr id="3" name="Content Placeholder 2"/>
          <p:cNvSpPr>
            <a:spLocks noGrp="1"/>
          </p:cNvSpPr>
          <p:nvPr>
            <p:ph idx="1"/>
          </p:nvPr>
        </p:nvSpPr>
        <p:spPr>
          <a:xfrm>
            <a:off x="487131" y="1072306"/>
            <a:ext cx="8042276" cy="4343400"/>
          </a:xfrm>
        </p:spPr>
        <p:txBody>
          <a:bodyPr>
            <a:normAutofit lnSpcReduction="10000"/>
          </a:bodyPr>
          <a:lstStyle/>
          <a:p>
            <a:r>
              <a:rPr lang="en-US" dirty="0" smtClean="0"/>
              <a:t>USA, despite excellent numbers for elective surgery wait times, is in the middle of the pack or lagging in some key service measures</a:t>
            </a:r>
          </a:p>
          <a:p>
            <a:r>
              <a:rPr lang="en-US" dirty="0" smtClean="0"/>
              <a:t>Healthcare Insurance coverage remains low in the USA with the USA having one of the highest rates of private coverage</a:t>
            </a:r>
          </a:p>
          <a:p>
            <a:r>
              <a:rPr lang="en-US" dirty="0" smtClean="0"/>
              <a:t>This low and uneven coverage seems to result in out of pocket costs limiting people’s access to care</a:t>
            </a:r>
          </a:p>
          <a:p>
            <a:r>
              <a:rPr lang="en-US" dirty="0" smtClean="0"/>
              <a:t>Among OECD countries, the USA ranks high in avoidable deaths due to lack of care</a:t>
            </a:r>
          </a:p>
          <a:p>
            <a:endParaRPr lang="en-US" dirty="0" smtClean="0"/>
          </a:p>
          <a:p>
            <a:endParaRPr lang="en-US" dirty="0"/>
          </a:p>
        </p:txBody>
      </p:sp>
      <p:sp>
        <p:nvSpPr>
          <p:cNvPr id="4" name="Content Placeholder 2"/>
          <p:cNvSpPr txBox="1">
            <a:spLocks/>
          </p:cNvSpPr>
          <p:nvPr/>
        </p:nvSpPr>
        <p:spPr>
          <a:xfrm>
            <a:off x="469368" y="5349353"/>
            <a:ext cx="8042276" cy="1290933"/>
          </a:xfrm>
          <a:prstGeom prst="rect">
            <a:avLst/>
          </a:prstGeom>
          <a:ln>
            <a:solidFill>
              <a:schemeClr val="accent1">
                <a:shade val="95000"/>
                <a:satMod val="105000"/>
              </a:schemeClr>
            </a:solidFill>
          </a:ln>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spcBef>
                <a:spcPts val="0"/>
              </a:spcBef>
              <a:buFont typeface="Wingdings 2" pitchFamily="18" charset="2"/>
              <a:buNone/>
            </a:pPr>
            <a:r>
              <a:rPr lang="en-US" b="1" dirty="0" smtClean="0">
                <a:solidFill>
                  <a:schemeClr val="tx1"/>
                </a:solidFill>
              </a:rPr>
              <a:t>USA has mixed performance on service and very low performance on access, resulting in higher avoidable deaths</a:t>
            </a:r>
            <a:endParaRPr lang="en-US" b="1" dirty="0">
              <a:solidFill>
                <a:schemeClr val="tx1"/>
              </a:solidFill>
            </a:endParaRPr>
          </a:p>
        </p:txBody>
      </p:sp>
      <p:sp>
        <p:nvSpPr>
          <p:cNvPr id="10" name="Slide Number Placeholder 9"/>
          <p:cNvSpPr>
            <a:spLocks noGrp="1"/>
          </p:cNvSpPr>
          <p:nvPr>
            <p:ph type="sldNum" sz="quarter" idx="12"/>
          </p:nvPr>
        </p:nvSpPr>
        <p:spPr>
          <a:xfrm>
            <a:off x="8048832" y="6417716"/>
            <a:ext cx="990600" cy="365125"/>
          </a:xfrm>
        </p:spPr>
        <p:txBody>
          <a:bodyPr/>
          <a:lstStyle/>
          <a:p>
            <a:fld id="{BA73473A-FDED-2343-94C7-589CD1E1F788}" type="slidenum">
              <a:rPr lang="en-US" smtClean="0"/>
              <a:t>31</a:t>
            </a:fld>
            <a:endParaRPr lang="en-US" dirty="0"/>
          </a:p>
        </p:txBody>
      </p:sp>
    </p:spTree>
    <p:extLst>
      <p:ext uri="{BB962C8B-B14F-4D97-AF65-F5344CB8AC3E}">
        <p14:creationId xmlns:p14="http://schemas.microsoft.com/office/powerpoint/2010/main" val="10412354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77845"/>
          </a:xfrm>
        </p:spPr>
        <p:txBody>
          <a:bodyPr/>
          <a:lstStyle/>
          <a:p>
            <a:r>
              <a:rPr lang="en-US" sz="4000" dirty="0" smtClean="0"/>
              <a:t>Comparing Healthcare Systems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2443115"/>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3473A-FDED-2343-94C7-589CD1E1F788}" type="slidenum">
              <a:rPr lang="en-US" smtClean="0"/>
              <a:t>32</a:t>
            </a:fld>
            <a:endParaRPr lang="en-US"/>
          </a:p>
        </p:txBody>
      </p:sp>
      <p:sp>
        <p:nvSpPr>
          <p:cNvPr id="6" name="Oval 5"/>
          <p:cNvSpPr/>
          <p:nvPr/>
        </p:nvSpPr>
        <p:spPr>
          <a:xfrm>
            <a:off x="3701988" y="3701989"/>
            <a:ext cx="1660124" cy="96766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VALUE</a:t>
            </a:r>
            <a:endParaRPr lang="en-US" sz="2000" b="1" dirty="0">
              <a:solidFill>
                <a:schemeClr val="tx1"/>
              </a:solidFill>
            </a:endParaRPr>
          </a:p>
        </p:txBody>
      </p:sp>
    </p:spTree>
    <p:extLst>
      <p:ext uri="{BB962C8B-B14F-4D97-AF65-F5344CB8AC3E}">
        <p14:creationId xmlns:p14="http://schemas.microsoft.com/office/powerpoint/2010/main" val="3887000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691" y="70167"/>
            <a:ext cx="8350281" cy="566589"/>
          </a:xfrm>
        </p:spPr>
        <p:txBody>
          <a:bodyPr/>
          <a:lstStyle/>
          <a:p>
            <a:r>
              <a:rPr lang="en-US" sz="2400" b="1" dirty="0" smtClean="0"/>
              <a:t>Broad Measures of USA Health not Encouraging  </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8466259"/>
              </p:ext>
            </p:extLst>
          </p:nvPr>
        </p:nvGraphicFramePr>
        <p:xfrm>
          <a:off x="428403" y="771947"/>
          <a:ext cx="8042275" cy="2480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411615526"/>
              </p:ext>
            </p:extLst>
          </p:nvPr>
        </p:nvGraphicFramePr>
        <p:xfrm>
          <a:off x="428403" y="3281448"/>
          <a:ext cx="8063747"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Down Arrow 6"/>
          <p:cNvSpPr/>
          <p:nvPr/>
        </p:nvSpPr>
        <p:spPr>
          <a:xfrm>
            <a:off x="7257758" y="1433252"/>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7280480" y="3398802"/>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02019" y="6103211"/>
            <a:ext cx="7663094" cy="705964"/>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b="1" dirty="0" smtClean="0"/>
              <a:t>Comparatively, USA: low life expectancy, </a:t>
            </a:r>
          </a:p>
          <a:p>
            <a:pPr marL="0" indent="0" algn="r">
              <a:spcBef>
                <a:spcPts val="600"/>
              </a:spcBef>
              <a:buClr>
                <a:schemeClr val="tx1">
                  <a:lumMod val="75000"/>
                  <a:lumOff val="25000"/>
                </a:schemeClr>
              </a:buClr>
              <a:buFont typeface="Wingdings 2" pitchFamily="18" charset="2"/>
              <a:buNone/>
            </a:pPr>
            <a:r>
              <a:rPr lang="en-US" b="1" dirty="0" smtClean="0"/>
              <a:t>                                                       …and high infant mortality rates</a:t>
            </a:r>
          </a:p>
        </p:txBody>
      </p:sp>
      <p:sp>
        <p:nvSpPr>
          <p:cNvPr id="10" name="TextBox 9"/>
          <p:cNvSpPr txBox="1"/>
          <p:nvPr/>
        </p:nvSpPr>
        <p:spPr>
          <a:xfrm>
            <a:off x="7031132" y="5893704"/>
            <a:ext cx="1970844" cy="368423"/>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Commonwealth Fund Survey, 2006</a:t>
            </a:r>
          </a:p>
        </p:txBody>
      </p:sp>
      <p:sp>
        <p:nvSpPr>
          <p:cNvPr id="14" name="Slide Number Placeholder 13"/>
          <p:cNvSpPr>
            <a:spLocks noGrp="1"/>
          </p:cNvSpPr>
          <p:nvPr>
            <p:ph type="sldNum" sz="quarter" idx="12"/>
          </p:nvPr>
        </p:nvSpPr>
        <p:spPr/>
        <p:txBody>
          <a:bodyPr/>
          <a:lstStyle/>
          <a:p>
            <a:fld id="{BA73473A-FDED-2343-94C7-589CD1E1F788}" type="slidenum">
              <a:rPr lang="en-US" smtClean="0"/>
              <a:t>33</a:t>
            </a:fld>
            <a:endParaRPr lang="en-US"/>
          </a:p>
        </p:txBody>
      </p:sp>
    </p:spTree>
    <p:extLst>
      <p:ext uri="{BB962C8B-B14F-4D97-AF65-F5344CB8AC3E}">
        <p14:creationId xmlns:p14="http://schemas.microsoft.com/office/powerpoint/2010/main" val="36357698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518" y="436056"/>
            <a:ext cx="8339231" cy="797946"/>
          </a:xfrm>
        </p:spPr>
        <p:txBody>
          <a:bodyPr/>
          <a:lstStyle/>
          <a:p>
            <a:r>
              <a:rPr lang="en-US" sz="4000" dirty="0" smtClean="0"/>
              <a:t>USA: Life Expectancy by Race and Sex</a:t>
            </a:r>
            <a:endParaRPr lang="en-US" sz="4000" dirty="0"/>
          </a:p>
        </p:txBody>
      </p:sp>
      <p:sp>
        <p:nvSpPr>
          <p:cNvPr id="5" name="Slide Number Placeholder 4"/>
          <p:cNvSpPr>
            <a:spLocks noGrp="1"/>
          </p:cNvSpPr>
          <p:nvPr>
            <p:ph type="sldNum" sz="quarter" idx="12"/>
          </p:nvPr>
        </p:nvSpPr>
        <p:spPr>
          <a:xfrm>
            <a:off x="8027263" y="6418555"/>
            <a:ext cx="990600" cy="365125"/>
          </a:xfrm>
        </p:spPr>
        <p:txBody>
          <a:bodyPr/>
          <a:lstStyle/>
          <a:p>
            <a:fld id="{BA73473A-FDED-2343-94C7-589CD1E1F788}" type="slidenum">
              <a:rPr lang="en-US" sz="1600" smtClean="0"/>
              <a:t>34</a:t>
            </a:fld>
            <a:endParaRPr lang="en-US" sz="1600"/>
          </a:p>
        </p:txBody>
      </p:sp>
      <p:sp>
        <p:nvSpPr>
          <p:cNvPr id="3" name="Rectangle 1"/>
          <p:cNvSpPr>
            <a:spLocks noChangeArrowheads="1"/>
          </p:cNvSpPr>
          <p:nvPr/>
        </p:nvSpPr>
        <p:spPr bwMode="auto">
          <a:xfrm>
            <a:off x="3822870" y="5187208"/>
            <a:ext cx="5106804" cy="323165"/>
          </a:xfrm>
          <a:prstGeom prst="rect">
            <a:avLst/>
          </a:prstGeom>
          <a:noFill/>
          <a:ln>
            <a:noFill/>
          </a:ln>
          <a:effectLst/>
        </p:spPr>
        <p:txBody>
          <a:bodyPr vert="horz" wrap="none" lIns="0" tIns="0" rIns="1142640" bIns="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050" b="1" i="0" u="none" strike="noStrike" cap="none" normalizeH="0" baseline="0" dirty="0" smtClean="0">
                <a:ln>
                  <a:noFill/>
                </a:ln>
                <a:solidFill>
                  <a:srgbClr val="000000"/>
                </a:solidFill>
                <a:effectLst/>
                <a:latin typeface="Lato"/>
                <a:cs typeface="Arial" pitchFamily="34" charset="0"/>
              </a:rPr>
              <a:t>Life expectancy at birth, by race and sex: United States, 2010</a:t>
            </a:r>
            <a:endParaRPr kumimoji="0" lang="en-US" altLang="en-US" sz="1050" b="0" i="0" u="none" strike="noStrike" cap="none" normalizeH="0" baseline="0" dirty="0" smtClean="0">
              <a:ln>
                <a:noFill/>
              </a:ln>
              <a:solidFill>
                <a:srgbClr val="000000"/>
              </a:solidFill>
              <a:effectLst/>
              <a:latin typeface="Lato"/>
              <a:cs typeface="Arial" pitchFamily="34" charset="0"/>
            </a:endParaRPr>
          </a:p>
          <a:p>
            <a:pPr marL="0" marR="0" lvl="0" indent="0" algn="r" defTabSz="914400" rtl="0" eaLnBrk="0" fontAlgn="ctr"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000000"/>
                </a:solidFill>
                <a:effectLst/>
                <a:latin typeface="Lato"/>
                <a:cs typeface="Arial" pitchFamily="34" charset="0"/>
              </a:rPr>
              <a:t> SOURCE: CDC/NCHS, National Vital Statistics System, Mortality.</a:t>
            </a:r>
          </a:p>
        </p:txBody>
      </p:sp>
      <p:pic>
        <p:nvPicPr>
          <p:cNvPr id="4098" name="Picture 2" descr="Figure 2 is a bar chart showing life expectancy at birth in the United States by race and sex for 201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15" y="1180730"/>
            <a:ext cx="7892248" cy="40064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9274" y="5818468"/>
            <a:ext cx="7840124" cy="600087"/>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000" b="1" dirty="0" smtClean="0"/>
              <a:t>Difference in life expectancy is significant by race and sex but..</a:t>
            </a:r>
          </a:p>
        </p:txBody>
      </p:sp>
    </p:spTree>
    <p:extLst>
      <p:ext uri="{BB962C8B-B14F-4D97-AF65-F5344CB8AC3E}">
        <p14:creationId xmlns:p14="http://schemas.microsoft.com/office/powerpoint/2010/main" val="40550424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48382"/>
            <a:ext cx="9144000" cy="6724055"/>
          </a:xfrm>
          <a:prstGeom prst="rect">
            <a:avLst/>
          </a:prstGeom>
        </p:spPr>
      </p:pic>
      <p:sp>
        <p:nvSpPr>
          <p:cNvPr id="5" name="TextBox 4"/>
          <p:cNvSpPr txBox="1"/>
          <p:nvPr/>
        </p:nvSpPr>
        <p:spPr>
          <a:xfrm>
            <a:off x="536667" y="5858037"/>
            <a:ext cx="6630354" cy="707886"/>
          </a:xfrm>
          <a:prstGeom prst="rect">
            <a:avLst/>
          </a:prstGeom>
          <a:noFill/>
          <a:ln>
            <a:solidFill>
              <a:schemeClr val="accent1">
                <a:shade val="95000"/>
                <a:satMod val="105000"/>
              </a:schemeClr>
            </a:solidFill>
          </a:ln>
        </p:spPr>
        <p:txBody>
          <a:bodyPr vert="horz" wrap="square" lIns="91440" tIns="45720" rIns="91440" bIns="45720" rtlCol="0">
            <a:spAutoFit/>
          </a:bodyPr>
          <a:lstStyle/>
          <a:p>
            <a:pPr marL="0" indent="0">
              <a:spcBef>
                <a:spcPts val="600"/>
              </a:spcBef>
              <a:buClr>
                <a:schemeClr val="tx1">
                  <a:lumMod val="75000"/>
                  <a:lumOff val="25000"/>
                </a:schemeClr>
              </a:buClr>
              <a:buFont typeface="Wingdings 2" pitchFamily="18" charset="2"/>
              <a:buNone/>
            </a:pPr>
            <a:r>
              <a:rPr lang="en-US" sz="2000" b="1" dirty="0" smtClean="0"/>
              <a:t>Affluent men and women show big increase in life expectancy, low wage populations stagnant</a:t>
            </a:r>
          </a:p>
        </p:txBody>
      </p:sp>
      <p:sp>
        <p:nvSpPr>
          <p:cNvPr id="6" name="TextBox 5"/>
          <p:cNvSpPr txBox="1"/>
          <p:nvPr/>
        </p:nvSpPr>
        <p:spPr>
          <a:xfrm>
            <a:off x="536667" y="301841"/>
            <a:ext cx="8403147" cy="985421"/>
          </a:xfrm>
          <a:prstGeom prst="rect">
            <a:avLst/>
          </a:prstGeom>
          <a:solidFill>
            <a:schemeClr val="bg1"/>
          </a:solidFill>
          <a:ln>
            <a:solidFill>
              <a:schemeClr val="accent1">
                <a:shade val="95000"/>
                <a:satMod val="105000"/>
              </a:schemeClr>
            </a:solidFill>
          </a:ln>
        </p:spPr>
        <p:txBody>
          <a:bodyPr vert="horz" wrap="squar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800" b="1" dirty="0"/>
              <a:t>I</a:t>
            </a:r>
            <a:r>
              <a:rPr lang="en-US" sz="2800" b="1" dirty="0" smtClean="0"/>
              <a:t>s dwarfed by Differences in life expectancy by income level</a:t>
            </a:r>
          </a:p>
        </p:txBody>
      </p:sp>
    </p:spTree>
    <p:extLst>
      <p:ext uri="{BB962C8B-B14F-4D97-AF65-F5344CB8AC3E}">
        <p14:creationId xmlns:p14="http://schemas.microsoft.com/office/powerpoint/2010/main" val="2075857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331" y="0"/>
            <a:ext cx="7858220" cy="778598"/>
          </a:xfrm>
        </p:spPr>
        <p:txBody>
          <a:bodyPr/>
          <a:lstStyle/>
          <a:p>
            <a:r>
              <a:rPr lang="en-US" sz="3600" dirty="0" smtClean="0"/>
              <a:t>Infections and Readmissions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9261479"/>
              </p:ext>
            </p:extLst>
          </p:nvPr>
        </p:nvGraphicFramePr>
        <p:xfrm>
          <a:off x="549276" y="1558455"/>
          <a:ext cx="8042275" cy="162283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2055135" y="1050202"/>
            <a:ext cx="5321741" cy="4652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dirty="0" smtClean="0">
                <a:solidFill>
                  <a:schemeClr val="tx1"/>
                </a:solidFill>
              </a:rPr>
              <a:t>Infections While in Hospital</a:t>
            </a:r>
            <a:endParaRPr lang="en-US" sz="2400" dirty="0">
              <a:solidFill>
                <a:schemeClr val="tx1"/>
              </a:solidFill>
            </a:endParaRPr>
          </a:p>
        </p:txBody>
      </p:sp>
      <p:graphicFrame>
        <p:nvGraphicFramePr>
          <p:cNvPr id="6" name="Chart 5"/>
          <p:cNvGraphicFramePr>
            <a:graphicFrameLocks/>
          </p:cNvGraphicFramePr>
          <p:nvPr>
            <p:extLst>
              <p:ext uri="{D42A27DB-BD31-4B8C-83A1-F6EECF244321}">
                <p14:modId xmlns:p14="http://schemas.microsoft.com/office/powerpoint/2010/main" val="1009902948"/>
              </p:ext>
            </p:extLst>
          </p:nvPr>
        </p:nvGraphicFramePr>
        <p:xfrm>
          <a:off x="588288" y="3569075"/>
          <a:ext cx="8003263" cy="2100404"/>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1569926" y="3167200"/>
            <a:ext cx="6292158" cy="465249"/>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en-US" sz="2400" dirty="0" smtClean="0">
                <a:solidFill>
                  <a:schemeClr val="tx1"/>
                </a:solidFill>
              </a:rPr>
              <a:t>Readmitted or ER due to complications</a:t>
            </a:r>
            <a:endParaRPr lang="en-US" sz="2400" dirty="0">
              <a:solidFill>
                <a:schemeClr val="tx1"/>
              </a:solidFill>
            </a:endParaRPr>
          </a:p>
        </p:txBody>
      </p:sp>
      <p:sp>
        <p:nvSpPr>
          <p:cNvPr id="8" name="TextBox 7"/>
          <p:cNvSpPr txBox="1"/>
          <p:nvPr/>
        </p:nvSpPr>
        <p:spPr>
          <a:xfrm>
            <a:off x="7126734" y="5595150"/>
            <a:ext cx="1970844" cy="368423"/>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Commonwealth Fund</a:t>
            </a:r>
          </a:p>
          <a:p>
            <a:pPr marL="0" indent="0">
              <a:spcBef>
                <a:spcPts val="600"/>
              </a:spcBef>
              <a:buClr>
                <a:schemeClr val="tx1">
                  <a:lumMod val="75000"/>
                  <a:lumOff val="25000"/>
                </a:schemeClr>
              </a:buClr>
              <a:buFont typeface="Wingdings 2" pitchFamily="18" charset="2"/>
              <a:buNone/>
            </a:pPr>
            <a:r>
              <a:rPr lang="en-US" sz="900" b="1" dirty="0" smtClean="0"/>
              <a:t>Survey, 2006</a:t>
            </a:r>
          </a:p>
        </p:txBody>
      </p:sp>
      <p:sp>
        <p:nvSpPr>
          <p:cNvPr id="9" name="Down Arrow 8"/>
          <p:cNvSpPr/>
          <p:nvPr/>
        </p:nvSpPr>
        <p:spPr>
          <a:xfrm>
            <a:off x="7533068" y="1046187"/>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06010" y="6090083"/>
            <a:ext cx="7912276" cy="541538"/>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000" b="1" dirty="0" smtClean="0"/>
              <a:t>USA in the middle of the pack for Infections and Readmissions</a:t>
            </a:r>
          </a:p>
        </p:txBody>
      </p:sp>
      <p:sp>
        <p:nvSpPr>
          <p:cNvPr id="15" name="Slide Number Placeholder 14"/>
          <p:cNvSpPr>
            <a:spLocks noGrp="1"/>
          </p:cNvSpPr>
          <p:nvPr>
            <p:ph type="sldNum" sz="quarter" idx="12"/>
          </p:nvPr>
        </p:nvSpPr>
        <p:spPr/>
        <p:txBody>
          <a:bodyPr/>
          <a:lstStyle/>
          <a:p>
            <a:fld id="{BA73473A-FDED-2343-94C7-589CD1E1F788}" type="slidenum">
              <a:rPr lang="en-US" sz="2000" smtClean="0"/>
              <a:t>36</a:t>
            </a:fld>
            <a:endParaRPr lang="en-US" sz="2000" dirty="0"/>
          </a:p>
        </p:txBody>
      </p:sp>
      <p:sp>
        <p:nvSpPr>
          <p:cNvPr id="11" name="TextBox 10"/>
          <p:cNvSpPr txBox="1"/>
          <p:nvPr/>
        </p:nvSpPr>
        <p:spPr>
          <a:xfrm rot="16200000">
            <a:off x="-1551942" y="3086637"/>
            <a:ext cx="3630967" cy="342934"/>
          </a:xfrm>
          <a:prstGeom prst="rect">
            <a:avLst/>
          </a:prstGeom>
          <a:noFill/>
          <a:ln>
            <a:no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1050" b="1" dirty="0" smtClean="0"/>
              <a:t>% patients answering “yes”</a:t>
            </a:r>
          </a:p>
        </p:txBody>
      </p:sp>
    </p:spTree>
    <p:extLst>
      <p:ext uri="{BB962C8B-B14F-4D97-AF65-F5344CB8AC3E}">
        <p14:creationId xmlns:p14="http://schemas.microsoft.com/office/powerpoint/2010/main" val="10815078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93" y="270538"/>
            <a:ext cx="8042276" cy="580487"/>
          </a:xfrm>
        </p:spPr>
        <p:txBody>
          <a:bodyPr/>
          <a:lstStyle/>
          <a:p>
            <a:r>
              <a:rPr lang="en-US" sz="3600" dirty="0" smtClean="0"/>
              <a:t>Medical or Test Error in last 2 years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8786866"/>
              </p:ext>
            </p:extLst>
          </p:nvPr>
        </p:nvGraphicFramePr>
        <p:xfrm>
          <a:off x="467794" y="1339913"/>
          <a:ext cx="8042275" cy="22497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44444" y="6076219"/>
            <a:ext cx="8113365" cy="433224"/>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lgn="ctr">
              <a:spcBef>
                <a:spcPts val="600"/>
              </a:spcBef>
              <a:buClr>
                <a:schemeClr val="tx1">
                  <a:lumMod val="75000"/>
                  <a:lumOff val="25000"/>
                </a:schemeClr>
              </a:buClr>
              <a:buFont typeface="Wingdings 2" pitchFamily="18" charset="2"/>
              <a:buNone/>
            </a:pPr>
            <a:r>
              <a:rPr lang="en-US" sz="2000" b="1" dirty="0" smtClean="0"/>
              <a:t>Late or mislabeled test results, doctor files most cited as issues  </a:t>
            </a:r>
          </a:p>
        </p:txBody>
      </p:sp>
      <p:graphicFrame>
        <p:nvGraphicFramePr>
          <p:cNvPr id="6" name="Chart 5"/>
          <p:cNvGraphicFramePr>
            <a:graphicFrameLocks/>
          </p:cNvGraphicFramePr>
          <p:nvPr>
            <p:extLst>
              <p:ext uri="{D42A27DB-BD31-4B8C-83A1-F6EECF244321}">
                <p14:modId xmlns:p14="http://schemas.microsoft.com/office/powerpoint/2010/main" val="1011781183"/>
              </p:ext>
            </p:extLst>
          </p:nvPr>
        </p:nvGraphicFramePr>
        <p:xfrm>
          <a:off x="624690" y="3913326"/>
          <a:ext cx="7885380" cy="19034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09045" y="968721"/>
            <a:ext cx="5287223" cy="457200"/>
          </a:xfrm>
          <a:prstGeom prst="rect">
            <a:avLst/>
          </a:prstGeom>
          <a:noFill/>
          <a:ln>
            <a:no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000" dirty="0" smtClean="0"/>
              <a:t>Patients reporting errors with last 2 years</a:t>
            </a:r>
          </a:p>
        </p:txBody>
      </p:sp>
      <p:sp>
        <p:nvSpPr>
          <p:cNvPr id="8" name="TextBox 7"/>
          <p:cNvSpPr txBox="1"/>
          <p:nvPr/>
        </p:nvSpPr>
        <p:spPr>
          <a:xfrm>
            <a:off x="1939767" y="3575540"/>
            <a:ext cx="5287223" cy="457200"/>
          </a:xfrm>
          <a:prstGeom prst="rect">
            <a:avLst/>
          </a:prstGeom>
          <a:noFill/>
          <a:ln>
            <a:no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000" dirty="0" smtClean="0"/>
              <a:t>Of these errors % occurring outside the Hospital</a:t>
            </a:r>
          </a:p>
        </p:txBody>
      </p:sp>
      <p:sp>
        <p:nvSpPr>
          <p:cNvPr id="9" name="TextBox 8"/>
          <p:cNvSpPr txBox="1"/>
          <p:nvPr/>
        </p:nvSpPr>
        <p:spPr>
          <a:xfrm>
            <a:off x="7827058" y="5608462"/>
            <a:ext cx="1970844" cy="368423"/>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Commonwealth Fund</a:t>
            </a:r>
          </a:p>
          <a:p>
            <a:pPr marL="0" indent="0">
              <a:spcBef>
                <a:spcPts val="600"/>
              </a:spcBef>
              <a:buClr>
                <a:schemeClr val="tx1">
                  <a:lumMod val="75000"/>
                  <a:lumOff val="25000"/>
                </a:schemeClr>
              </a:buClr>
              <a:buFont typeface="Wingdings 2" pitchFamily="18" charset="2"/>
              <a:buNone/>
            </a:pPr>
            <a:r>
              <a:rPr lang="en-US" sz="900" b="1" dirty="0" smtClean="0"/>
              <a:t>Survey, 2006</a:t>
            </a:r>
          </a:p>
        </p:txBody>
      </p:sp>
      <p:sp>
        <p:nvSpPr>
          <p:cNvPr id="10" name="Down Arrow 9"/>
          <p:cNvSpPr/>
          <p:nvPr/>
        </p:nvSpPr>
        <p:spPr>
          <a:xfrm>
            <a:off x="7441672" y="968721"/>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lide Number Placeholder 14"/>
          <p:cNvSpPr>
            <a:spLocks noGrp="1"/>
          </p:cNvSpPr>
          <p:nvPr>
            <p:ph type="sldNum" sz="quarter" idx="12"/>
          </p:nvPr>
        </p:nvSpPr>
        <p:spPr/>
        <p:txBody>
          <a:bodyPr/>
          <a:lstStyle/>
          <a:p>
            <a:fld id="{BA73473A-FDED-2343-94C7-589CD1E1F788}" type="slidenum">
              <a:rPr lang="en-US" sz="2400" smtClean="0"/>
              <a:t>37</a:t>
            </a:fld>
            <a:endParaRPr lang="en-US" sz="2400" dirty="0"/>
          </a:p>
        </p:txBody>
      </p:sp>
      <p:sp>
        <p:nvSpPr>
          <p:cNvPr id="11" name="TextBox 10"/>
          <p:cNvSpPr txBox="1"/>
          <p:nvPr/>
        </p:nvSpPr>
        <p:spPr>
          <a:xfrm rot="16200000">
            <a:off x="-1551942" y="3086637"/>
            <a:ext cx="3630967" cy="342934"/>
          </a:xfrm>
          <a:prstGeom prst="rect">
            <a:avLst/>
          </a:prstGeom>
          <a:noFill/>
          <a:ln>
            <a:no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1050" b="1" dirty="0" smtClean="0"/>
              <a:t>% patients answering “yes”</a:t>
            </a:r>
          </a:p>
        </p:txBody>
      </p:sp>
    </p:spTree>
    <p:extLst>
      <p:ext uri="{BB962C8B-B14F-4D97-AF65-F5344CB8AC3E}">
        <p14:creationId xmlns:p14="http://schemas.microsoft.com/office/powerpoint/2010/main" val="3155022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61557"/>
          </a:xfrm>
        </p:spPr>
        <p:txBody>
          <a:bodyPr/>
          <a:lstStyle/>
          <a:p>
            <a:r>
              <a:rPr lang="en-US" dirty="0" smtClean="0"/>
              <a:t>Chronic </a:t>
            </a:r>
            <a:r>
              <a:rPr lang="en-US" dirty="0"/>
              <a:t>C</a:t>
            </a:r>
            <a:r>
              <a:rPr lang="en-US" dirty="0" smtClean="0"/>
              <a:t>are (high is good)</a:t>
            </a:r>
            <a:endParaRPr lang="en-US" dirty="0"/>
          </a:p>
        </p:txBody>
      </p:sp>
      <p:sp>
        <p:nvSpPr>
          <p:cNvPr id="5" name="Slide Number Placeholder 4"/>
          <p:cNvSpPr>
            <a:spLocks noGrp="1"/>
          </p:cNvSpPr>
          <p:nvPr>
            <p:ph type="sldNum" sz="quarter" idx="12"/>
          </p:nvPr>
        </p:nvSpPr>
        <p:spPr/>
        <p:txBody>
          <a:bodyPr/>
          <a:lstStyle/>
          <a:p>
            <a:fld id="{BA73473A-FDED-2343-94C7-589CD1E1F788}" type="slidenum">
              <a:rPr lang="en-US" sz="2000" smtClean="0"/>
              <a:t>38</a:t>
            </a:fld>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74307254"/>
              </p:ext>
            </p:extLst>
          </p:nvPr>
        </p:nvGraphicFramePr>
        <p:xfrm>
          <a:off x="199176" y="984565"/>
          <a:ext cx="8788919"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251901600"/>
              </p:ext>
            </p:extLst>
          </p:nvPr>
        </p:nvGraphicFramePr>
        <p:xfrm>
          <a:off x="7236801" y="4946965"/>
          <a:ext cx="1092200" cy="381000"/>
        </p:xfrm>
        <a:graphic>
          <a:graphicData uri="http://schemas.openxmlformats.org/drawingml/2006/table">
            <a:tbl>
              <a:tblPr>
                <a:tableStyleId>{5C22544A-7EE6-4342-B048-85BDC9FD1C3A}</a:tableStyleId>
              </a:tblPr>
              <a:tblGrid>
                <a:gridCol w="1092200"/>
              </a:tblGrid>
              <a:tr h="381000">
                <a:tc>
                  <a:txBody>
                    <a:bodyPr/>
                    <a:lstStyle/>
                    <a:p>
                      <a:pPr algn="l" fontAlgn="b"/>
                      <a:r>
                        <a:rPr lang="en-US" sz="1100" u="none" strike="noStrike" dirty="0" err="1" smtClean="0">
                          <a:effectLst/>
                        </a:rPr>
                        <a:t>Commonweath</a:t>
                      </a:r>
                      <a:r>
                        <a:rPr lang="en-US" sz="1100" u="none" strike="noStrike" dirty="0" smtClean="0">
                          <a:effectLst/>
                        </a:rPr>
                        <a:t> </a:t>
                      </a:r>
                      <a:r>
                        <a:rPr lang="en-US" sz="1100" u="none" strike="noStrike" dirty="0">
                          <a:effectLst/>
                        </a:rPr>
                        <a:t>study 2011-2013</a:t>
                      </a:r>
                      <a:endParaRPr lang="en-US" sz="1100" b="0" i="0" u="none" strike="noStrike" dirty="0">
                        <a:solidFill>
                          <a:srgbClr val="000000"/>
                        </a:solidFill>
                        <a:effectLst/>
                        <a:latin typeface="Calibri"/>
                      </a:endParaRPr>
                    </a:p>
                  </a:txBody>
                  <a:tcPr marL="0" marR="0" marT="0" marB="0" anchor="b"/>
                </a:tc>
              </a:tr>
            </a:tbl>
          </a:graphicData>
        </a:graphic>
      </p:graphicFrame>
      <p:sp>
        <p:nvSpPr>
          <p:cNvPr id="8" name="Down Arrow 7"/>
          <p:cNvSpPr/>
          <p:nvPr/>
        </p:nvSpPr>
        <p:spPr>
          <a:xfrm>
            <a:off x="6466568" y="869133"/>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53086" y="5732460"/>
            <a:ext cx="8535420" cy="543208"/>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000" b="1" dirty="0" smtClean="0"/>
              <a:t>Quality of Diabetes and Hypertension care Middle of the Road In USA</a:t>
            </a:r>
          </a:p>
        </p:txBody>
      </p:sp>
    </p:spTree>
    <p:extLst>
      <p:ext uri="{BB962C8B-B14F-4D97-AF65-F5344CB8AC3E}">
        <p14:creationId xmlns:p14="http://schemas.microsoft.com/office/powerpoint/2010/main" val="1524927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97771"/>
          </a:xfrm>
        </p:spPr>
        <p:txBody>
          <a:bodyPr/>
          <a:lstStyle/>
          <a:p>
            <a:r>
              <a:rPr lang="en-US" dirty="0" smtClean="0"/>
              <a:t>Chronic Care (high is bad)</a:t>
            </a:r>
            <a:endParaRPr lang="en-US" dirty="0"/>
          </a:p>
        </p:txBody>
      </p:sp>
      <p:sp>
        <p:nvSpPr>
          <p:cNvPr id="5" name="Slide Number Placeholder 4"/>
          <p:cNvSpPr>
            <a:spLocks noGrp="1"/>
          </p:cNvSpPr>
          <p:nvPr>
            <p:ph type="sldNum" sz="quarter" idx="12"/>
          </p:nvPr>
        </p:nvSpPr>
        <p:spPr/>
        <p:txBody>
          <a:bodyPr/>
          <a:lstStyle/>
          <a:p>
            <a:fld id="{BA73473A-FDED-2343-94C7-589CD1E1F788}" type="slidenum">
              <a:rPr lang="en-US" smtClean="0"/>
              <a:t>39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5409524"/>
              </p:ext>
            </p:extLst>
          </p:nvPr>
        </p:nvGraphicFramePr>
        <p:xfrm>
          <a:off x="549275" y="932507"/>
          <a:ext cx="8365213" cy="487529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2675" y="5833449"/>
            <a:ext cx="7586802" cy="543208"/>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2000" b="1" dirty="0" smtClean="0"/>
              <a:t>Quality of Chronic care is Mediocre in USA</a:t>
            </a:r>
          </a:p>
        </p:txBody>
      </p:sp>
    </p:spTree>
    <p:extLst>
      <p:ext uri="{BB962C8B-B14F-4D97-AF65-F5344CB8AC3E}">
        <p14:creationId xmlns:p14="http://schemas.microsoft.com/office/powerpoint/2010/main" val="2348116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31766"/>
            <a:ext cx="8042276" cy="718047"/>
          </a:xfrm>
        </p:spPr>
        <p:txBody>
          <a:bodyPr/>
          <a:lstStyle/>
          <a:p>
            <a:r>
              <a:rPr lang="en-US" sz="4400" dirty="0" smtClean="0"/>
              <a:t>Today’s Road Map</a:t>
            </a:r>
            <a:endParaRPr lang="en-US" sz="4400" dirty="0"/>
          </a:p>
        </p:txBody>
      </p:sp>
      <p:sp>
        <p:nvSpPr>
          <p:cNvPr id="3" name="Content Placeholder 2"/>
          <p:cNvSpPr>
            <a:spLocks noGrp="1"/>
          </p:cNvSpPr>
          <p:nvPr>
            <p:ph idx="1"/>
          </p:nvPr>
        </p:nvSpPr>
        <p:spPr>
          <a:xfrm>
            <a:off x="549275" y="1083099"/>
            <a:ext cx="8042276" cy="3777557"/>
          </a:xfrm>
        </p:spPr>
        <p:txBody>
          <a:bodyPr>
            <a:normAutofit/>
          </a:bodyPr>
          <a:lstStyle/>
          <a:p>
            <a:pPr>
              <a:spcBef>
                <a:spcPts val="2400"/>
              </a:spcBef>
            </a:pPr>
            <a:r>
              <a:rPr lang="en-US" dirty="0" smtClean="0"/>
              <a:t>What is a healthcare system? How do they develop?</a:t>
            </a:r>
          </a:p>
          <a:p>
            <a:pPr>
              <a:spcBef>
                <a:spcPts val="2400"/>
              </a:spcBef>
            </a:pPr>
            <a:r>
              <a:rPr lang="en-US" dirty="0" smtClean="0"/>
              <a:t>Comparing Healthcare Systems</a:t>
            </a:r>
          </a:p>
          <a:p>
            <a:pPr lvl="1">
              <a:spcBef>
                <a:spcPts val="2400"/>
              </a:spcBef>
              <a:buFont typeface="Wingdings" panose="05000000000000000000" pitchFamily="2" charset="2"/>
              <a:buChar char="Ø"/>
            </a:pPr>
            <a:r>
              <a:rPr lang="en-US" dirty="0" smtClean="0"/>
              <a:t>Comparative Cost</a:t>
            </a:r>
          </a:p>
          <a:p>
            <a:pPr lvl="1">
              <a:spcBef>
                <a:spcPts val="2400"/>
              </a:spcBef>
              <a:buFont typeface="Wingdings" panose="05000000000000000000" pitchFamily="2" charset="2"/>
              <a:buChar char="Ø"/>
            </a:pPr>
            <a:r>
              <a:rPr lang="en-US" dirty="0" smtClean="0"/>
              <a:t>Comparative Service and Access</a:t>
            </a:r>
          </a:p>
          <a:p>
            <a:pPr lvl="1">
              <a:spcBef>
                <a:spcPts val="2400"/>
              </a:spcBef>
              <a:buFont typeface="Wingdings" panose="05000000000000000000" pitchFamily="2" charset="2"/>
              <a:buChar char="Ø"/>
            </a:pPr>
            <a:r>
              <a:rPr lang="en-US" dirty="0" smtClean="0"/>
              <a:t>Comparative Quality and Outcomes</a:t>
            </a:r>
          </a:p>
          <a:p>
            <a:pPr>
              <a:spcBef>
                <a:spcPts val="2400"/>
              </a:spcBef>
            </a:pPr>
            <a:r>
              <a:rPr lang="en-US" dirty="0" smtClean="0"/>
              <a:t>Does the USA healthcare system delivery Value?</a:t>
            </a:r>
            <a:endParaRPr lang="en-US" dirty="0"/>
          </a:p>
        </p:txBody>
      </p:sp>
      <p:sp>
        <p:nvSpPr>
          <p:cNvPr id="4" name="TextBox 3"/>
          <p:cNvSpPr txBox="1"/>
          <p:nvPr/>
        </p:nvSpPr>
        <p:spPr>
          <a:xfrm>
            <a:off x="674702" y="5701683"/>
            <a:ext cx="7767961" cy="457200"/>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000" b="1" dirty="0" smtClean="0"/>
              <a:t>Some key data to provide a quantitative overview and analysis</a:t>
            </a:r>
          </a:p>
        </p:txBody>
      </p:sp>
      <p:sp>
        <p:nvSpPr>
          <p:cNvPr id="10" name="Slide Number Placeholder 9"/>
          <p:cNvSpPr>
            <a:spLocks noGrp="1"/>
          </p:cNvSpPr>
          <p:nvPr>
            <p:ph type="sldNum" sz="quarter" idx="12"/>
          </p:nvPr>
        </p:nvSpPr>
        <p:spPr/>
        <p:txBody>
          <a:bodyPr/>
          <a:lstStyle/>
          <a:p>
            <a:fld id="{BA73473A-FDED-2343-94C7-589CD1E1F788}" type="slidenum">
              <a:rPr lang="en-US" smtClean="0"/>
              <a:t>4</a:t>
            </a:fld>
            <a:endParaRPr lang="en-US"/>
          </a:p>
        </p:txBody>
      </p:sp>
    </p:spTree>
    <p:extLst>
      <p:ext uri="{BB962C8B-B14F-4D97-AF65-F5344CB8AC3E}">
        <p14:creationId xmlns:p14="http://schemas.microsoft.com/office/powerpoint/2010/main" val="590820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9144000" cy="731520"/>
          </a:xfrm>
        </p:spPr>
        <p:txBody>
          <a:bodyPr anchor="t" anchorCtr="1">
            <a:noAutofit/>
          </a:bodyPr>
          <a:lstStyle/>
          <a:p>
            <a:r>
              <a:rPr lang="en-US" sz="2800" b="1" dirty="0" smtClean="0">
                <a:cs typeface="Arial" panose="020B0604020202020204" pitchFamily="34" charset="0"/>
              </a:rPr>
              <a:t>Lower </a:t>
            </a:r>
            <a:r>
              <a:rPr lang="en-US" sz="2800" b="1" dirty="0"/>
              <a:t>Extremity</a:t>
            </a:r>
            <a:r>
              <a:rPr lang="en-US" sz="2800" b="1" dirty="0">
                <a:cs typeface="Arial" panose="020B0604020202020204" pitchFamily="34" charset="0"/>
              </a:rPr>
              <a:t> Amputations </a:t>
            </a:r>
            <a:r>
              <a:rPr lang="en-US" sz="2800" b="1" dirty="0" smtClean="0">
                <a:cs typeface="Arial" panose="020B0604020202020204" pitchFamily="34" charset="0"/>
              </a:rPr>
              <a:t>as a </a:t>
            </a:r>
            <a:br>
              <a:rPr lang="en-US" sz="2800" b="1" dirty="0" smtClean="0">
                <a:cs typeface="Arial" panose="020B0604020202020204" pitchFamily="34" charset="0"/>
              </a:rPr>
            </a:br>
            <a:r>
              <a:rPr lang="en-US" sz="2800" b="1" dirty="0" smtClean="0">
                <a:cs typeface="Arial" panose="020B0604020202020204" pitchFamily="34" charset="0"/>
              </a:rPr>
              <a:t>Result of Diabetes, </a:t>
            </a:r>
            <a:r>
              <a:rPr lang="en-US" sz="2800" b="1" dirty="0">
                <a:cs typeface="Arial" panose="020B0604020202020204" pitchFamily="34" charset="0"/>
              </a:rPr>
              <a:t>2011</a:t>
            </a:r>
          </a:p>
        </p:txBody>
      </p:sp>
      <p:graphicFrame>
        <p:nvGraphicFramePr>
          <p:cNvPr id="6" name="Chart 5"/>
          <p:cNvGraphicFramePr/>
          <p:nvPr>
            <p:extLst>
              <p:ext uri="{D42A27DB-BD31-4B8C-83A1-F6EECF244321}">
                <p14:modId xmlns:p14="http://schemas.microsoft.com/office/powerpoint/2010/main" val="3392842879"/>
              </p:ext>
            </p:extLst>
          </p:nvPr>
        </p:nvGraphicFramePr>
        <p:xfrm>
          <a:off x="152400" y="1388477"/>
          <a:ext cx="8915400" cy="48599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 y="990601"/>
            <a:ext cx="4114800" cy="338554"/>
          </a:xfrm>
          <a:prstGeom prst="rect">
            <a:avLst/>
          </a:prstGeom>
          <a:noFill/>
        </p:spPr>
        <p:txBody>
          <a:bodyPr wrap="square" rtlCol="0">
            <a:spAutoFit/>
          </a:bodyPr>
          <a:lstStyle/>
          <a:p>
            <a:r>
              <a:rPr lang="en-US" sz="1600" b="1" dirty="0" smtClean="0">
                <a:latin typeface="Cabin" panose="020B0803050202020004" pitchFamily="34" charset="0"/>
                <a:cs typeface="Arial" panose="020B0604020202020204" pitchFamily="34" charset="0"/>
              </a:rPr>
              <a:t>Amputations per 100,000 population</a:t>
            </a:r>
            <a:endParaRPr lang="en-US" sz="1600" b="1" dirty="0">
              <a:latin typeface="Cabin" panose="020B0803050202020004" pitchFamily="34" charset="0"/>
              <a:cs typeface="Arial" panose="020B0604020202020204" pitchFamily="34" charset="0"/>
            </a:endParaRPr>
          </a:p>
        </p:txBody>
      </p:sp>
      <p:sp>
        <p:nvSpPr>
          <p:cNvPr id="9" name="TextBox 8"/>
          <p:cNvSpPr txBox="1"/>
          <p:nvPr/>
        </p:nvSpPr>
        <p:spPr>
          <a:xfrm>
            <a:off x="45720" y="6355080"/>
            <a:ext cx="8839200" cy="461665"/>
          </a:xfrm>
          <a:prstGeom prst="rect">
            <a:avLst/>
          </a:prstGeom>
          <a:noFill/>
        </p:spPr>
        <p:txBody>
          <a:bodyPr wrap="square" rtlCol="0">
            <a:spAutoFit/>
          </a:bodyPr>
          <a:lstStyle/>
          <a:p>
            <a:r>
              <a:rPr lang="en-US" sz="1200" dirty="0" smtClean="0">
                <a:latin typeface="Cabin" panose="020B0803050202020004" pitchFamily="34" charset="0"/>
                <a:cs typeface="Arial" panose="020B0604020202020204" pitchFamily="34" charset="0"/>
              </a:rPr>
              <a:t>* Data from 2010 for the Netherlands, Switzerland, and the U.S.; and 2009 for Denmark.</a:t>
            </a:r>
          </a:p>
          <a:p>
            <a:r>
              <a:rPr lang="en-US" sz="1200" dirty="0" smtClean="0">
                <a:latin typeface="Cabin" panose="020B0803050202020004" pitchFamily="34" charset="0"/>
                <a:cs typeface="Arial" panose="020B0604020202020204" pitchFamily="34" charset="0"/>
              </a:rPr>
              <a:t>Source</a:t>
            </a:r>
            <a:r>
              <a:rPr lang="en-US" sz="1200" dirty="0">
                <a:latin typeface="Cabin" panose="020B0803050202020004" pitchFamily="34" charset="0"/>
                <a:cs typeface="Arial" panose="020B0604020202020204" pitchFamily="34" charset="0"/>
              </a:rPr>
              <a:t>: OECD Health Data </a:t>
            </a:r>
            <a:r>
              <a:rPr lang="en-US" sz="1200" dirty="0" smtClean="0">
                <a:latin typeface="Cabin" panose="020B0803050202020004" pitchFamily="34" charset="0"/>
                <a:cs typeface="Arial" panose="020B0604020202020204" pitchFamily="34" charset="0"/>
              </a:rPr>
              <a:t>2015.</a:t>
            </a:r>
          </a:p>
        </p:txBody>
      </p:sp>
      <p:sp>
        <p:nvSpPr>
          <p:cNvPr id="7" name="Down Arrow 6"/>
          <p:cNvSpPr/>
          <p:nvPr/>
        </p:nvSpPr>
        <p:spPr>
          <a:xfrm>
            <a:off x="6823909" y="2012272"/>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pPr>
              <a:defRPr/>
            </a:pPr>
            <a:fld id="{9499E83D-1460-4318-B9C5-942278672EBF}" type="slidenum">
              <a:rPr lang="en-US" smtClean="0"/>
              <a:pPr>
                <a:defRPr/>
              </a:pPr>
              <a:t>40</a:t>
            </a:fld>
            <a:endParaRPr lang="en-US"/>
          </a:p>
        </p:txBody>
      </p:sp>
    </p:spTree>
    <p:extLst>
      <p:ext uri="{BB962C8B-B14F-4D97-AF65-F5344CB8AC3E}">
        <p14:creationId xmlns:p14="http://schemas.microsoft.com/office/powerpoint/2010/main" val="154529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year survival rates for Cancer</a:t>
            </a:r>
            <a:endParaRPr lang="en-US" dirty="0"/>
          </a:p>
        </p:txBody>
      </p:sp>
      <p:sp>
        <p:nvSpPr>
          <p:cNvPr id="7" name="Slide Number Placeholder 6"/>
          <p:cNvSpPr>
            <a:spLocks noGrp="1"/>
          </p:cNvSpPr>
          <p:nvPr>
            <p:ph type="sldNum" sz="quarter" idx="12"/>
          </p:nvPr>
        </p:nvSpPr>
        <p:spPr/>
        <p:txBody>
          <a:bodyPr/>
          <a:lstStyle/>
          <a:p>
            <a:pPr>
              <a:defRPr/>
            </a:pPr>
            <a:fld id="{9499E83D-1460-4318-B9C5-942278672EBF}" type="slidenum">
              <a:rPr lang="en-US" smtClean="0"/>
              <a:pPr>
                <a:defRPr/>
              </a:pPr>
              <a:t>41</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796" y="936625"/>
            <a:ext cx="8584707"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Box 8"/>
          <p:cNvSpPr txBox="1"/>
          <p:nvPr/>
        </p:nvSpPr>
        <p:spPr>
          <a:xfrm>
            <a:off x="790113" y="6011068"/>
            <a:ext cx="6942337" cy="722643"/>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lgn="ctr">
              <a:spcBef>
                <a:spcPts val="600"/>
              </a:spcBef>
              <a:buClr>
                <a:schemeClr val="tx1">
                  <a:lumMod val="75000"/>
                  <a:lumOff val="25000"/>
                </a:schemeClr>
              </a:buClr>
              <a:buFont typeface="Wingdings 2" pitchFamily="18" charset="2"/>
              <a:buNone/>
            </a:pPr>
            <a:r>
              <a:rPr lang="en-US" sz="2000" b="1" dirty="0" smtClean="0"/>
              <a:t>USA near the top for Breast, Prostate and </a:t>
            </a:r>
            <a:r>
              <a:rPr lang="en-US" sz="2000" b="1" dirty="0" err="1" smtClean="0"/>
              <a:t>Colorectum</a:t>
            </a:r>
            <a:r>
              <a:rPr lang="en-US" sz="2000" b="1" dirty="0" smtClean="0"/>
              <a:t> </a:t>
            </a:r>
          </a:p>
          <a:p>
            <a:pPr marL="0" indent="0" algn="ctr">
              <a:spcBef>
                <a:spcPts val="600"/>
              </a:spcBef>
              <a:buClr>
                <a:schemeClr val="tx1">
                  <a:lumMod val="75000"/>
                  <a:lumOff val="25000"/>
                </a:schemeClr>
              </a:buClr>
              <a:buFont typeface="Wingdings 2" pitchFamily="18" charset="2"/>
              <a:buNone/>
            </a:pPr>
            <a:r>
              <a:rPr lang="en-US" sz="2000" b="1" dirty="0" smtClean="0"/>
              <a:t>survival rates</a:t>
            </a:r>
          </a:p>
        </p:txBody>
      </p:sp>
      <p:sp>
        <p:nvSpPr>
          <p:cNvPr id="10" name="Down Arrow 9"/>
          <p:cNvSpPr/>
          <p:nvPr/>
        </p:nvSpPr>
        <p:spPr>
          <a:xfrm rot="5400000" flipH="1">
            <a:off x="4399294" y="963279"/>
            <a:ext cx="306245" cy="466008"/>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5400000" flipH="1">
            <a:off x="7579328" y="3349118"/>
            <a:ext cx="306245" cy="466008"/>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rot="5400000" flipH="1">
            <a:off x="8502380" y="809433"/>
            <a:ext cx="306245" cy="466008"/>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rot="5400000" flipH="1">
            <a:off x="4367099" y="3349118"/>
            <a:ext cx="306245" cy="466008"/>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953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
            <a:ext cx="9144000" cy="457200"/>
          </a:xfrm>
        </p:spPr>
        <p:txBody>
          <a:bodyPr vert="horz" lIns="91440" tIns="45720" rIns="91440" bIns="45720" rtlCol="0" anchor="b" anchorCtr="0">
            <a:noAutofit/>
          </a:bodyPr>
          <a:lstStyle/>
          <a:p>
            <a:r>
              <a:rPr lang="en-US" sz="2800" b="1" dirty="0" smtClean="0"/>
              <a:t>Mortality </a:t>
            </a:r>
            <a:r>
              <a:rPr lang="en-US" sz="2800" b="1" dirty="0"/>
              <a:t>as a Result of Cancer, 1995 to 2007</a:t>
            </a:r>
          </a:p>
        </p:txBody>
      </p:sp>
      <p:graphicFrame>
        <p:nvGraphicFramePr>
          <p:cNvPr id="6" name="Chart 5"/>
          <p:cNvGraphicFramePr/>
          <p:nvPr>
            <p:extLst>
              <p:ext uri="{D42A27DB-BD31-4B8C-83A1-F6EECF244321}">
                <p14:modId xmlns:p14="http://schemas.microsoft.com/office/powerpoint/2010/main" val="2776780168"/>
              </p:ext>
            </p:extLst>
          </p:nvPr>
        </p:nvGraphicFramePr>
        <p:xfrm>
          <a:off x="152400" y="1159877"/>
          <a:ext cx="8915400" cy="53933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45720" y="6172200"/>
            <a:ext cx="8564880" cy="646331"/>
          </a:xfrm>
          <a:prstGeom prst="rect">
            <a:avLst/>
          </a:prstGeom>
          <a:noFill/>
        </p:spPr>
        <p:txBody>
          <a:bodyPr wrap="square" rtlCol="0">
            <a:spAutoFit/>
          </a:bodyPr>
          <a:lstStyle/>
          <a:p>
            <a:r>
              <a:rPr lang="en-US" sz="1200" dirty="0" smtClean="0">
                <a:latin typeface="Cabin" panose="020B0803050202020004" pitchFamily="34" charset="0"/>
                <a:cs typeface="Arial" panose="020B0604020202020204" pitchFamily="34" charset="0"/>
              </a:rPr>
              <a:t>* M</a:t>
            </a:r>
            <a:r>
              <a:rPr lang="en-US" sz="1200" dirty="0" smtClean="0">
                <a:solidFill>
                  <a:srgbClr val="000000"/>
                </a:solidFill>
                <a:latin typeface="Cabin" panose="020B0803050202020004" pitchFamily="34" charset="0"/>
                <a:cs typeface="Arial" panose="020B0604020202020204" pitchFamily="34" charset="0"/>
              </a:rPr>
              <a:t>ortality </a:t>
            </a:r>
            <a:r>
              <a:rPr lang="en-US" sz="1200" dirty="0">
                <a:solidFill>
                  <a:srgbClr val="000000"/>
                </a:solidFill>
                <a:latin typeface="Cabin" panose="020B0803050202020004" pitchFamily="34" charset="0"/>
                <a:cs typeface="Arial" panose="020B0604020202020204" pitchFamily="34" charset="0"/>
              </a:rPr>
              <a:t>rates are adjusted for likelihood of death </a:t>
            </a:r>
            <a:r>
              <a:rPr lang="en-US" sz="1200" dirty="0" smtClean="0">
                <a:solidFill>
                  <a:srgbClr val="000000"/>
                </a:solidFill>
                <a:latin typeface="Cabin" panose="020B0803050202020004" pitchFamily="34" charset="0"/>
                <a:cs typeface="Arial" panose="020B0604020202020204" pitchFamily="34" charset="0"/>
              </a:rPr>
              <a:t>from </a:t>
            </a:r>
            <a:r>
              <a:rPr lang="en-US" sz="1200" dirty="0">
                <a:solidFill>
                  <a:srgbClr val="000000"/>
                </a:solidFill>
                <a:latin typeface="Cabin" panose="020B0803050202020004" pitchFamily="34" charset="0"/>
                <a:cs typeface="Arial" panose="020B0604020202020204" pitchFamily="34" charset="0"/>
              </a:rPr>
              <a:t>other causes.</a:t>
            </a:r>
            <a:endParaRPr lang="en-US" sz="1200" dirty="0" smtClean="0">
              <a:latin typeface="Cabin" panose="020B0803050202020004" pitchFamily="34" charset="0"/>
              <a:cs typeface="Arial" panose="020B0604020202020204" pitchFamily="34" charset="0"/>
            </a:endParaRPr>
          </a:p>
          <a:p>
            <a:r>
              <a:rPr lang="en-US" sz="1200" dirty="0" smtClean="0">
                <a:latin typeface="Cabin" panose="020B0803050202020004" pitchFamily="34" charset="0"/>
                <a:cs typeface="Arial" panose="020B0604020202020204" pitchFamily="34" charset="0"/>
              </a:rPr>
              <a:t>Source</a:t>
            </a:r>
            <a:r>
              <a:rPr lang="en-US" sz="1200" dirty="0">
                <a:latin typeface="Cabin" panose="020B0803050202020004" pitchFamily="34" charset="0"/>
                <a:cs typeface="Arial" panose="020B0604020202020204" pitchFamily="34" charset="0"/>
              </a:rPr>
              <a:t>:</a:t>
            </a:r>
            <a:r>
              <a:rPr lang="en-US" sz="1200" dirty="0">
                <a:solidFill>
                  <a:srgbClr val="000000"/>
                </a:solidFill>
                <a:latin typeface="Cabin" panose="020B0803050202020004" pitchFamily="34" charset="0"/>
                <a:cs typeface="Arial" panose="020B0604020202020204" pitchFamily="34" charset="0"/>
              </a:rPr>
              <a:t> </a:t>
            </a:r>
            <a:r>
              <a:rPr lang="en-US" sz="1200" dirty="0" smtClean="0">
                <a:solidFill>
                  <a:srgbClr val="000000"/>
                </a:solidFill>
                <a:latin typeface="Cabin" panose="020B0803050202020004" pitchFamily="34" charset="0"/>
                <a:cs typeface="Arial" panose="020B0604020202020204" pitchFamily="34" charset="0"/>
              </a:rPr>
              <a:t>W. Stevens et </a:t>
            </a:r>
            <a:r>
              <a:rPr lang="en-US" sz="1200" dirty="0">
                <a:solidFill>
                  <a:srgbClr val="000000"/>
                </a:solidFill>
                <a:latin typeface="Cabin" panose="020B0803050202020004" pitchFamily="34" charset="0"/>
                <a:cs typeface="Arial" panose="020B0604020202020204" pitchFamily="34" charset="0"/>
              </a:rPr>
              <a:t>al</a:t>
            </a:r>
            <a:r>
              <a:rPr lang="en-US" sz="1200" dirty="0" smtClean="0">
                <a:solidFill>
                  <a:srgbClr val="000000"/>
                </a:solidFill>
                <a:latin typeface="Cabin" panose="020B0803050202020004" pitchFamily="34" charset="0"/>
                <a:cs typeface="Arial" panose="020B0604020202020204" pitchFamily="34" charset="0"/>
              </a:rPr>
              <a:t>., “Cancer Mortality </a:t>
            </a:r>
            <a:r>
              <a:rPr lang="en-US" sz="1200" dirty="0">
                <a:solidFill>
                  <a:srgbClr val="000000"/>
                </a:solidFill>
                <a:latin typeface="Cabin" panose="020B0803050202020004" pitchFamily="34" charset="0"/>
                <a:cs typeface="Arial" panose="020B0604020202020204" pitchFamily="34" charset="0"/>
              </a:rPr>
              <a:t>R</a:t>
            </a:r>
            <a:r>
              <a:rPr lang="en-US" sz="1200" dirty="0" smtClean="0">
                <a:solidFill>
                  <a:srgbClr val="000000"/>
                </a:solidFill>
                <a:latin typeface="Cabin" panose="020B0803050202020004" pitchFamily="34" charset="0"/>
                <a:cs typeface="Arial" panose="020B0604020202020204" pitchFamily="34" charset="0"/>
              </a:rPr>
              <a:t>eductions Were Greatest Among </a:t>
            </a:r>
            <a:r>
              <a:rPr lang="en-US" sz="1200" dirty="0">
                <a:solidFill>
                  <a:srgbClr val="000000"/>
                </a:solidFill>
                <a:latin typeface="Cabin" panose="020B0803050202020004" pitchFamily="34" charset="0"/>
                <a:cs typeface="Arial" panose="020B0604020202020204" pitchFamily="34" charset="0"/>
              </a:rPr>
              <a:t>C</a:t>
            </a:r>
            <a:r>
              <a:rPr lang="en-US" sz="1200" dirty="0" smtClean="0">
                <a:solidFill>
                  <a:srgbClr val="000000"/>
                </a:solidFill>
                <a:latin typeface="Cabin" panose="020B0803050202020004" pitchFamily="34" charset="0"/>
                <a:cs typeface="Arial" panose="020B0604020202020204" pitchFamily="34" charset="0"/>
              </a:rPr>
              <a:t>ountries Where </a:t>
            </a:r>
            <a:r>
              <a:rPr lang="en-US" sz="1200" dirty="0">
                <a:solidFill>
                  <a:srgbClr val="000000"/>
                </a:solidFill>
                <a:latin typeface="Cabin" panose="020B0803050202020004" pitchFamily="34" charset="0"/>
                <a:cs typeface="Arial" panose="020B0604020202020204" pitchFamily="34" charset="0"/>
              </a:rPr>
              <a:t>C</a:t>
            </a:r>
            <a:r>
              <a:rPr lang="en-US" sz="1200" dirty="0" smtClean="0">
                <a:solidFill>
                  <a:srgbClr val="000000"/>
                </a:solidFill>
                <a:latin typeface="Cabin" panose="020B0803050202020004" pitchFamily="34" charset="0"/>
                <a:cs typeface="Arial" panose="020B0604020202020204" pitchFamily="34" charset="0"/>
              </a:rPr>
              <a:t>ancer Care Spending Rose </a:t>
            </a:r>
            <a:r>
              <a:rPr lang="en-US" sz="1200" dirty="0">
                <a:solidFill>
                  <a:srgbClr val="000000"/>
                </a:solidFill>
                <a:latin typeface="Cabin" panose="020B0803050202020004" pitchFamily="34" charset="0"/>
                <a:cs typeface="Arial" panose="020B0604020202020204" pitchFamily="34" charset="0"/>
              </a:rPr>
              <a:t>the </a:t>
            </a:r>
            <a:r>
              <a:rPr lang="en-US" sz="1200" dirty="0" smtClean="0">
                <a:solidFill>
                  <a:srgbClr val="000000"/>
                </a:solidFill>
                <a:latin typeface="Cabin" panose="020B0803050202020004" pitchFamily="34" charset="0"/>
                <a:cs typeface="Arial" panose="020B0604020202020204" pitchFamily="34" charset="0"/>
              </a:rPr>
              <a:t>Most</a:t>
            </a:r>
            <a:r>
              <a:rPr lang="en-US" sz="1200" dirty="0">
                <a:solidFill>
                  <a:srgbClr val="000000"/>
                </a:solidFill>
                <a:latin typeface="Cabin" panose="020B0803050202020004" pitchFamily="34" charset="0"/>
                <a:cs typeface="Arial" panose="020B0604020202020204" pitchFamily="34" charset="0"/>
              </a:rPr>
              <a:t>, </a:t>
            </a:r>
            <a:r>
              <a:rPr lang="en-US" sz="1200" dirty="0" smtClean="0">
                <a:solidFill>
                  <a:srgbClr val="000000"/>
                </a:solidFill>
                <a:latin typeface="Cabin" panose="020B0803050202020004" pitchFamily="34" charset="0"/>
                <a:cs typeface="Arial" panose="020B0604020202020204" pitchFamily="34" charset="0"/>
              </a:rPr>
              <a:t>1995–2007,” </a:t>
            </a:r>
            <a:r>
              <a:rPr lang="en-US" sz="1200" i="1" dirty="0">
                <a:solidFill>
                  <a:srgbClr val="000000"/>
                </a:solidFill>
                <a:latin typeface="Cabin" panose="020B0803050202020004" pitchFamily="34" charset="0"/>
                <a:cs typeface="Arial" panose="020B0604020202020204" pitchFamily="34" charset="0"/>
              </a:rPr>
              <a:t>Health </a:t>
            </a:r>
            <a:r>
              <a:rPr lang="en-US" sz="1200" i="1" dirty="0" smtClean="0">
                <a:solidFill>
                  <a:srgbClr val="000000"/>
                </a:solidFill>
                <a:latin typeface="Cabin" panose="020B0803050202020004" pitchFamily="34" charset="0"/>
                <a:cs typeface="Arial" panose="020B0604020202020204" pitchFamily="34" charset="0"/>
              </a:rPr>
              <a:t>Affairs,</a:t>
            </a:r>
            <a:r>
              <a:rPr lang="en-US" sz="1200" dirty="0" smtClean="0">
                <a:solidFill>
                  <a:srgbClr val="000000"/>
                </a:solidFill>
                <a:latin typeface="Cabin" panose="020B0803050202020004" pitchFamily="34" charset="0"/>
                <a:cs typeface="Arial" panose="020B0604020202020204" pitchFamily="34" charset="0"/>
              </a:rPr>
              <a:t> April 2015 34(4</a:t>
            </a:r>
            <a:r>
              <a:rPr lang="en-US" sz="1200" dirty="0">
                <a:solidFill>
                  <a:srgbClr val="000000"/>
                </a:solidFill>
                <a:latin typeface="Cabin" panose="020B0803050202020004" pitchFamily="34" charset="0"/>
                <a:cs typeface="Arial" panose="020B0604020202020204" pitchFamily="34" charset="0"/>
              </a:rPr>
              <a:t>):</a:t>
            </a:r>
            <a:r>
              <a:rPr lang="en-US" sz="1200" dirty="0" smtClean="0">
                <a:solidFill>
                  <a:srgbClr val="000000"/>
                </a:solidFill>
                <a:latin typeface="Cabin" panose="020B0803050202020004" pitchFamily="34" charset="0"/>
                <a:cs typeface="Arial" panose="020B0604020202020204" pitchFamily="34" charset="0"/>
              </a:rPr>
              <a:t>562–70</a:t>
            </a:r>
            <a:r>
              <a:rPr lang="en-US" sz="1200" dirty="0">
                <a:solidFill>
                  <a:srgbClr val="000000"/>
                </a:solidFill>
                <a:latin typeface="Cabin" panose="020B0803050202020004" pitchFamily="34" charset="0"/>
                <a:cs typeface="Arial" panose="020B0604020202020204" pitchFamily="34" charset="0"/>
              </a:rPr>
              <a:t>. </a:t>
            </a:r>
            <a:endParaRPr lang="en-US" sz="1200" dirty="0">
              <a:latin typeface="Cabin" panose="020B0803050202020004" pitchFamily="34" charset="0"/>
              <a:cs typeface="Arial" panose="020B0604020202020204" pitchFamily="34" charset="0"/>
            </a:endParaRPr>
          </a:p>
        </p:txBody>
      </p:sp>
      <p:sp>
        <p:nvSpPr>
          <p:cNvPr id="8" name="TextBox 7"/>
          <p:cNvSpPr txBox="1"/>
          <p:nvPr/>
        </p:nvSpPr>
        <p:spPr>
          <a:xfrm>
            <a:off x="182880" y="762000"/>
            <a:ext cx="4398264" cy="338554"/>
          </a:xfrm>
          <a:prstGeom prst="rect">
            <a:avLst/>
          </a:prstGeom>
          <a:noFill/>
        </p:spPr>
        <p:txBody>
          <a:bodyPr wrap="square" rtlCol="0">
            <a:spAutoFit/>
          </a:bodyPr>
          <a:lstStyle/>
          <a:p>
            <a:r>
              <a:rPr lang="en-US" sz="1600" b="1" dirty="0" smtClean="0">
                <a:latin typeface="Cabin" panose="020B0803050202020004" pitchFamily="34" charset="0"/>
                <a:cs typeface="Arial" panose="020B0604020202020204" pitchFamily="34" charset="0"/>
              </a:rPr>
              <a:t>Deaths per 100,000 population (adjusted)*</a:t>
            </a:r>
            <a:endParaRPr lang="en-US" sz="1600" b="1" dirty="0">
              <a:latin typeface="Cabin" panose="020B0803050202020004" pitchFamily="34" charset="0"/>
              <a:cs typeface="Arial" panose="020B0604020202020204" pitchFamily="34" charset="0"/>
            </a:endParaRPr>
          </a:p>
        </p:txBody>
      </p:sp>
      <p:sp>
        <p:nvSpPr>
          <p:cNvPr id="9" name="Down Arrow 8"/>
          <p:cNvSpPr/>
          <p:nvPr/>
        </p:nvSpPr>
        <p:spPr>
          <a:xfrm>
            <a:off x="2604994" y="2012272"/>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pPr>
              <a:defRPr/>
            </a:pPr>
            <a:fld id="{9499E83D-1460-4318-B9C5-942278672EBF}" type="slidenum">
              <a:rPr lang="en-US" smtClean="0"/>
              <a:pPr>
                <a:defRPr/>
              </a:pPr>
              <a:t>42</a:t>
            </a:fld>
            <a:endParaRPr lang="en-US"/>
          </a:p>
        </p:txBody>
      </p:sp>
    </p:spTree>
    <p:extLst>
      <p:ext uri="{BB962C8B-B14F-4D97-AF65-F5344CB8AC3E}">
        <p14:creationId xmlns:p14="http://schemas.microsoft.com/office/powerpoint/2010/main" val="725155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220"/>
            <a:ext cx="9144000" cy="731520"/>
          </a:xfrm>
        </p:spPr>
        <p:txBody>
          <a:bodyPr vert="horz" lIns="91440" tIns="45720" rIns="91440" bIns="45720" rtlCol="0" anchor="b" anchorCtr="0">
            <a:noAutofit/>
          </a:bodyPr>
          <a:lstStyle/>
          <a:p>
            <a:r>
              <a:rPr lang="en-US" sz="2800" b="1" dirty="0"/>
              <a:t>Mortality as a Result of Ischemic Heart Disease, </a:t>
            </a:r>
            <a:br>
              <a:rPr lang="en-US" sz="2800" b="1" dirty="0"/>
            </a:br>
            <a:r>
              <a:rPr lang="en-US" sz="2800" b="1" dirty="0"/>
              <a:t>1995 to 2013</a:t>
            </a:r>
          </a:p>
        </p:txBody>
      </p:sp>
      <p:graphicFrame>
        <p:nvGraphicFramePr>
          <p:cNvPr id="6" name="Chart 5"/>
          <p:cNvGraphicFramePr/>
          <p:nvPr>
            <p:extLst>
              <p:ext uri="{D42A27DB-BD31-4B8C-83A1-F6EECF244321}">
                <p14:modId xmlns:p14="http://schemas.microsoft.com/office/powerpoint/2010/main" val="737445732"/>
              </p:ext>
            </p:extLst>
          </p:nvPr>
        </p:nvGraphicFramePr>
        <p:xfrm>
          <a:off x="152400" y="1312277"/>
          <a:ext cx="8915400" cy="49361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3152" y="6149548"/>
            <a:ext cx="8839200" cy="461665"/>
          </a:xfrm>
          <a:prstGeom prst="rect">
            <a:avLst/>
          </a:prstGeom>
          <a:noFill/>
        </p:spPr>
        <p:txBody>
          <a:bodyPr wrap="square" rtlCol="0">
            <a:spAutoFit/>
          </a:bodyPr>
          <a:lstStyle/>
          <a:p>
            <a:r>
              <a:rPr lang="en-US" sz="1200" dirty="0" smtClean="0">
                <a:latin typeface="Cabin" panose="020B0803050202020004" pitchFamily="34" charset="0"/>
                <a:cs typeface="Arial" panose="020B0604020202020204" pitchFamily="34" charset="0"/>
              </a:rPr>
              <a:t>* Data from 2012 for Denmark and Switzerland; 2011 for France, Canada, Australia, and New Zealand; and 2010 for the U.S.</a:t>
            </a:r>
          </a:p>
          <a:p>
            <a:r>
              <a:rPr lang="en-US" sz="1200" dirty="0">
                <a:latin typeface="Cabin" panose="020B0803050202020004" pitchFamily="34" charset="0"/>
                <a:cs typeface="Arial" panose="020B0604020202020204" pitchFamily="34" charset="0"/>
              </a:rPr>
              <a:t>Source: OECD Health Data </a:t>
            </a:r>
            <a:r>
              <a:rPr lang="en-US" sz="1200" dirty="0" smtClean="0">
                <a:latin typeface="Cabin" panose="020B0803050202020004" pitchFamily="34" charset="0"/>
                <a:cs typeface="Arial" panose="020B0604020202020204" pitchFamily="34" charset="0"/>
              </a:rPr>
              <a:t>2015.</a:t>
            </a:r>
          </a:p>
        </p:txBody>
      </p:sp>
      <p:sp>
        <p:nvSpPr>
          <p:cNvPr id="8" name="TextBox 7"/>
          <p:cNvSpPr txBox="1"/>
          <p:nvPr/>
        </p:nvSpPr>
        <p:spPr>
          <a:xfrm>
            <a:off x="73152" y="914401"/>
            <a:ext cx="4114800" cy="338554"/>
          </a:xfrm>
          <a:prstGeom prst="rect">
            <a:avLst/>
          </a:prstGeom>
          <a:noFill/>
        </p:spPr>
        <p:txBody>
          <a:bodyPr wrap="square" rtlCol="0">
            <a:spAutoFit/>
          </a:bodyPr>
          <a:lstStyle/>
          <a:p>
            <a:r>
              <a:rPr lang="en-US" sz="1600" b="1" dirty="0" smtClean="0">
                <a:latin typeface="Cabin" panose="020B0803050202020004" pitchFamily="34" charset="0"/>
                <a:cs typeface="Arial" panose="020B0604020202020204" pitchFamily="34" charset="0"/>
              </a:rPr>
              <a:t>Deaths per 100,000 population</a:t>
            </a:r>
            <a:endParaRPr lang="en-US" sz="1600" b="1" dirty="0">
              <a:latin typeface="Cabin" panose="020B0803050202020004" pitchFamily="34" charset="0"/>
              <a:cs typeface="Arial" panose="020B0604020202020204" pitchFamily="34" charset="0"/>
            </a:endParaRPr>
          </a:p>
        </p:txBody>
      </p:sp>
      <p:sp>
        <p:nvSpPr>
          <p:cNvPr id="9" name="Down Arrow 8"/>
          <p:cNvSpPr/>
          <p:nvPr/>
        </p:nvSpPr>
        <p:spPr>
          <a:xfrm>
            <a:off x="7683988" y="1433252"/>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11"/>
          <p:cNvSpPr>
            <a:spLocks noGrp="1"/>
          </p:cNvSpPr>
          <p:nvPr>
            <p:ph type="sldNum" sz="quarter" idx="12"/>
          </p:nvPr>
        </p:nvSpPr>
        <p:spPr/>
        <p:txBody>
          <a:bodyPr/>
          <a:lstStyle/>
          <a:p>
            <a:pPr>
              <a:defRPr/>
            </a:pPr>
            <a:fld id="{9499E83D-1460-4318-B9C5-942278672EBF}" type="slidenum">
              <a:rPr lang="en-US" sz="2400" smtClean="0"/>
              <a:pPr>
                <a:defRPr/>
              </a:pPr>
              <a:t>43</a:t>
            </a:fld>
            <a:endParaRPr lang="en-US" sz="2400" dirty="0"/>
          </a:p>
        </p:txBody>
      </p:sp>
    </p:spTree>
    <p:extLst>
      <p:ext uri="{BB962C8B-B14F-4D97-AF65-F5344CB8AC3E}">
        <p14:creationId xmlns:p14="http://schemas.microsoft.com/office/powerpoint/2010/main" val="4038575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4826"/>
            <a:ext cx="8042276" cy="620393"/>
          </a:xfrm>
        </p:spPr>
        <p:txBody>
          <a:bodyPr/>
          <a:lstStyle/>
          <a:p>
            <a:r>
              <a:rPr lang="en-US" sz="3200" dirty="0" smtClean="0"/>
              <a:t>Healthcare Quality/Outcomes Takeaways</a:t>
            </a:r>
            <a:endParaRPr lang="en-US" sz="3200" dirty="0"/>
          </a:p>
        </p:txBody>
      </p:sp>
      <p:sp>
        <p:nvSpPr>
          <p:cNvPr id="3" name="Content Placeholder 2"/>
          <p:cNvSpPr>
            <a:spLocks noGrp="1"/>
          </p:cNvSpPr>
          <p:nvPr>
            <p:ph idx="1"/>
          </p:nvPr>
        </p:nvSpPr>
        <p:spPr>
          <a:xfrm>
            <a:off x="549275" y="1600201"/>
            <a:ext cx="8042276" cy="3125708"/>
          </a:xfrm>
        </p:spPr>
        <p:txBody>
          <a:bodyPr/>
          <a:lstStyle/>
          <a:p>
            <a:r>
              <a:rPr lang="en-US" dirty="0" smtClean="0"/>
              <a:t>From the broad measures of HC systems US performance is mediocre to underperforming (Life expectancy and Infant mortality)</a:t>
            </a:r>
          </a:p>
          <a:p>
            <a:r>
              <a:rPr lang="en-US" dirty="0" smtClean="0"/>
              <a:t>More precise measures of outcomes and quality are mixed (and difficult to assess) with some islands of excellence in outcomes (Cancer, breast cancer, etc.)</a:t>
            </a:r>
            <a:endParaRPr lang="en-US" dirty="0"/>
          </a:p>
        </p:txBody>
      </p:sp>
      <p:sp>
        <p:nvSpPr>
          <p:cNvPr id="4" name="Content Placeholder 2"/>
          <p:cNvSpPr txBox="1">
            <a:spLocks/>
          </p:cNvSpPr>
          <p:nvPr/>
        </p:nvSpPr>
        <p:spPr>
          <a:xfrm>
            <a:off x="682440" y="5071170"/>
            <a:ext cx="8042276" cy="1136343"/>
          </a:xfrm>
          <a:prstGeom prst="rect">
            <a:avLst/>
          </a:prstGeom>
          <a:ln>
            <a:solidFill>
              <a:schemeClr val="accent1">
                <a:shade val="95000"/>
                <a:satMod val="105000"/>
              </a:schemeClr>
            </a:solidFill>
          </a:ln>
        </p:spPr>
        <p:txBody>
          <a:bodyPr vert="horz" lIns="91440" tIns="45720" rIns="91440" bIns="45720" rtlCol="0">
            <a:no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0" indent="0" algn="ctr">
              <a:lnSpc>
                <a:spcPct val="150000"/>
              </a:lnSpc>
              <a:spcBef>
                <a:spcPts val="600"/>
              </a:spcBef>
              <a:spcAft>
                <a:spcPts val="600"/>
              </a:spcAft>
              <a:buFont typeface="Wingdings 2" pitchFamily="18" charset="2"/>
              <a:buNone/>
            </a:pPr>
            <a:r>
              <a:rPr lang="en-US" b="1" dirty="0" smtClean="0">
                <a:solidFill>
                  <a:schemeClr val="tx1"/>
                </a:solidFill>
              </a:rPr>
              <a:t>USA has very mixed performance in comparison with other developed countries</a:t>
            </a:r>
            <a:endParaRPr lang="en-US" b="1" dirty="0">
              <a:solidFill>
                <a:schemeClr val="tx1"/>
              </a:solidFill>
            </a:endParaRPr>
          </a:p>
        </p:txBody>
      </p:sp>
      <p:sp>
        <p:nvSpPr>
          <p:cNvPr id="10" name="Slide Number Placeholder 9"/>
          <p:cNvSpPr>
            <a:spLocks noGrp="1"/>
          </p:cNvSpPr>
          <p:nvPr>
            <p:ph type="sldNum" sz="quarter" idx="12"/>
          </p:nvPr>
        </p:nvSpPr>
        <p:spPr/>
        <p:txBody>
          <a:bodyPr/>
          <a:lstStyle/>
          <a:p>
            <a:fld id="{BA73473A-FDED-2343-94C7-589CD1E1F788}" type="slidenum">
              <a:rPr lang="en-US" smtClean="0"/>
              <a:t>44</a:t>
            </a:fld>
            <a:endParaRPr lang="en-US"/>
          </a:p>
        </p:txBody>
      </p:sp>
    </p:spTree>
    <p:extLst>
      <p:ext uri="{BB962C8B-B14F-4D97-AF65-F5344CB8AC3E}">
        <p14:creationId xmlns:p14="http://schemas.microsoft.com/office/powerpoint/2010/main" val="18667433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11515"/>
          </a:xfrm>
        </p:spPr>
        <p:txBody>
          <a:bodyPr/>
          <a:lstStyle/>
          <a:p>
            <a:r>
              <a:rPr lang="en-US" sz="4000" dirty="0" smtClean="0"/>
              <a:t>Comparing Healthcare Systems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3980277"/>
              </p:ext>
            </p:extLst>
          </p:nvPr>
        </p:nvGraphicFramePr>
        <p:xfrm>
          <a:off x="549275" y="83672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Slide Number Placeholder 8"/>
          <p:cNvSpPr>
            <a:spLocks noGrp="1"/>
          </p:cNvSpPr>
          <p:nvPr>
            <p:ph type="sldNum" sz="quarter" idx="12"/>
          </p:nvPr>
        </p:nvSpPr>
        <p:spPr/>
        <p:txBody>
          <a:bodyPr/>
          <a:lstStyle/>
          <a:p>
            <a:fld id="{BA73473A-FDED-2343-94C7-589CD1E1F788}" type="slidenum">
              <a:rPr lang="en-US" smtClean="0"/>
              <a:t>45</a:t>
            </a:fld>
            <a:endParaRPr lang="en-US"/>
          </a:p>
        </p:txBody>
      </p:sp>
      <p:sp>
        <p:nvSpPr>
          <p:cNvPr id="6" name="Oval 5"/>
          <p:cNvSpPr/>
          <p:nvPr/>
        </p:nvSpPr>
        <p:spPr>
          <a:xfrm>
            <a:off x="3701988" y="3089439"/>
            <a:ext cx="1660124" cy="96766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VALUE?</a:t>
            </a:r>
            <a:endParaRPr lang="en-US" sz="2000" b="1" dirty="0">
              <a:solidFill>
                <a:schemeClr val="tx1"/>
              </a:solidFill>
            </a:endParaRPr>
          </a:p>
        </p:txBody>
      </p:sp>
      <p:sp>
        <p:nvSpPr>
          <p:cNvPr id="7" name="Content Placeholder 2"/>
          <p:cNvSpPr txBox="1">
            <a:spLocks/>
          </p:cNvSpPr>
          <p:nvPr/>
        </p:nvSpPr>
        <p:spPr>
          <a:xfrm>
            <a:off x="815602" y="5541072"/>
            <a:ext cx="7618181" cy="1099721"/>
          </a:xfrm>
          <a:prstGeom prst="rect">
            <a:avLst/>
          </a:prstGeom>
        </p:spPr>
        <p:txBody>
          <a:bodyPr vert="horz" lIns="91440" tIns="45720" rIns="91440" bIns="45720" rtlCol="0">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r>
              <a:rPr lang="en-US" sz="2800" dirty="0" smtClean="0"/>
              <a:t>Are we getting the value from the additional money we spend on Healthcare?</a:t>
            </a:r>
            <a:endParaRPr lang="en-US" sz="2800" dirty="0"/>
          </a:p>
        </p:txBody>
      </p:sp>
    </p:spTree>
    <p:extLst>
      <p:ext uri="{BB962C8B-B14F-4D97-AF65-F5344CB8AC3E}">
        <p14:creationId xmlns:p14="http://schemas.microsoft.com/office/powerpoint/2010/main" val="30626268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6622"/>
          </a:xfrm>
        </p:spPr>
        <p:txBody>
          <a:bodyPr/>
          <a:lstStyle/>
          <a:p>
            <a:r>
              <a:rPr lang="en-US" sz="4400" b="1" dirty="0" smtClean="0"/>
              <a:t>Strengths of US HC System</a:t>
            </a:r>
            <a:endParaRPr lang="en-US" sz="4400" b="1" dirty="0"/>
          </a:p>
        </p:txBody>
      </p:sp>
      <p:sp>
        <p:nvSpPr>
          <p:cNvPr id="3" name="Content Placeholder 2"/>
          <p:cNvSpPr>
            <a:spLocks noGrp="1"/>
          </p:cNvSpPr>
          <p:nvPr>
            <p:ph idx="1"/>
          </p:nvPr>
        </p:nvSpPr>
        <p:spPr/>
        <p:txBody>
          <a:bodyPr/>
          <a:lstStyle/>
          <a:p>
            <a:r>
              <a:rPr lang="en-US" dirty="0" smtClean="0"/>
              <a:t>Innovation and rapid adoption of new technology, new drugs and new processes</a:t>
            </a:r>
          </a:p>
          <a:p>
            <a:r>
              <a:rPr lang="en-US" dirty="0" smtClean="0"/>
              <a:t>Premium Healthcare institutions: top hospitals (John Hopkins, Mayo clinic, academic medical centers, etc. ), medical tourism – people seek out care in USA</a:t>
            </a:r>
          </a:p>
          <a:p>
            <a:r>
              <a:rPr lang="en-US" dirty="0" smtClean="0"/>
              <a:t>Cancer survival rates higher: 5 year rate in US at 66% vs 47% for rest of OECD </a:t>
            </a:r>
          </a:p>
          <a:p>
            <a:r>
              <a:rPr lang="en-US" dirty="0" smtClean="0"/>
              <a:t>Shorter waiting times for visits and elective surgery</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3473A-FDED-2343-94C7-589CD1E1F788}" type="slidenum">
              <a:rPr lang="en-US" smtClean="0"/>
              <a:t>46</a:t>
            </a:fld>
            <a:endParaRPr lang="en-US"/>
          </a:p>
        </p:txBody>
      </p:sp>
    </p:spTree>
    <p:extLst>
      <p:ext uri="{BB962C8B-B14F-4D97-AF65-F5344CB8AC3E}">
        <p14:creationId xmlns:p14="http://schemas.microsoft.com/office/powerpoint/2010/main" val="6370868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89001"/>
            <a:ext cx="8042276" cy="966622"/>
          </a:xfrm>
        </p:spPr>
        <p:txBody>
          <a:bodyPr/>
          <a:lstStyle/>
          <a:p>
            <a:r>
              <a:rPr lang="en-US" sz="3600" b="1" dirty="0" smtClean="0"/>
              <a:t>Mixed performance of US HC System</a:t>
            </a:r>
            <a:endParaRPr lang="en-US" sz="3600" b="1" dirty="0"/>
          </a:p>
        </p:txBody>
      </p:sp>
      <p:sp>
        <p:nvSpPr>
          <p:cNvPr id="3" name="Content Placeholder 2"/>
          <p:cNvSpPr>
            <a:spLocks noGrp="1"/>
          </p:cNvSpPr>
          <p:nvPr>
            <p:ph idx="1"/>
          </p:nvPr>
        </p:nvSpPr>
        <p:spPr/>
        <p:txBody>
          <a:bodyPr>
            <a:normAutofit/>
          </a:bodyPr>
          <a:lstStyle/>
          <a:p>
            <a:r>
              <a:rPr lang="en-US" dirty="0"/>
              <a:t>R</a:t>
            </a:r>
            <a:r>
              <a:rPr lang="en-US" dirty="0" smtClean="0"/>
              <a:t>apid adoption of new technology, new drugs and new processes can lead to safety issues and questions of efficacy</a:t>
            </a:r>
          </a:p>
          <a:p>
            <a:r>
              <a:rPr lang="en-US" dirty="0" smtClean="0"/>
              <a:t>Despite large amount of insurance plans, patients have limited choice of plans: 50% of </a:t>
            </a:r>
            <a:r>
              <a:rPr lang="en-US" dirty="0"/>
              <a:t>A</a:t>
            </a:r>
            <a:r>
              <a:rPr lang="en-US" dirty="0" smtClean="0"/>
              <a:t>mericans have a choice of 3 plans or less; Other countries ( Denmark, Portugal) offer as much choice (before Obamacare)</a:t>
            </a:r>
          </a:p>
          <a:p>
            <a:pPr marL="0" indent="0">
              <a:buNone/>
            </a:pPr>
            <a:endParaRPr lang="en-US" dirty="0"/>
          </a:p>
        </p:txBody>
      </p:sp>
      <p:sp>
        <p:nvSpPr>
          <p:cNvPr id="9" name="Slide Number Placeholder 8"/>
          <p:cNvSpPr>
            <a:spLocks noGrp="1"/>
          </p:cNvSpPr>
          <p:nvPr>
            <p:ph type="sldNum" sz="quarter" idx="12"/>
          </p:nvPr>
        </p:nvSpPr>
        <p:spPr/>
        <p:txBody>
          <a:bodyPr/>
          <a:lstStyle/>
          <a:p>
            <a:fld id="{BA73473A-FDED-2343-94C7-589CD1E1F788}" type="slidenum">
              <a:rPr lang="en-US" smtClean="0"/>
              <a:t>47</a:t>
            </a:fld>
            <a:endParaRPr lang="en-US"/>
          </a:p>
        </p:txBody>
      </p:sp>
    </p:spTree>
    <p:extLst>
      <p:ext uri="{BB962C8B-B14F-4D97-AF65-F5344CB8AC3E}">
        <p14:creationId xmlns:p14="http://schemas.microsoft.com/office/powerpoint/2010/main" val="887197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7101"/>
            <a:ext cx="8042276" cy="966622"/>
          </a:xfrm>
        </p:spPr>
        <p:txBody>
          <a:bodyPr/>
          <a:lstStyle/>
          <a:p>
            <a:r>
              <a:rPr lang="en-US" sz="3600" b="1" dirty="0" smtClean="0"/>
              <a:t>Weaknesses of US HC System</a:t>
            </a:r>
            <a:endParaRPr lang="en-US" sz="3600" b="1" dirty="0"/>
          </a:p>
        </p:txBody>
      </p:sp>
      <p:sp>
        <p:nvSpPr>
          <p:cNvPr id="3" name="Content Placeholder 2"/>
          <p:cNvSpPr>
            <a:spLocks noGrp="1"/>
          </p:cNvSpPr>
          <p:nvPr>
            <p:ph idx="1"/>
          </p:nvPr>
        </p:nvSpPr>
        <p:spPr>
          <a:xfrm>
            <a:off x="549275" y="1141018"/>
            <a:ext cx="8042276" cy="3510238"/>
          </a:xfrm>
        </p:spPr>
        <p:txBody>
          <a:bodyPr>
            <a:noAutofit/>
          </a:bodyPr>
          <a:lstStyle/>
          <a:p>
            <a:pPr>
              <a:lnSpc>
                <a:spcPct val="150000"/>
              </a:lnSpc>
            </a:pPr>
            <a:r>
              <a:rPr lang="en-US" sz="2000" dirty="0" smtClean="0"/>
              <a:t>US lags in key population level measures: infant mortality and amenable mortality rates </a:t>
            </a:r>
          </a:p>
          <a:p>
            <a:pPr>
              <a:lnSpc>
                <a:spcPct val="150000"/>
              </a:lnSpc>
            </a:pPr>
            <a:r>
              <a:rPr lang="en-US" sz="2000" dirty="0" smtClean="0"/>
              <a:t>Service and quality measures show the USA system in the middle of the pack among peer countries with some lagging measures</a:t>
            </a:r>
          </a:p>
          <a:p>
            <a:pPr>
              <a:lnSpc>
                <a:spcPct val="150000"/>
              </a:lnSpc>
            </a:pPr>
            <a:r>
              <a:rPr lang="en-US" sz="2000" dirty="0" smtClean="0"/>
              <a:t>Access to care – 12% without insurance and a larger percentage with partial insurance leads to negative health outcomes</a:t>
            </a:r>
            <a:endParaRPr lang="en-US" sz="2000" dirty="0"/>
          </a:p>
        </p:txBody>
      </p:sp>
      <p:sp>
        <p:nvSpPr>
          <p:cNvPr id="4" name="TextBox 3"/>
          <p:cNvSpPr txBox="1"/>
          <p:nvPr/>
        </p:nvSpPr>
        <p:spPr>
          <a:xfrm>
            <a:off x="549275" y="5575634"/>
            <a:ext cx="7757589" cy="864256"/>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2000" b="1" dirty="0" smtClean="0"/>
              <a:t>One additional Question: Is the US population sicker</a:t>
            </a:r>
          </a:p>
          <a:p>
            <a:pPr marL="0" indent="0" algn="ctr">
              <a:spcBef>
                <a:spcPts val="600"/>
              </a:spcBef>
              <a:buClr>
                <a:schemeClr val="tx1">
                  <a:lumMod val="75000"/>
                  <a:lumOff val="25000"/>
                </a:schemeClr>
              </a:buClr>
              <a:buFont typeface="Wingdings 2" pitchFamily="18" charset="2"/>
              <a:buNone/>
            </a:pPr>
            <a:r>
              <a:rPr lang="en-US" sz="2000" b="1" dirty="0" smtClean="0"/>
              <a:t> than other populations?</a:t>
            </a:r>
          </a:p>
        </p:txBody>
      </p:sp>
      <p:sp>
        <p:nvSpPr>
          <p:cNvPr id="10" name="Slide Number Placeholder 9"/>
          <p:cNvSpPr>
            <a:spLocks noGrp="1"/>
          </p:cNvSpPr>
          <p:nvPr>
            <p:ph type="sldNum" sz="quarter" idx="12"/>
          </p:nvPr>
        </p:nvSpPr>
        <p:spPr/>
        <p:txBody>
          <a:bodyPr/>
          <a:lstStyle/>
          <a:p>
            <a:fld id="{BA73473A-FDED-2343-94C7-589CD1E1F788}" type="slidenum">
              <a:rPr lang="en-US" smtClean="0"/>
              <a:t>48</a:t>
            </a:fld>
            <a:endParaRPr lang="en-US"/>
          </a:p>
        </p:txBody>
      </p:sp>
    </p:spTree>
    <p:extLst>
      <p:ext uri="{BB962C8B-B14F-4D97-AF65-F5344CB8AC3E}">
        <p14:creationId xmlns:p14="http://schemas.microsoft.com/office/powerpoint/2010/main" val="2529578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89330"/>
            <a:ext cx="8042276" cy="664781"/>
          </a:xfrm>
        </p:spPr>
        <p:txBody>
          <a:bodyPr/>
          <a:lstStyle/>
          <a:p>
            <a:r>
              <a:rPr lang="en-US" sz="3200" b="1" dirty="0" smtClean="0"/>
              <a:t>Cardio Risk Analysis for top </a:t>
            </a:r>
            <a:r>
              <a:rPr lang="en-US" sz="3200" b="1" dirty="0"/>
              <a:t>I</a:t>
            </a:r>
            <a:r>
              <a:rPr lang="en-US" sz="3200" b="1" dirty="0" smtClean="0"/>
              <a:t>ncome Countries</a:t>
            </a:r>
            <a:endParaRPr lang="en-US" sz="3200" b="1" dirty="0"/>
          </a:p>
        </p:txBody>
      </p:sp>
      <p:sp>
        <p:nvSpPr>
          <p:cNvPr id="5" name="Slide Number Placeholder 4"/>
          <p:cNvSpPr>
            <a:spLocks noGrp="1"/>
          </p:cNvSpPr>
          <p:nvPr>
            <p:ph type="sldNum" sz="quarter" idx="12"/>
          </p:nvPr>
        </p:nvSpPr>
        <p:spPr/>
        <p:txBody>
          <a:bodyPr/>
          <a:lstStyle/>
          <a:p>
            <a:fld id="{BA73473A-FDED-2343-94C7-589CD1E1F788}" type="slidenum">
              <a:rPr lang="en-US" smtClean="0"/>
              <a:t>49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0143451"/>
              </p:ext>
            </p:extLst>
          </p:nvPr>
        </p:nvGraphicFramePr>
        <p:xfrm>
          <a:off x="200966" y="489330"/>
          <a:ext cx="8834391" cy="55208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5556" y="5420927"/>
            <a:ext cx="1840898" cy="228600"/>
          </a:xfrm>
          <a:prstGeom prst="rect">
            <a:avLst/>
          </a:prstGeom>
          <a:noFill/>
          <a:ln>
            <a:noFill/>
          </a:ln>
        </p:spPr>
        <p:txBody>
          <a:bodyPr vert="horz" wrap="none" lIns="91440" tIns="45720" rIns="91440" bIns="45720" rtlCol="0">
            <a:normAutofit fontScale="92500" lnSpcReduction="20000"/>
          </a:bodyPr>
          <a:lstStyle/>
          <a:p>
            <a:pPr marL="0" indent="0">
              <a:spcBef>
                <a:spcPts val="600"/>
              </a:spcBef>
              <a:buClr>
                <a:schemeClr val="tx1">
                  <a:lumMod val="75000"/>
                  <a:lumOff val="25000"/>
                </a:schemeClr>
              </a:buClr>
              <a:buFont typeface="Wingdings 2" pitchFamily="18" charset="2"/>
              <a:buNone/>
            </a:pPr>
            <a:r>
              <a:rPr lang="en-US" sz="1200" b="1" dirty="0" smtClean="0"/>
              <a:t>Risk for cardiac event in 5 years for males aged 50-54 per 1000, OECD, 2009</a:t>
            </a:r>
          </a:p>
        </p:txBody>
      </p:sp>
      <p:sp>
        <p:nvSpPr>
          <p:cNvPr id="8" name="TextBox 7"/>
          <p:cNvSpPr txBox="1"/>
          <p:nvPr/>
        </p:nvSpPr>
        <p:spPr>
          <a:xfrm>
            <a:off x="335767" y="5941964"/>
            <a:ext cx="7794245" cy="658088"/>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b="1" dirty="0" smtClean="0"/>
              <a:t>USA Risk profile for Cardiac event: higher for higher risk, </a:t>
            </a:r>
          </a:p>
          <a:p>
            <a:pPr marL="0" indent="0">
              <a:spcBef>
                <a:spcPts val="600"/>
              </a:spcBef>
              <a:buClr>
                <a:schemeClr val="tx1">
                  <a:lumMod val="75000"/>
                  <a:lumOff val="25000"/>
                </a:schemeClr>
              </a:buClr>
              <a:buFont typeface="Wingdings 2" pitchFamily="18" charset="2"/>
              <a:buNone/>
            </a:pPr>
            <a:r>
              <a:rPr lang="en-US" b="1" dirty="0" smtClean="0"/>
              <a:t>lower for moderate and low risk individuals than top income countries</a:t>
            </a:r>
          </a:p>
        </p:txBody>
      </p:sp>
      <p:sp>
        <p:nvSpPr>
          <p:cNvPr id="9" name="Down Arrow 8"/>
          <p:cNvSpPr/>
          <p:nvPr/>
        </p:nvSpPr>
        <p:spPr>
          <a:xfrm>
            <a:off x="7480856" y="1433252"/>
            <a:ext cx="484632" cy="579020"/>
          </a:xfrm>
          <a:prstGeom prst="downArrow">
            <a:avLst/>
          </a:prstGeom>
          <a:gradFill>
            <a:gsLst>
              <a:gs pos="0">
                <a:srgbClr val="FF3399"/>
              </a:gs>
              <a:gs pos="25000">
                <a:srgbClr val="FF6633"/>
              </a:gs>
              <a:gs pos="50000">
                <a:srgbClr val="FFFF00"/>
              </a:gs>
              <a:gs pos="75000">
                <a:srgbClr val="01A78F"/>
              </a:gs>
              <a:gs pos="100000">
                <a:srgbClr val="3366FF"/>
              </a:gs>
            </a:gsLst>
            <a:lin ang="54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028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9664"/>
          </a:xfrm>
        </p:spPr>
        <p:txBody>
          <a:bodyPr/>
          <a:lstStyle/>
          <a:p>
            <a:r>
              <a:rPr lang="en-US" sz="4000" dirty="0" smtClean="0"/>
              <a:t>Data Sources</a:t>
            </a:r>
            <a:endParaRPr lang="en-US" sz="4000" dirty="0"/>
          </a:p>
        </p:txBody>
      </p:sp>
      <p:sp>
        <p:nvSpPr>
          <p:cNvPr id="3" name="Content Placeholder 2"/>
          <p:cNvSpPr>
            <a:spLocks noGrp="1"/>
          </p:cNvSpPr>
          <p:nvPr>
            <p:ph idx="1"/>
          </p:nvPr>
        </p:nvSpPr>
        <p:spPr>
          <a:xfrm>
            <a:off x="549275" y="1240325"/>
            <a:ext cx="8042276" cy="4703276"/>
          </a:xfrm>
        </p:spPr>
        <p:txBody>
          <a:bodyPr>
            <a:normAutofit fontScale="92500"/>
          </a:bodyPr>
          <a:lstStyle/>
          <a:p>
            <a:r>
              <a:rPr lang="en-US" dirty="0" smtClean="0"/>
              <a:t>Organization for Economic Cooperation and Development (OECD)</a:t>
            </a:r>
          </a:p>
          <a:p>
            <a:pPr lvl="1">
              <a:buFont typeface="Wingdings" panose="05000000000000000000" pitchFamily="2" charset="2"/>
              <a:buChar char="Ø"/>
            </a:pPr>
            <a:r>
              <a:rPr lang="en-US" dirty="0" smtClean="0"/>
              <a:t>Healthcare Status Report, 2015</a:t>
            </a:r>
          </a:p>
          <a:p>
            <a:pPr lvl="1">
              <a:buFont typeface="Wingdings" panose="05000000000000000000" pitchFamily="2" charset="2"/>
              <a:buChar char="Ø"/>
            </a:pPr>
            <a:r>
              <a:rPr lang="en-US" dirty="0" smtClean="0"/>
              <a:t>Healthcare Quality Indicators Project, 2014</a:t>
            </a:r>
          </a:p>
          <a:p>
            <a:r>
              <a:rPr lang="en-US" dirty="0" smtClean="0"/>
              <a:t>World Heath Organization (WHO), various papers and data </a:t>
            </a:r>
          </a:p>
          <a:p>
            <a:r>
              <a:rPr lang="en-US" dirty="0" smtClean="0"/>
              <a:t>The Commonwealth Fund Survey, 2006, 2010, 2015</a:t>
            </a:r>
          </a:p>
          <a:p>
            <a:r>
              <a:rPr lang="en-US" dirty="0" smtClean="0"/>
              <a:t>McKinsey Report on Healthcare Spending in USA, 2008</a:t>
            </a:r>
          </a:p>
          <a:p>
            <a:r>
              <a:rPr lang="en-US" dirty="0" smtClean="0"/>
              <a:t>Various articles  - </a:t>
            </a:r>
            <a:r>
              <a:rPr lang="en-US" dirty="0" err="1" smtClean="0"/>
              <a:t>Atul</a:t>
            </a:r>
            <a:r>
              <a:rPr lang="en-US" dirty="0" smtClean="0"/>
              <a:t> </a:t>
            </a:r>
            <a:r>
              <a:rPr lang="en-US" dirty="0" err="1" smtClean="0"/>
              <a:t>Gawande</a:t>
            </a:r>
            <a:r>
              <a:rPr lang="en-US" dirty="0" smtClean="0"/>
              <a:t> (New Yorker), Time magazine (Steven Brill), Lancet</a:t>
            </a:r>
            <a:endParaRPr lang="en-US" dirty="0"/>
          </a:p>
        </p:txBody>
      </p:sp>
      <p:sp>
        <p:nvSpPr>
          <p:cNvPr id="9" name="Slide Number Placeholder 8"/>
          <p:cNvSpPr>
            <a:spLocks noGrp="1"/>
          </p:cNvSpPr>
          <p:nvPr>
            <p:ph type="sldNum" sz="quarter" idx="12"/>
          </p:nvPr>
        </p:nvSpPr>
        <p:spPr/>
        <p:txBody>
          <a:bodyPr/>
          <a:lstStyle/>
          <a:p>
            <a:fld id="{BA73473A-FDED-2343-94C7-589CD1E1F788}" type="slidenum">
              <a:rPr lang="en-US" smtClean="0"/>
              <a:t>5</a:t>
            </a:fld>
            <a:endParaRPr lang="en-US"/>
          </a:p>
        </p:txBody>
      </p:sp>
    </p:spTree>
    <p:extLst>
      <p:ext uri="{BB962C8B-B14F-4D97-AF65-F5344CB8AC3E}">
        <p14:creationId xmlns:p14="http://schemas.microsoft.com/office/powerpoint/2010/main" val="24553029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31616"/>
          </a:xfrm>
        </p:spPr>
        <p:txBody>
          <a:bodyPr/>
          <a:lstStyle/>
          <a:p>
            <a:r>
              <a:rPr lang="en-US" sz="3600" dirty="0" smtClean="0"/>
              <a:t>Disease Spending and Prevalence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274907"/>
              </p:ext>
            </p:extLst>
          </p:nvPr>
        </p:nvGraphicFramePr>
        <p:xfrm>
          <a:off x="133165" y="1489222"/>
          <a:ext cx="3435658"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96647" y="753394"/>
            <a:ext cx="2550641" cy="656949"/>
          </a:xfrm>
          <a:prstGeom prst="rect">
            <a:avLst/>
          </a:prstGeom>
          <a:solidFill>
            <a:schemeClr val="tx2">
              <a:lumMod val="10000"/>
              <a:lumOff val="90000"/>
            </a:schemeClr>
          </a:solidFill>
          <a:ln>
            <a:solidFill>
              <a:schemeClr val="accent1">
                <a:shade val="95000"/>
                <a:satMod val="105000"/>
              </a:schemeClr>
            </a:solid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1600" b="1" dirty="0" smtClean="0"/>
              <a:t>US expenditures by</a:t>
            </a:r>
          </a:p>
          <a:p>
            <a:pPr marL="0" indent="0" algn="ctr">
              <a:spcBef>
                <a:spcPts val="600"/>
              </a:spcBef>
              <a:buClr>
                <a:schemeClr val="tx1">
                  <a:lumMod val="75000"/>
                  <a:lumOff val="25000"/>
                </a:schemeClr>
              </a:buClr>
              <a:buFont typeface="Wingdings 2" pitchFamily="18" charset="2"/>
              <a:buNone/>
            </a:pPr>
            <a:r>
              <a:rPr lang="en-US" sz="1600" b="1" dirty="0" smtClean="0"/>
              <a:t> disease condition</a:t>
            </a:r>
          </a:p>
        </p:txBody>
      </p:sp>
      <p:sp>
        <p:nvSpPr>
          <p:cNvPr id="6" name="TextBox 5"/>
          <p:cNvSpPr txBox="1"/>
          <p:nvPr/>
        </p:nvSpPr>
        <p:spPr>
          <a:xfrm>
            <a:off x="2714881" y="5347812"/>
            <a:ext cx="1464814" cy="292964"/>
          </a:xfrm>
          <a:prstGeom prst="rect">
            <a:avLst/>
          </a:prstGeom>
          <a:noFill/>
          <a:ln>
            <a:no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1050" b="1" dirty="0" smtClean="0"/>
              <a:t>$ billions</a:t>
            </a:r>
          </a:p>
        </p:txBody>
      </p:sp>
      <p:sp>
        <p:nvSpPr>
          <p:cNvPr id="8" name="TextBox 7"/>
          <p:cNvSpPr txBox="1"/>
          <p:nvPr/>
        </p:nvSpPr>
        <p:spPr>
          <a:xfrm>
            <a:off x="4694423" y="911195"/>
            <a:ext cx="4290320" cy="432789"/>
          </a:xfrm>
          <a:prstGeom prst="rect">
            <a:avLst/>
          </a:prstGeom>
          <a:solidFill>
            <a:schemeClr val="tx2">
              <a:lumMod val="10000"/>
              <a:lumOff val="90000"/>
            </a:schemeClr>
          </a:solidFill>
          <a:ln>
            <a:solidFill>
              <a:schemeClr val="accent1">
                <a:shade val="95000"/>
                <a:satMod val="105000"/>
              </a:schemeClr>
            </a:solidFill>
          </a:ln>
        </p:spPr>
        <p:txBody>
          <a:bodyPr vert="horz" wrap="none" lIns="91440" tIns="45720" rIns="91440" bIns="45720" rtlCol="0">
            <a:noAutofit/>
          </a:bodyPr>
          <a:lstStyle/>
          <a:p>
            <a:pPr marL="0" indent="0" algn="ctr">
              <a:spcBef>
                <a:spcPts val="600"/>
              </a:spcBef>
              <a:buClr>
                <a:schemeClr val="tx1">
                  <a:lumMod val="75000"/>
                  <a:lumOff val="25000"/>
                </a:schemeClr>
              </a:buClr>
              <a:buFont typeface="Wingdings 2" pitchFamily="18" charset="2"/>
              <a:buNone/>
            </a:pPr>
            <a:r>
              <a:rPr lang="en-US" sz="1600" b="1" dirty="0" smtClean="0"/>
              <a:t>Disease prevalence: US vs peer countries</a:t>
            </a:r>
          </a:p>
        </p:txBody>
      </p:sp>
      <p:sp>
        <p:nvSpPr>
          <p:cNvPr id="9" name="TextBox 8"/>
          <p:cNvSpPr txBox="1"/>
          <p:nvPr/>
        </p:nvSpPr>
        <p:spPr>
          <a:xfrm>
            <a:off x="7910003" y="3054963"/>
            <a:ext cx="1162974" cy="531616"/>
          </a:xfrm>
          <a:prstGeom prst="rect">
            <a:avLst/>
          </a:prstGeom>
          <a:noFill/>
          <a:ln>
            <a:solidFill>
              <a:schemeClr val="accent1">
                <a:shade val="95000"/>
                <a:satMod val="105000"/>
              </a:schemeClr>
            </a:solidFill>
          </a:ln>
        </p:spPr>
        <p:txBody>
          <a:bodyPr vert="horz" wrap="none" lIns="91440" tIns="45720" rIns="91440" bIns="45720" rtlCol="0">
            <a:normAutofit fontScale="92500" lnSpcReduction="10000"/>
          </a:bodyPr>
          <a:lstStyle/>
          <a:p>
            <a:pPr marL="0" indent="0">
              <a:spcBef>
                <a:spcPts val="600"/>
              </a:spcBef>
              <a:buClr>
                <a:schemeClr val="tx1">
                  <a:lumMod val="75000"/>
                  <a:lumOff val="25000"/>
                </a:schemeClr>
              </a:buClr>
              <a:buFont typeface="Wingdings 2" pitchFamily="18" charset="2"/>
              <a:buNone/>
            </a:pPr>
            <a:r>
              <a:rPr lang="en-US" sz="1400" b="1" dirty="0" smtClean="0"/>
              <a:t>Higher US</a:t>
            </a:r>
          </a:p>
          <a:p>
            <a:pPr marL="0" indent="0">
              <a:spcBef>
                <a:spcPts val="600"/>
              </a:spcBef>
              <a:buClr>
                <a:schemeClr val="tx1">
                  <a:lumMod val="75000"/>
                  <a:lumOff val="25000"/>
                </a:schemeClr>
              </a:buClr>
              <a:buFont typeface="Wingdings 2" pitchFamily="18" charset="2"/>
              <a:buNone/>
            </a:pPr>
            <a:r>
              <a:rPr lang="en-US" sz="1400" b="1" dirty="0" smtClean="0"/>
              <a:t>prevalence</a:t>
            </a:r>
          </a:p>
        </p:txBody>
      </p:sp>
      <p:sp>
        <p:nvSpPr>
          <p:cNvPr id="10" name="Rectangle 9"/>
          <p:cNvSpPr/>
          <p:nvPr/>
        </p:nvSpPr>
        <p:spPr>
          <a:xfrm>
            <a:off x="7634796" y="3249227"/>
            <a:ext cx="177554" cy="177554"/>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64458" y="5854639"/>
            <a:ext cx="8359744" cy="699472"/>
          </a:xfrm>
          <a:prstGeom prst="rect">
            <a:avLst/>
          </a:prstGeom>
          <a:noFill/>
          <a:ln>
            <a:solidFill>
              <a:schemeClr val="accent1">
                <a:shade val="95000"/>
                <a:satMod val="105000"/>
              </a:schemeClr>
            </a:solid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b="1" dirty="0" smtClean="0"/>
              <a:t>US population is slightly less sick than peers (lower prevalence) due to: </a:t>
            </a:r>
          </a:p>
          <a:p>
            <a:pPr marL="0" indent="0">
              <a:spcBef>
                <a:spcPts val="600"/>
              </a:spcBef>
              <a:buClr>
                <a:schemeClr val="tx1">
                  <a:lumMod val="75000"/>
                  <a:lumOff val="25000"/>
                </a:schemeClr>
              </a:buClr>
              <a:buFont typeface="Wingdings 2" pitchFamily="18" charset="2"/>
              <a:buNone/>
            </a:pPr>
            <a:r>
              <a:rPr lang="en-US" b="1" dirty="0" smtClean="0"/>
              <a:t>lower smoking rates and younger population.  Obesity is higher in USA </a:t>
            </a:r>
          </a:p>
        </p:txBody>
      </p:sp>
      <p:graphicFrame>
        <p:nvGraphicFramePr>
          <p:cNvPr id="12" name="Chart 11"/>
          <p:cNvGraphicFramePr>
            <a:graphicFrameLocks/>
          </p:cNvGraphicFramePr>
          <p:nvPr>
            <p:extLst>
              <p:ext uri="{D42A27DB-BD31-4B8C-83A1-F6EECF244321}">
                <p14:modId xmlns:p14="http://schemas.microsoft.com/office/powerpoint/2010/main" val="60475615"/>
              </p:ext>
            </p:extLst>
          </p:nvPr>
        </p:nvGraphicFramePr>
        <p:xfrm>
          <a:off x="4019551" y="1511240"/>
          <a:ext cx="4572000" cy="4343399"/>
        </p:xfrm>
        <a:graphic>
          <a:graphicData uri="http://schemas.openxmlformats.org/drawingml/2006/chart">
            <c:chart xmlns:c="http://schemas.openxmlformats.org/drawingml/2006/chart" xmlns:r="http://schemas.openxmlformats.org/officeDocument/2006/relationships" r:id="rId4"/>
          </a:graphicData>
        </a:graphic>
      </p:graphicFrame>
      <p:sp>
        <p:nvSpPr>
          <p:cNvPr id="16" name="Slide Number Placeholder 15"/>
          <p:cNvSpPr>
            <a:spLocks noGrp="1"/>
          </p:cNvSpPr>
          <p:nvPr>
            <p:ph type="sldNum" sz="quarter" idx="12"/>
          </p:nvPr>
        </p:nvSpPr>
        <p:spPr>
          <a:xfrm>
            <a:off x="8216741" y="6275668"/>
            <a:ext cx="990600" cy="365125"/>
          </a:xfrm>
        </p:spPr>
        <p:txBody>
          <a:bodyPr/>
          <a:lstStyle/>
          <a:p>
            <a:fld id="{BA73473A-FDED-2343-94C7-589CD1E1F788}" type="slidenum">
              <a:rPr lang="en-US" sz="2000" smtClean="0"/>
              <a:t>50</a:t>
            </a:fld>
            <a:endParaRPr lang="en-US" sz="2000" dirty="0"/>
          </a:p>
        </p:txBody>
      </p:sp>
      <p:sp>
        <p:nvSpPr>
          <p:cNvPr id="13" name="TextBox 12"/>
          <p:cNvSpPr txBox="1"/>
          <p:nvPr/>
        </p:nvSpPr>
        <p:spPr>
          <a:xfrm>
            <a:off x="7812350" y="5640776"/>
            <a:ext cx="914400" cy="186431"/>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900" b="1" dirty="0" smtClean="0"/>
              <a:t>McKinsey, 2006</a:t>
            </a:r>
          </a:p>
        </p:txBody>
      </p:sp>
    </p:spTree>
    <p:extLst>
      <p:ext uri="{BB962C8B-B14F-4D97-AF65-F5344CB8AC3E}">
        <p14:creationId xmlns:p14="http://schemas.microsoft.com/office/powerpoint/2010/main" val="30208206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86" y="119671"/>
            <a:ext cx="8387365" cy="700292"/>
          </a:xfrm>
        </p:spPr>
        <p:txBody>
          <a:bodyPr/>
          <a:lstStyle/>
          <a:p>
            <a:r>
              <a:rPr lang="en-US" sz="3200" b="1" dirty="0" smtClean="0"/>
              <a:t>Are we getting the Value for the money?</a:t>
            </a:r>
            <a:endParaRPr lang="en-US" sz="3200" b="1" dirty="0"/>
          </a:p>
        </p:txBody>
      </p:sp>
      <p:sp>
        <p:nvSpPr>
          <p:cNvPr id="3" name="Content Placeholder 2"/>
          <p:cNvSpPr>
            <a:spLocks noGrp="1"/>
          </p:cNvSpPr>
          <p:nvPr>
            <p:ph idx="1"/>
          </p:nvPr>
        </p:nvSpPr>
        <p:spPr>
          <a:xfrm>
            <a:off x="549275" y="884432"/>
            <a:ext cx="8268800" cy="4421080"/>
          </a:xfrm>
        </p:spPr>
        <p:txBody>
          <a:bodyPr>
            <a:noAutofit/>
          </a:bodyPr>
          <a:lstStyle/>
          <a:p>
            <a:r>
              <a:rPr lang="en-US" sz="2000" dirty="0" smtClean="0"/>
              <a:t>Cost of US healthcare is what throws the US out of the mainstream in terms of Value for what we are getting. </a:t>
            </a:r>
          </a:p>
          <a:p>
            <a:r>
              <a:rPr lang="en-US" sz="2000" dirty="0" smtClean="0"/>
              <a:t>$750 billion more in spending yields some benefits</a:t>
            </a:r>
          </a:p>
          <a:p>
            <a:pPr lvl="1">
              <a:buFont typeface="Wingdings" panose="05000000000000000000" pitchFamily="2" charset="2"/>
              <a:buChar char="Ø"/>
            </a:pPr>
            <a:r>
              <a:rPr lang="en-US" sz="1800" dirty="0" smtClean="0"/>
              <a:t>Shorter waiting times for elective surgery</a:t>
            </a:r>
          </a:p>
          <a:p>
            <a:pPr lvl="1">
              <a:buFont typeface="Wingdings" panose="05000000000000000000" pitchFamily="2" charset="2"/>
              <a:buChar char="Ø"/>
            </a:pPr>
            <a:r>
              <a:rPr lang="en-US" sz="1800" dirty="0" smtClean="0"/>
              <a:t>New technology and processes available</a:t>
            </a:r>
          </a:p>
          <a:p>
            <a:pPr lvl="1">
              <a:buFont typeface="Wingdings" panose="05000000000000000000" pitchFamily="2" charset="2"/>
              <a:buChar char="Ø"/>
            </a:pPr>
            <a:r>
              <a:rPr lang="en-US" sz="1800" dirty="0" smtClean="0"/>
              <a:t>Cancer survival rates and other islands of excellence</a:t>
            </a:r>
          </a:p>
          <a:p>
            <a:pPr>
              <a:buFont typeface="Arial" panose="020B0604020202020204" pitchFamily="34" charset="0"/>
              <a:buChar char="•"/>
            </a:pPr>
            <a:r>
              <a:rPr lang="en-US" sz="2000" dirty="0" smtClean="0"/>
              <a:t>Yet rather important issues undermine the areas of excellence</a:t>
            </a:r>
          </a:p>
          <a:p>
            <a:pPr lvl="1">
              <a:buFont typeface="Arial" panose="020B0604020202020204" pitchFamily="34" charset="0"/>
              <a:buChar char="•"/>
            </a:pPr>
            <a:r>
              <a:rPr lang="en-US" sz="1800" dirty="0" smtClean="0"/>
              <a:t>Lack of access</a:t>
            </a:r>
          </a:p>
          <a:p>
            <a:pPr lvl="1">
              <a:buFont typeface="Arial" panose="020B0604020202020204" pitchFamily="34" charset="0"/>
              <a:buChar char="•"/>
            </a:pPr>
            <a:r>
              <a:rPr lang="en-US" sz="1800" dirty="0" err="1" smtClean="0"/>
              <a:t>Overcare</a:t>
            </a:r>
            <a:r>
              <a:rPr lang="en-US" sz="1800" dirty="0" smtClean="0"/>
              <a:t>, or wasteful care, leading to potentially worse outcomes</a:t>
            </a:r>
          </a:p>
          <a:p>
            <a:pPr lvl="1">
              <a:buFont typeface="Arial" panose="020B0604020202020204" pitchFamily="34" charset="0"/>
              <a:buChar char="•"/>
            </a:pPr>
            <a:r>
              <a:rPr lang="en-US" sz="1800" dirty="0" smtClean="0"/>
              <a:t>Financial cost for individuals and organizations that is crippling and will cripple our society</a:t>
            </a:r>
          </a:p>
          <a:p>
            <a:pPr lvl="1"/>
            <a:endParaRPr lang="en-US" sz="2000" dirty="0"/>
          </a:p>
        </p:txBody>
      </p:sp>
      <p:sp>
        <p:nvSpPr>
          <p:cNvPr id="5" name="Slide Number Placeholder 4"/>
          <p:cNvSpPr>
            <a:spLocks noGrp="1"/>
          </p:cNvSpPr>
          <p:nvPr>
            <p:ph type="sldNum" sz="quarter" idx="12"/>
          </p:nvPr>
        </p:nvSpPr>
        <p:spPr>
          <a:xfrm>
            <a:off x="7979383" y="6275668"/>
            <a:ext cx="990600" cy="365125"/>
          </a:xfrm>
        </p:spPr>
        <p:txBody>
          <a:bodyPr/>
          <a:lstStyle/>
          <a:p>
            <a:fld id="{BA73473A-FDED-2343-94C7-589CD1E1F788}" type="slidenum">
              <a:rPr lang="en-US" sz="1800" smtClean="0"/>
              <a:t>51</a:t>
            </a:fld>
            <a:endParaRPr lang="en-US" sz="1800" dirty="0"/>
          </a:p>
        </p:txBody>
      </p:sp>
      <p:sp>
        <p:nvSpPr>
          <p:cNvPr id="6" name="TextBox 5"/>
          <p:cNvSpPr txBox="1"/>
          <p:nvPr/>
        </p:nvSpPr>
        <p:spPr>
          <a:xfrm>
            <a:off x="421030" y="5305512"/>
            <a:ext cx="8288215" cy="1092607"/>
          </a:xfrm>
          <a:prstGeom prst="rect">
            <a:avLst/>
          </a:prstGeom>
          <a:noFill/>
          <a:ln>
            <a:solidFill>
              <a:schemeClr val="accent1">
                <a:shade val="95000"/>
                <a:satMod val="105000"/>
              </a:schemeClr>
            </a:solidFill>
          </a:ln>
        </p:spPr>
        <p:txBody>
          <a:bodyPr vert="horz" wrap="square" lIns="91440" tIns="45720" rIns="91440" bIns="45720" rtlCol="0">
            <a:spAutoFit/>
          </a:bodyPr>
          <a:lstStyle/>
          <a:p>
            <a:pPr marL="342900" indent="-342900">
              <a:spcBef>
                <a:spcPts val="600"/>
              </a:spcBef>
              <a:buClr>
                <a:schemeClr val="tx1">
                  <a:lumMod val="75000"/>
                  <a:lumOff val="25000"/>
                </a:schemeClr>
              </a:buClr>
              <a:buFont typeface="Arial"/>
              <a:buChar char="•"/>
            </a:pPr>
            <a:r>
              <a:rPr lang="en-US" sz="2000" b="1" dirty="0" smtClean="0"/>
              <a:t>US Healthcare system does not deliver superior quality care to the broad population on average</a:t>
            </a:r>
          </a:p>
          <a:p>
            <a:pPr marL="342900" indent="-342900">
              <a:spcBef>
                <a:spcPts val="600"/>
              </a:spcBef>
              <a:buClr>
                <a:schemeClr val="tx1">
                  <a:lumMod val="75000"/>
                  <a:lumOff val="25000"/>
                </a:schemeClr>
              </a:buClr>
              <a:buFont typeface="Arial"/>
              <a:buChar char="•"/>
            </a:pPr>
            <a:r>
              <a:rPr lang="en-US" sz="2000" b="1" dirty="0" smtClean="0"/>
              <a:t>Given the Cost of US care, the value is not there</a:t>
            </a:r>
          </a:p>
        </p:txBody>
      </p:sp>
    </p:spTree>
    <p:extLst>
      <p:ext uri="{BB962C8B-B14F-4D97-AF65-F5344CB8AC3E}">
        <p14:creationId xmlns:p14="http://schemas.microsoft.com/office/powerpoint/2010/main" val="1056574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8571"/>
          </a:xfrm>
        </p:spPr>
        <p:txBody>
          <a:bodyPr/>
          <a:lstStyle/>
          <a:p>
            <a:r>
              <a:rPr lang="en-US" dirty="0" smtClean="0"/>
              <a:t>American Healthcare Myths</a:t>
            </a:r>
            <a:endParaRPr lang="en-US" dirty="0"/>
          </a:p>
        </p:txBody>
      </p:sp>
      <p:sp>
        <p:nvSpPr>
          <p:cNvPr id="3" name="Content Placeholder 2"/>
          <p:cNvSpPr>
            <a:spLocks noGrp="1"/>
          </p:cNvSpPr>
          <p:nvPr>
            <p:ph idx="1"/>
          </p:nvPr>
        </p:nvSpPr>
        <p:spPr>
          <a:xfrm>
            <a:off x="549275" y="1433896"/>
            <a:ext cx="8042276" cy="4343400"/>
          </a:xfrm>
        </p:spPr>
        <p:txBody>
          <a:bodyPr/>
          <a:lstStyle/>
          <a:p>
            <a:r>
              <a:rPr lang="en-US" dirty="0" smtClean="0"/>
              <a:t>The American Healthcare system is the best in the world</a:t>
            </a:r>
          </a:p>
          <a:p>
            <a:r>
              <a:rPr lang="en-US" dirty="0" smtClean="0"/>
              <a:t>Everybody eventually gets the care they need</a:t>
            </a:r>
          </a:p>
          <a:p>
            <a:r>
              <a:rPr lang="en-US" dirty="0" smtClean="0"/>
              <a:t>Almost always the quality of care people get is very good</a:t>
            </a:r>
          </a:p>
          <a:p>
            <a:r>
              <a:rPr lang="en-US" dirty="0" smtClean="0"/>
              <a:t>Cost of care in America is not really a problem</a:t>
            </a:r>
          </a:p>
          <a:p>
            <a:r>
              <a:rPr lang="en-US" dirty="0" smtClean="0"/>
              <a:t>If you like your care, nothing about it will change</a:t>
            </a:r>
            <a:endParaRPr lang="en-US" dirty="0"/>
          </a:p>
        </p:txBody>
      </p:sp>
      <p:sp>
        <p:nvSpPr>
          <p:cNvPr id="5" name="Slide Number Placeholder 4"/>
          <p:cNvSpPr>
            <a:spLocks noGrp="1"/>
          </p:cNvSpPr>
          <p:nvPr>
            <p:ph type="sldNum" sz="quarter" idx="12"/>
          </p:nvPr>
        </p:nvSpPr>
        <p:spPr/>
        <p:txBody>
          <a:bodyPr/>
          <a:lstStyle/>
          <a:p>
            <a:fld id="{BA73473A-FDED-2343-94C7-589CD1E1F788}" type="slidenum">
              <a:rPr lang="en-US" smtClean="0"/>
              <a:t>52</a:t>
            </a:fld>
            <a:endParaRPr lang="en-US"/>
          </a:p>
        </p:txBody>
      </p:sp>
      <p:sp>
        <p:nvSpPr>
          <p:cNvPr id="6" name="TextBox 5"/>
          <p:cNvSpPr txBox="1"/>
          <p:nvPr/>
        </p:nvSpPr>
        <p:spPr>
          <a:xfrm>
            <a:off x="801370" y="5715561"/>
            <a:ext cx="914400" cy="914400"/>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2000" b="1" dirty="0" smtClean="0"/>
              <a:t>“American healthcare is a paradox of excess and deprivation.”</a:t>
            </a:r>
          </a:p>
          <a:p>
            <a:pPr marL="0" indent="0">
              <a:spcBef>
                <a:spcPts val="600"/>
              </a:spcBef>
              <a:buClr>
                <a:schemeClr val="tx1">
                  <a:lumMod val="75000"/>
                  <a:lumOff val="25000"/>
                </a:schemeClr>
              </a:buClr>
              <a:buFont typeface="Wingdings 2" pitchFamily="18" charset="2"/>
              <a:buNone/>
            </a:pPr>
            <a:r>
              <a:rPr lang="en-US" sz="1600" b="1" i="1" dirty="0" smtClean="0"/>
              <a:t>-</a:t>
            </a:r>
            <a:r>
              <a:rPr lang="en-US" sz="1600" b="1" i="1" dirty="0" err="1" smtClean="0"/>
              <a:t>Marmor</a:t>
            </a:r>
            <a:r>
              <a:rPr lang="en-US" sz="1600" b="1" i="1" dirty="0" smtClean="0"/>
              <a:t> and </a:t>
            </a:r>
            <a:r>
              <a:rPr lang="en-US" sz="1600" b="1" i="1" dirty="0" err="1" smtClean="0"/>
              <a:t>Oberland</a:t>
            </a:r>
            <a:endParaRPr lang="en-US" sz="1600" b="1" i="1" dirty="0" smtClean="0"/>
          </a:p>
        </p:txBody>
      </p:sp>
    </p:spTree>
    <p:extLst>
      <p:ext uri="{BB962C8B-B14F-4D97-AF65-F5344CB8AC3E}">
        <p14:creationId xmlns:p14="http://schemas.microsoft.com/office/powerpoint/2010/main" val="278382818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4931"/>
          </a:xfrm>
        </p:spPr>
        <p:txBody>
          <a:bodyPr/>
          <a:lstStyle/>
          <a:p>
            <a:r>
              <a:rPr lang="en-US" dirty="0" smtClean="0"/>
              <a:t>US Healthcare Myths</a:t>
            </a:r>
            <a:endParaRPr lang="en-US" dirty="0"/>
          </a:p>
        </p:txBody>
      </p:sp>
      <p:sp>
        <p:nvSpPr>
          <p:cNvPr id="3" name="Content Placeholder 2"/>
          <p:cNvSpPr>
            <a:spLocks noGrp="1"/>
          </p:cNvSpPr>
          <p:nvPr>
            <p:ph idx="1"/>
          </p:nvPr>
        </p:nvSpPr>
        <p:spPr>
          <a:xfrm>
            <a:off x="549275" y="3990316"/>
            <a:ext cx="8042276" cy="1831062"/>
          </a:xfrm>
        </p:spPr>
        <p:txBody>
          <a:bodyPr/>
          <a:lstStyle/>
          <a:p>
            <a:r>
              <a:rPr lang="en-US" dirty="0" smtClean="0">
                <a:hlinkClick r:id="rId2"/>
              </a:rPr>
              <a:t>https://www.youtube.com/watch?v=2yJqAdfO2wk</a:t>
            </a:r>
            <a:endParaRPr lang="en-US" dirty="0" smtClean="0"/>
          </a:p>
          <a:p>
            <a:endParaRPr lang="en-US" dirty="0"/>
          </a:p>
          <a:p>
            <a:r>
              <a:rPr lang="en-US" sz="1600" dirty="0" smtClean="0"/>
              <a:t>Start at 10:09</a:t>
            </a:r>
            <a:endParaRPr lang="en-US" sz="1600"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3473A-FDED-2343-94C7-589CD1E1F788}" type="slidenum">
              <a:rPr lang="en-US" smtClean="0"/>
              <a:t>53</a:t>
            </a:fld>
            <a:endParaRPr lang="en-US"/>
          </a:p>
        </p:txBody>
      </p:sp>
      <p:sp>
        <p:nvSpPr>
          <p:cNvPr id="6" name="TextBox 5"/>
          <p:cNvSpPr txBox="1"/>
          <p:nvPr/>
        </p:nvSpPr>
        <p:spPr>
          <a:xfrm>
            <a:off x="549275" y="1571463"/>
            <a:ext cx="914400" cy="914400"/>
          </a:xfrm>
          <a:prstGeom prst="rect">
            <a:avLst/>
          </a:prstGeom>
          <a:noFill/>
          <a:ln>
            <a:noFill/>
          </a:ln>
        </p:spPr>
        <p:txBody>
          <a:bodyPr vert="horz" wrap="none" lIns="91440" tIns="45720" rIns="91440" bIns="45720" rtlCol="0">
            <a:noAutofit/>
          </a:bodyPr>
          <a:lstStyle/>
          <a:p>
            <a:pPr marL="0" indent="0">
              <a:spcBef>
                <a:spcPts val="600"/>
              </a:spcBef>
              <a:buClr>
                <a:schemeClr val="tx1">
                  <a:lumMod val="75000"/>
                  <a:lumOff val="25000"/>
                </a:schemeClr>
              </a:buClr>
              <a:buFont typeface="Wingdings 2" pitchFamily="18" charset="2"/>
              <a:buNone/>
            </a:pPr>
            <a:r>
              <a:rPr lang="en-US" sz="2000" b="1" dirty="0" smtClean="0"/>
              <a:t>“American healthcare is a paradox of excess and deprivation.”</a:t>
            </a:r>
          </a:p>
          <a:p>
            <a:pPr marL="0" indent="0">
              <a:spcBef>
                <a:spcPts val="600"/>
              </a:spcBef>
              <a:buClr>
                <a:schemeClr val="tx1">
                  <a:lumMod val="75000"/>
                  <a:lumOff val="25000"/>
                </a:schemeClr>
              </a:buClr>
              <a:buFont typeface="Wingdings 2" pitchFamily="18" charset="2"/>
              <a:buNone/>
            </a:pPr>
            <a:endParaRPr lang="en-US" sz="2000" b="1" dirty="0"/>
          </a:p>
          <a:p>
            <a:pPr marL="0" indent="0">
              <a:spcBef>
                <a:spcPts val="600"/>
              </a:spcBef>
              <a:buClr>
                <a:schemeClr val="tx1">
                  <a:lumMod val="75000"/>
                  <a:lumOff val="25000"/>
                </a:schemeClr>
              </a:buClr>
              <a:buFont typeface="Wingdings 2" pitchFamily="18" charset="2"/>
              <a:buNone/>
            </a:pPr>
            <a:endParaRPr lang="en-US" sz="2000" b="1" dirty="0" smtClean="0"/>
          </a:p>
          <a:p>
            <a:pPr marL="0" indent="0">
              <a:spcBef>
                <a:spcPts val="600"/>
              </a:spcBef>
              <a:buClr>
                <a:schemeClr val="tx1">
                  <a:lumMod val="75000"/>
                  <a:lumOff val="25000"/>
                </a:schemeClr>
              </a:buClr>
              <a:buFont typeface="Wingdings 2" pitchFamily="18" charset="2"/>
              <a:buNone/>
            </a:pPr>
            <a:r>
              <a:rPr lang="en-US" sz="1600" b="1" i="1" dirty="0" smtClean="0"/>
              <a:t>-</a:t>
            </a:r>
            <a:r>
              <a:rPr lang="en-US" sz="1600" b="1" i="1" dirty="0" err="1" smtClean="0"/>
              <a:t>Marmor</a:t>
            </a:r>
            <a:r>
              <a:rPr lang="en-US" sz="1600" b="1" i="1" dirty="0" smtClean="0"/>
              <a:t> and </a:t>
            </a:r>
            <a:r>
              <a:rPr lang="en-US" sz="1600" b="1" i="1" dirty="0" err="1" smtClean="0"/>
              <a:t>Oberland</a:t>
            </a:r>
            <a:endParaRPr lang="en-US" sz="1600" b="1" i="1" dirty="0" smtClean="0"/>
          </a:p>
        </p:txBody>
      </p:sp>
    </p:spTree>
    <p:extLst>
      <p:ext uri="{BB962C8B-B14F-4D97-AF65-F5344CB8AC3E}">
        <p14:creationId xmlns:p14="http://schemas.microsoft.com/office/powerpoint/2010/main" val="1074540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Limits to Data and HC comparability</a:t>
            </a:r>
            <a:endParaRPr lang="en-US" sz="4400" dirty="0"/>
          </a:p>
        </p:txBody>
      </p:sp>
      <p:sp>
        <p:nvSpPr>
          <p:cNvPr id="3" name="Content Placeholder 2"/>
          <p:cNvSpPr>
            <a:spLocks noGrp="1"/>
          </p:cNvSpPr>
          <p:nvPr>
            <p:ph idx="1"/>
          </p:nvPr>
        </p:nvSpPr>
        <p:spPr>
          <a:xfrm>
            <a:off x="549275" y="1754102"/>
            <a:ext cx="8042276" cy="3487847"/>
          </a:xfrm>
        </p:spPr>
        <p:txBody>
          <a:bodyPr>
            <a:normAutofit/>
          </a:bodyPr>
          <a:lstStyle/>
          <a:p>
            <a:r>
              <a:rPr lang="en-US" sz="2000" dirty="0"/>
              <a:t>Limitations of Measuring Health Care System </a:t>
            </a:r>
            <a:r>
              <a:rPr lang="en-US" sz="2000" dirty="0" smtClean="0"/>
              <a:t>data due to data definition and robustness: cultural differences, definitions of data, adjustments for acuity or severity or lack thereof, etc.</a:t>
            </a:r>
            <a:endParaRPr lang="en-US" sz="2000" dirty="0"/>
          </a:p>
          <a:p>
            <a:r>
              <a:rPr lang="en-US" sz="2000" dirty="0" smtClean="0"/>
              <a:t>Confounding </a:t>
            </a:r>
            <a:r>
              <a:rPr lang="en-US" sz="2000" dirty="0"/>
              <a:t>factors:  educational levels, environmental hazards, housing, nutritional status </a:t>
            </a:r>
            <a:r>
              <a:rPr lang="en-US" sz="2000" dirty="0" smtClean="0"/>
              <a:t>and diet, homicide rates, lifestyles</a:t>
            </a:r>
            <a:endParaRPr lang="en-US" sz="2000" dirty="0"/>
          </a:p>
          <a:p>
            <a:r>
              <a:rPr lang="en-US" sz="2000" dirty="0" smtClean="0"/>
              <a:t>Adversely </a:t>
            </a:r>
            <a:r>
              <a:rPr lang="en-US" sz="2000" dirty="0"/>
              <a:t>affected by new disease (e.g. HIV/AIDS) or civil </a:t>
            </a:r>
            <a:r>
              <a:rPr lang="en-US" sz="2000" dirty="0" smtClean="0"/>
              <a:t>unrest</a:t>
            </a:r>
          </a:p>
          <a:p>
            <a:pPr marL="0" indent="0">
              <a:buNone/>
            </a:pPr>
            <a:endParaRPr lang="en-US" sz="2000" dirty="0"/>
          </a:p>
        </p:txBody>
      </p:sp>
      <p:sp>
        <p:nvSpPr>
          <p:cNvPr id="4" name="TextBox 3"/>
          <p:cNvSpPr txBox="1"/>
          <p:nvPr/>
        </p:nvSpPr>
        <p:spPr>
          <a:xfrm>
            <a:off x="307818" y="5608622"/>
            <a:ext cx="8046069" cy="914400"/>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lgn="ctr">
              <a:spcBef>
                <a:spcPts val="600"/>
              </a:spcBef>
              <a:buClr>
                <a:schemeClr val="tx1">
                  <a:lumMod val="75000"/>
                  <a:lumOff val="25000"/>
                </a:schemeClr>
              </a:buClr>
              <a:buFont typeface="Wingdings 2" pitchFamily="18" charset="2"/>
              <a:buNone/>
            </a:pPr>
            <a:r>
              <a:rPr lang="en-US" sz="2400" b="1" dirty="0" smtClean="0"/>
              <a:t>Despite issues with data, major trends appear </a:t>
            </a:r>
          </a:p>
          <a:p>
            <a:pPr marL="0" indent="0" algn="ctr">
              <a:spcBef>
                <a:spcPts val="600"/>
              </a:spcBef>
              <a:buClr>
                <a:schemeClr val="tx1">
                  <a:lumMod val="75000"/>
                  <a:lumOff val="25000"/>
                </a:schemeClr>
              </a:buClr>
              <a:buFont typeface="Wingdings 2" pitchFamily="18" charset="2"/>
              <a:buNone/>
            </a:pPr>
            <a:r>
              <a:rPr lang="en-US" sz="2400" b="1" dirty="0" smtClean="0"/>
              <a:t>with some confidence</a:t>
            </a:r>
          </a:p>
        </p:txBody>
      </p:sp>
      <p:sp>
        <p:nvSpPr>
          <p:cNvPr id="10" name="Slide Number Placeholder 9"/>
          <p:cNvSpPr>
            <a:spLocks noGrp="1"/>
          </p:cNvSpPr>
          <p:nvPr>
            <p:ph type="sldNum" sz="quarter" idx="12"/>
          </p:nvPr>
        </p:nvSpPr>
        <p:spPr/>
        <p:txBody>
          <a:bodyPr/>
          <a:lstStyle/>
          <a:p>
            <a:fld id="{BA73473A-FDED-2343-94C7-589CD1E1F788}" type="slidenum">
              <a:rPr lang="en-US" smtClean="0"/>
              <a:t>6</a:t>
            </a:fld>
            <a:endParaRPr lang="en-US"/>
          </a:p>
        </p:txBody>
      </p:sp>
    </p:spTree>
    <p:extLst>
      <p:ext uri="{BB962C8B-B14F-4D97-AF65-F5344CB8AC3E}">
        <p14:creationId xmlns:p14="http://schemas.microsoft.com/office/powerpoint/2010/main" val="19071776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70426"/>
            <a:ext cx="8042276" cy="735803"/>
          </a:xfrm>
        </p:spPr>
        <p:txBody>
          <a:bodyPr/>
          <a:lstStyle/>
          <a:p>
            <a:r>
              <a:rPr lang="en-US" sz="4000" dirty="0" smtClean="0"/>
              <a:t>Definitions of a Healthcare </a:t>
            </a:r>
            <a:r>
              <a:rPr lang="en-US" sz="4000" dirty="0"/>
              <a:t>S</a:t>
            </a:r>
            <a:r>
              <a:rPr lang="en-US" sz="4000" dirty="0" smtClean="0"/>
              <a:t>ystem</a:t>
            </a:r>
            <a:endParaRPr lang="en-US" sz="4000" dirty="0"/>
          </a:p>
        </p:txBody>
      </p:sp>
      <p:sp>
        <p:nvSpPr>
          <p:cNvPr id="3" name="Content Placeholder 2"/>
          <p:cNvSpPr>
            <a:spLocks noGrp="1"/>
          </p:cNvSpPr>
          <p:nvPr>
            <p:ph idx="1"/>
          </p:nvPr>
        </p:nvSpPr>
        <p:spPr>
          <a:xfrm>
            <a:off x="549275" y="1563723"/>
            <a:ext cx="8042276" cy="3162186"/>
          </a:xfrm>
        </p:spPr>
        <p:txBody>
          <a:bodyPr/>
          <a:lstStyle/>
          <a:p>
            <a:r>
              <a:rPr lang="en-US" dirty="0" smtClean="0"/>
              <a:t>The combination of healthcare institutions, supporting human resources, financing mechanisms, organizational structures that link institutions, information systems,  and resources and management structures  that collectively culminate in the delivery of healthcare services to patients – </a:t>
            </a:r>
            <a:r>
              <a:rPr lang="en-US" dirty="0" err="1" smtClean="0"/>
              <a:t>Lassey</a:t>
            </a:r>
            <a:r>
              <a:rPr lang="en-US" dirty="0" smtClean="0"/>
              <a:t>, </a:t>
            </a:r>
            <a:r>
              <a:rPr lang="en-US" dirty="0" err="1" smtClean="0"/>
              <a:t>Lassey</a:t>
            </a:r>
            <a:r>
              <a:rPr lang="en-US" dirty="0" smtClean="0"/>
              <a:t> and </a:t>
            </a:r>
            <a:r>
              <a:rPr lang="en-US" dirty="0" err="1" smtClean="0"/>
              <a:t>Jinks</a:t>
            </a:r>
            <a:endParaRPr lang="en-US" dirty="0" smtClean="0"/>
          </a:p>
          <a:p>
            <a:endParaRPr lang="en-US" dirty="0" smtClean="0"/>
          </a:p>
          <a:p>
            <a:endParaRPr lang="en-US" dirty="0"/>
          </a:p>
        </p:txBody>
      </p:sp>
      <p:sp>
        <p:nvSpPr>
          <p:cNvPr id="4" name="TextBox 3"/>
          <p:cNvSpPr txBox="1"/>
          <p:nvPr/>
        </p:nvSpPr>
        <p:spPr>
          <a:xfrm>
            <a:off x="549275" y="5563088"/>
            <a:ext cx="8167456" cy="727969"/>
          </a:xfrm>
          <a:prstGeom prst="rect">
            <a:avLst/>
          </a:prstGeom>
          <a:noFill/>
          <a:ln>
            <a:solidFill>
              <a:schemeClr val="accent1">
                <a:shade val="95000"/>
                <a:satMod val="105000"/>
              </a:schemeClr>
            </a:solidFill>
          </a:ln>
        </p:spPr>
        <p:txBody>
          <a:bodyPr vert="horz" wrap="none" lIns="91440" tIns="45720" rIns="91440" bIns="45720" rtlCol="0">
            <a:normAutofit fontScale="92500" lnSpcReduction="10000"/>
          </a:bodyPr>
          <a:lstStyle/>
          <a:p>
            <a:pPr marL="0" indent="0">
              <a:spcBef>
                <a:spcPts val="600"/>
              </a:spcBef>
              <a:buClr>
                <a:schemeClr val="tx1">
                  <a:lumMod val="75000"/>
                  <a:lumOff val="25000"/>
                </a:schemeClr>
              </a:buClr>
              <a:buFont typeface="Wingdings 2" pitchFamily="18" charset="2"/>
              <a:buNone/>
            </a:pPr>
            <a:r>
              <a:rPr lang="en-US" sz="2000" b="1" dirty="0" smtClean="0"/>
              <a:t>Healthcare systems permeate society and represent a large part</a:t>
            </a:r>
          </a:p>
          <a:p>
            <a:pPr marL="0" indent="0">
              <a:spcBef>
                <a:spcPts val="600"/>
              </a:spcBef>
              <a:buClr>
                <a:schemeClr val="tx1">
                  <a:lumMod val="75000"/>
                  <a:lumOff val="25000"/>
                </a:schemeClr>
              </a:buClr>
              <a:buFont typeface="Wingdings 2" pitchFamily="18" charset="2"/>
              <a:buNone/>
            </a:pPr>
            <a:r>
              <a:rPr lang="en-US" sz="2000" b="1" dirty="0" smtClean="0"/>
              <a:t> of the economy: We </a:t>
            </a:r>
            <a:r>
              <a:rPr lang="en-US" sz="2000" b="1" dirty="0" err="1" smtClean="0"/>
              <a:t>ain’t</a:t>
            </a:r>
            <a:r>
              <a:rPr lang="en-US" sz="2000" b="1" dirty="0" smtClean="0"/>
              <a:t>  just talking hospitals, nurses and doctors</a:t>
            </a:r>
          </a:p>
        </p:txBody>
      </p:sp>
      <p:sp>
        <p:nvSpPr>
          <p:cNvPr id="10" name="Slide Number Placeholder 9"/>
          <p:cNvSpPr>
            <a:spLocks noGrp="1"/>
          </p:cNvSpPr>
          <p:nvPr>
            <p:ph type="sldNum" sz="quarter" idx="12"/>
          </p:nvPr>
        </p:nvSpPr>
        <p:spPr/>
        <p:txBody>
          <a:bodyPr/>
          <a:lstStyle/>
          <a:p>
            <a:fld id="{BA73473A-FDED-2343-94C7-589CD1E1F788}" type="slidenum">
              <a:rPr lang="en-US" smtClean="0"/>
              <a:t>7</a:t>
            </a:fld>
            <a:endParaRPr lang="en-US"/>
          </a:p>
        </p:txBody>
      </p:sp>
    </p:spTree>
    <p:extLst>
      <p:ext uri="{BB962C8B-B14F-4D97-AF65-F5344CB8AC3E}">
        <p14:creationId xmlns:p14="http://schemas.microsoft.com/office/powerpoint/2010/main" val="916285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34899"/>
            <a:ext cx="8042276" cy="628558"/>
          </a:xfrm>
        </p:spPr>
        <p:txBody>
          <a:bodyPr/>
          <a:lstStyle/>
          <a:p>
            <a:r>
              <a:rPr lang="en-US" sz="3600" dirty="0" smtClean="0"/>
              <a:t>National Environment and Healthcare</a:t>
            </a:r>
            <a:endParaRPr lang="en-US" sz="3600" dirty="0"/>
          </a:p>
        </p:txBody>
      </p:sp>
      <p:sp>
        <p:nvSpPr>
          <p:cNvPr id="3" name="Content Placeholder 2"/>
          <p:cNvSpPr>
            <a:spLocks noGrp="1"/>
          </p:cNvSpPr>
          <p:nvPr>
            <p:ph idx="1"/>
          </p:nvPr>
        </p:nvSpPr>
        <p:spPr>
          <a:xfrm>
            <a:off x="496455" y="1658164"/>
            <a:ext cx="8203662" cy="3670109"/>
          </a:xfrm>
        </p:spPr>
        <p:txBody>
          <a:bodyPr>
            <a:normAutofit fontScale="85000" lnSpcReduction="10000"/>
          </a:bodyPr>
          <a:lstStyle/>
          <a:p>
            <a:pPr>
              <a:spcAft>
                <a:spcPts val="1200"/>
              </a:spcAft>
            </a:pPr>
            <a:r>
              <a:rPr lang="en-US" dirty="0" smtClean="0"/>
              <a:t>All healthcare systems function in a physical, economic, historical  and cultural environment</a:t>
            </a:r>
          </a:p>
          <a:p>
            <a:pPr lvl="1">
              <a:spcAft>
                <a:spcPts val="1200"/>
              </a:spcAft>
              <a:buFont typeface="Wingdings" panose="05000000000000000000" pitchFamily="2" charset="2"/>
              <a:buChar char="Ø"/>
            </a:pPr>
            <a:r>
              <a:rPr lang="en-US" sz="2000" dirty="0" smtClean="0"/>
              <a:t>General physical environment and climate</a:t>
            </a:r>
          </a:p>
          <a:p>
            <a:pPr lvl="1">
              <a:spcAft>
                <a:spcPts val="1200"/>
              </a:spcAft>
              <a:buFont typeface="Wingdings" panose="05000000000000000000" pitchFamily="2" charset="2"/>
              <a:buChar char="Ø"/>
            </a:pPr>
            <a:r>
              <a:rPr lang="en-US" sz="2000" dirty="0" smtClean="0"/>
              <a:t>Socio-economic factors: income levels and distribution, education and knowledge of hygiene</a:t>
            </a:r>
          </a:p>
          <a:p>
            <a:pPr lvl="1">
              <a:spcAft>
                <a:spcPts val="1200"/>
              </a:spcAft>
              <a:buFont typeface="Wingdings" panose="05000000000000000000" pitchFamily="2" charset="2"/>
              <a:buChar char="Ø"/>
            </a:pPr>
            <a:r>
              <a:rPr lang="en-US" sz="2000" dirty="0" smtClean="0"/>
              <a:t>History and historical values  -  a sense of “solidarity” or individualism</a:t>
            </a:r>
          </a:p>
          <a:p>
            <a:pPr lvl="1">
              <a:spcAft>
                <a:spcPts val="1200"/>
              </a:spcAft>
              <a:buFont typeface="Wingdings" panose="05000000000000000000" pitchFamily="2" charset="2"/>
              <a:buChar char="Ø"/>
            </a:pPr>
            <a:r>
              <a:rPr lang="en-US" sz="2000" dirty="0" smtClean="0"/>
              <a:t>Political and cultural ideals expressing </a:t>
            </a:r>
            <a:r>
              <a:rPr lang="en-US" sz="2000" dirty="0"/>
              <a:t>n</a:t>
            </a:r>
            <a:r>
              <a:rPr lang="en-US" sz="2000" dirty="0" smtClean="0"/>
              <a:t>orms and values </a:t>
            </a:r>
          </a:p>
          <a:p>
            <a:pPr lvl="1">
              <a:spcAft>
                <a:spcPts val="1200"/>
              </a:spcAft>
              <a:buFont typeface="Wingdings" panose="05000000000000000000" pitchFamily="2" charset="2"/>
              <a:buChar char="Ø"/>
            </a:pPr>
            <a:r>
              <a:rPr lang="en-US" sz="2000" dirty="0" smtClean="0"/>
              <a:t>Cultural, Family and Individual factors: personality, genetic make-up, life style, diet, use of tobacco, alcohol use, exercise, mental health, etc.</a:t>
            </a:r>
            <a:endParaRPr lang="en-US" sz="2000" dirty="0"/>
          </a:p>
        </p:txBody>
      </p:sp>
      <p:sp>
        <p:nvSpPr>
          <p:cNvPr id="4" name="TextBox 3"/>
          <p:cNvSpPr txBox="1"/>
          <p:nvPr/>
        </p:nvSpPr>
        <p:spPr>
          <a:xfrm>
            <a:off x="763480" y="5502090"/>
            <a:ext cx="8125026" cy="457200"/>
          </a:xfrm>
          <a:prstGeom prst="rect">
            <a:avLst/>
          </a:prstGeom>
          <a:noFill/>
          <a:ln>
            <a:solidFill>
              <a:schemeClr val="accent1">
                <a:shade val="95000"/>
                <a:satMod val="105000"/>
              </a:schemeClr>
            </a:solidFill>
          </a:ln>
        </p:spPr>
        <p:txBody>
          <a:bodyPr vert="horz" wrap="none" lIns="91440" tIns="45720" rIns="91440" bIns="45720" rtlCol="0">
            <a:normAutofit/>
          </a:bodyPr>
          <a:lstStyle/>
          <a:p>
            <a:pPr marL="0" indent="0">
              <a:spcBef>
                <a:spcPts val="600"/>
              </a:spcBef>
              <a:buClr>
                <a:schemeClr val="tx1">
                  <a:lumMod val="75000"/>
                  <a:lumOff val="25000"/>
                </a:schemeClr>
              </a:buClr>
              <a:buFont typeface="Wingdings 2" pitchFamily="18" charset="2"/>
              <a:buNone/>
            </a:pPr>
            <a:r>
              <a:rPr lang="en-US" sz="2000" b="1" dirty="0" smtClean="0"/>
              <a:t>Healthcare Systems are born from their environment and history</a:t>
            </a:r>
          </a:p>
        </p:txBody>
      </p:sp>
      <p:sp>
        <p:nvSpPr>
          <p:cNvPr id="10" name="Slide Number Placeholder 9"/>
          <p:cNvSpPr>
            <a:spLocks noGrp="1"/>
          </p:cNvSpPr>
          <p:nvPr>
            <p:ph type="sldNum" sz="quarter" idx="12"/>
          </p:nvPr>
        </p:nvSpPr>
        <p:spPr/>
        <p:txBody>
          <a:bodyPr/>
          <a:lstStyle/>
          <a:p>
            <a:fld id="{BA73473A-FDED-2343-94C7-589CD1E1F788}" type="slidenum">
              <a:rPr lang="en-US" smtClean="0"/>
              <a:t>8</a:t>
            </a:fld>
            <a:endParaRPr lang="en-US"/>
          </a:p>
        </p:txBody>
      </p:sp>
    </p:spTree>
    <p:extLst>
      <p:ext uri="{BB962C8B-B14F-4D97-AF65-F5344CB8AC3E}">
        <p14:creationId xmlns:p14="http://schemas.microsoft.com/office/powerpoint/2010/main" val="3015591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76" y="521201"/>
            <a:ext cx="8042276" cy="559294"/>
          </a:xfrm>
        </p:spPr>
        <p:txBody>
          <a:bodyPr/>
          <a:lstStyle/>
          <a:p>
            <a:r>
              <a:rPr lang="en-US" sz="3600" dirty="0" smtClean="0"/>
              <a:t>Healthcare Systems and their Origins</a:t>
            </a:r>
            <a:endParaRPr lang="en-US" sz="3600" dirty="0"/>
          </a:p>
        </p:txBody>
      </p:sp>
      <p:sp>
        <p:nvSpPr>
          <p:cNvPr id="3" name="Content Placeholder 2"/>
          <p:cNvSpPr>
            <a:spLocks noGrp="1"/>
          </p:cNvSpPr>
          <p:nvPr>
            <p:ph idx="1"/>
          </p:nvPr>
        </p:nvSpPr>
        <p:spPr>
          <a:xfrm>
            <a:off x="469376" y="1136499"/>
            <a:ext cx="8186352" cy="2885242"/>
          </a:xfrm>
        </p:spPr>
        <p:txBody>
          <a:bodyPr>
            <a:noAutofit/>
          </a:bodyPr>
          <a:lstStyle/>
          <a:p>
            <a:r>
              <a:rPr lang="en-US" sz="2000" dirty="0" smtClean="0"/>
              <a:t>Britain: solidarity and WWII</a:t>
            </a:r>
            <a:endParaRPr lang="en-US" sz="1600" dirty="0" smtClean="0"/>
          </a:p>
          <a:p>
            <a:pPr lvl="1"/>
            <a:r>
              <a:rPr lang="en-US" sz="1400" dirty="0" smtClean="0"/>
              <a:t>Tradition of hospitals funded by altruistic individuals or workhouses (1834) funded by local taxes, then compulsory trade union or fraternal societies coverage (prepaid health plans); slow evolution to government funded (Downton Abbey) first locally</a:t>
            </a:r>
          </a:p>
          <a:p>
            <a:pPr lvl="1"/>
            <a:r>
              <a:rPr lang="en-US" sz="1400" dirty="0" smtClean="0"/>
              <a:t>Burden of care for wartime casualties led to the creation of a national system</a:t>
            </a:r>
            <a:r>
              <a:rPr lang="en-US" sz="1400" dirty="0"/>
              <a:t> </a:t>
            </a:r>
            <a:r>
              <a:rPr lang="en-US" sz="1400" dirty="0" smtClean="0"/>
              <a:t>made law by National Health Service Act in 1948</a:t>
            </a:r>
          </a:p>
          <a:p>
            <a:r>
              <a:rPr lang="en-US" sz="2000" dirty="0" smtClean="0"/>
              <a:t>France: egalitarianism and liberalism (free market)</a:t>
            </a:r>
          </a:p>
          <a:p>
            <a:pPr lvl="1"/>
            <a:r>
              <a:rPr lang="en-US" sz="1400" dirty="0" smtClean="0"/>
              <a:t>Medical profession built charters and standards of care 1927</a:t>
            </a:r>
          </a:p>
          <a:p>
            <a:pPr lvl="1"/>
            <a:r>
              <a:rPr lang="en-US" sz="1600" dirty="0" smtClean="0"/>
              <a:t>Nati</a:t>
            </a:r>
            <a:r>
              <a:rPr lang="en-US" sz="1400" dirty="0" smtClean="0"/>
              <a:t>on health insurance laws of 1928/1945/1967 built on local tradition of local sickness funds, established by guilds and professional organizations</a:t>
            </a:r>
          </a:p>
          <a:p>
            <a:pPr lvl="1"/>
            <a:r>
              <a:rPr lang="en-US" sz="1400" dirty="0" smtClean="0"/>
              <a:t>French system continues a mix of private and public system.</a:t>
            </a:r>
          </a:p>
          <a:p>
            <a:r>
              <a:rPr lang="en-US" sz="2000" dirty="0" smtClean="0"/>
              <a:t>USA: individualism and the need attract workers</a:t>
            </a:r>
          </a:p>
          <a:p>
            <a:pPr lvl="1"/>
            <a:r>
              <a:rPr lang="en-US" sz="1400" dirty="0" smtClean="0"/>
              <a:t>Large hospitals, largely funded by charity; Private HC company 1848</a:t>
            </a:r>
          </a:p>
          <a:p>
            <a:pPr lvl="1"/>
            <a:r>
              <a:rPr lang="en-US" sz="1400" dirty="0" smtClean="0"/>
              <a:t>Private insurance(“the Blues”) becomes prevalent in the 1930’s and 40’s</a:t>
            </a:r>
          </a:p>
          <a:p>
            <a:pPr lvl="1"/>
            <a:r>
              <a:rPr lang="en-US" sz="1400" dirty="0" smtClean="0"/>
              <a:t>Need to attract workers during WWII led to employee sponsored plans  and they became tax deductible if employee sponsors </a:t>
            </a:r>
          </a:p>
          <a:p>
            <a:pPr lvl="1"/>
            <a:r>
              <a:rPr lang="en-US" sz="1400" dirty="0" smtClean="0"/>
              <a:t>Efforts at a universal insurance have been defeated on numerous occasions         </a:t>
            </a:r>
            <a:endParaRPr lang="en-US" sz="1400" dirty="0"/>
          </a:p>
        </p:txBody>
      </p:sp>
      <p:sp>
        <p:nvSpPr>
          <p:cNvPr id="9" name="Slide Number Placeholder 8"/>
          <p:cNvSpPr>
            <a:spLocks noGrp="1"/>
          </p:cNvSpPr>
          <p:nvPr>
            <p:ph type="sldNum" sz="quarter" idx="12"/>
          </p:nvPr>
        </p:nvSpPr>
        <p:spPr/>
        <p:txBody>
          <a:bodyPr/>
          <a:lstStyle/>
          <a:p>
            <a:fld id="{BA73473A-FDED-2343-94C7-589CD1E1F788}" type="slidenum">
              <a:rPr lang="en-US" smtClean="0"/>
              <a:t>9</a:t>
            </a:fld>
            <a:endParaRPr lang="en-US"/>
          </a:p>
        </p:txBody>
      </p:sp>
    </p:spTree>
    <p:extLst>
      <p:ext uri="{BB962C8B-B14F-4D97-AF65-F5344CB8AC3E}">
        <p14:creationId xmlns:p14="http://schemas.microsoft.com/office/powerpoint/2010/main" val="4342512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a:solidFill>
            <a:schemeClr val="accent1">
              <a:shade val="95000"/>
              <a:satMod val="105000"/>
            </a:schemeClr>
          </a:solidFill>
        </a:ln>
      </a:spPr>
      <a:bodyPr vert="horz" lIns="91440" tIns="45720" rIns="91440" bIns="45720" rtlCol="0">
        <a:normAutofit/>
      </a:bodyPr>
      <a:lstStyle>
        <a:defPPr marL="0" indent="0">
          <a:spcBef>
            <a:spcPts val="600"/>
          </a:spcBef>
          <a:buClr>
            <a:schemeClr val="tx1">
              <a:lumMod val="75000"/>
              <a:lumOff val="25000"/>
            </a:schemeClr>
          </a:buClr>
          <a:buFont typeface="Wingdings 2" pitchFamily="18" charset="2"/>
          <a:buNone/>
          <a:defRPr sz="20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13233</TotalTime>
  <Words>3413</Words>
  <Application>Microsoft Office PowerPoint</Application>
  <PresentationFormat>On-screen Show (4:3)</PresentationFormat>
  <Paragraphs>481</Paragraphs>
  <Slides>53</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Breeze</vt:lpstr>
      <vt:lpstr>Document</vt:lpstr>
      <vt:lpstr>Comparative Healthcare Systems</vt:lpstr>
      <vt:lpstr>Objectives of this course</vt:lpstr>
      <vt:lpstr>Course Agenda</vt:lpstr>
      <vt:lpstr>Today’s Road Map</vt:lpstr>
      <vt:lpstr>Data Sources</vt:lpstr>
      <vt:lpstr>Limits to Data and HC comparability</vt:lpstr>
      <vt:lpstr>Definitions of a Healthcare System</vt:lpstr>
      <vt:lpstr>National Environment and Healthcare</vt:lpstr>
      <vt:lpstr>Healthcare Systems and their Origins</vt:lpstr>
      <vt:lpstr>Healthcare systems: inputs and outputs</vt:lpstr>
      <vt:lpstr>Comparing Healthcare Systems</vt:lpstr>
      <vt:lpstr>Life Expectancy and Wealth are Correlated</vt:lpstr>
      <vt:lpstr>Health spending (excluding investment) as a share of GDP, OECD countries, 2013 </vt:lpstr>
      <vt:lpstr>OECD  HC spending Since 1980</vt:lpstr>
      <vt:lpstr>PowerPoint Presentation</vt:lpstr>
      <vt:lpstr>Out of Pocket Per Capita HC Spending</vt:lpstr>
      <vt:lpstr>Global (OECD) HC Spending by Components</vt:lpstr>
      <vt:lpstr>Public Spending and Public Coverage</vt:lpstr>
      <vt:lpstr>Healthcare Cost Takeaways</vt:lpstr>
      <vt:lpstr>Comparing Healthcare Systems</vt:lpstr>
      <vt:lpstr>Commonwealth Fund Survey on Sicker Adults</vt:lpstr>
      <vt:lpstr>Access to care: Wait time to see a Doctor</vt:lpstr>
      <vt:lpstr>Wait times for  Elective or non emergency surgery</vt:lpstr>
      <vt:lpstr>Coordination Problems with one or more Doctors</vt:lpstr>
      <vt:lpstr>Doctors and Patients</vt:lpstr>
      <vt:lpstr>Most OECD countries have achieved 100% coverage </vt:lpstr>
      <vt:lpstr>Healthcare Insurance in the USA</vt:lpstr>
      <vt:lpstr>Type Healthcare Insurance Coverage in USA,  2014</vt:lpstr>
      <vt:lpstr>Limited Access due to out of Pocket Cost</vt:lpstr>
      <vt:lpstr>Amenable Mortality Rate in OECD Countries</vt:lpstr>
      <vt:lpstr>Healthcare Service/Access Takeaways</vt:lpstr>
      <vt:lpstr>Comparing Healthcare Systems</vt:lpstr>
      <vt:lpstr>Broad Measures of USA Health not Encouraging  </vt:lpstr>
      <vt:lpstr>USA: Life Expectancy by Race and Sex</vt:lpstr>
      <vt:lpstr>PowerPoint Presentation</vt:lpstr>
      <vt:lpstr>Infections and Readmissions</vt:lpstr>
      <vt:lpstr>Medical or Test Error in last 2 years</vt:lpstr>
      <vt:lpstr>Chronic Care (high is good)</vt:lpstr>
      <vt:lpstr>Chronic Care (high is bad)</vt:lpstr>
      <vt:lpstr>Lower Extremity Amputations as a  Result of Diabetes, 2011</vt:lpstr>
      <vt:lpstr>5 year survival rates for Cancer</vt:lpstr>
      <vt:lpstr>Mortality as a Result of Cancer, 1995 to 2007</vt:lpstr>
      <vt:lpstr>Mortality as a Result of Ischemic Heart Disease,  1995 to 2013</vt:lpstr>
      <vt:lpstr>Healthcare Quality/Outcomes Takeaways</vt:lpstr>
      <vt:lpstr>Comparing Healthcare Systems</vt:lpstr>
      <vt:lpstr>Strengths of US HC System</vt:lpstr>
      <vt:lpstr>Mixed performance of US HC System</vt:lpstr>
      <vt:lpstr>Weaknesses of US HC System</vt:lpstr>
      <vt:lpstr>Cardio Risk Analysis for top Income Countries</vt:lpstr>
      <vt:lpstr>Disease Spending and Prevalence </vt:lpstr>
      <vt:lpstr>Are we getting the Value for the money?</vt:lpstr>
      <vt:lpstr>American Healthcare Myths</vt:lpstr>
      <vt:lpstr>US Healthcare Myths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Teasdale</dc:creator>
  <cp:lastModifiedBy>michaelteasdale</cp:lastModifiedBy>
  <cp:revision>234</cp:revision>
  <cp:lastPrinted>2016-02-15T16:29:24Z</cp:lastPrinted>
  <dcterms:created xsi:type="dcterms:W3CDTF">2015-10-27T21:23:31Z</dcterms:created>
  <dcterms:modified xsi:type="dcterms:W3CDTF">2016-02-18T05:49:55Z</dcterms:modified>
</cp:coreProperties>
</file>